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66" r:id="rId3"/>
    <p:sldId id="262" r:id="rId4"/>
    <p:sldId id="267" r:id="rId5"/>
    <p:sldId id="263" r:id="rId6"/>
    <p:sldId id="264" r:id="rId7"/>
    <p:sldId id="269" r:id="rId8"/>
    <p:sldId id="270" r:id="rId9"/>
    <p:sldId id="276" r:id="rId10"/>
    <p:sldId id="277" r:id="rId11"/>
    <p:sldId id="273" r:id="rId12"/>
    <p:sldId id="260" r:id="rId13"/>
    <p:sldId id="275" r:id="rId14"/>
    <p:sldId id="280" r:id="rId15"/>
    <p:sldId id="272" r:id="rId16"/>
    <p:sldId id="278"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torrekens\Documents\Th&#233;r&#232;se\FacilitateurZD\AnalyseDesDonn&#233;es\Challenge2020_inscrits_suivi_TT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riane\Google%20Drive\FACILITATEUR%20ZERO%20DECHET\FamillesTemoins_Calculateur\Challenge%202020\Cl&#244;tureChallenge2020\Barom&#232;tre%20D&#233;chets%20du%20Challenge%20ZD%20transform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riane\Google%20Drive\FACILITATEUR%20ZERO%20DECHET\FamillesTemoins_Calculateur\Challenge%202020\Cl&#244;tureChallenge2020\Barom&#232;tre%20D&#233;chets%20du%20Challenge%20ZD%20transfor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dirty="0"/>
              <a:t>Réduction des déchets résiduels/répondant (%)</a:t>
            </a:r>
            <a:r>
              <a:rPr lang="fr-BE" baseline="0" dirty="0"/>
              <a:t> </a:t>
            </a:r>
            <a:endParaRPr lang="fr-BE" dirty="0"/>
          </a:p>
        </c:rich>
      </c:tx>
      <c:overlay val="0"/>
    </c:title>
    <c:autoTitleDeleted val="0"/>
    <c:plotArea>
      <c:layout/>
      <c:barChart>
        <c:barDir val="bar"/>
        <c:grouping val="clustered"/>
        <c:varyColors val="0"/>
        <c:ser>
          <c:idx val="0"/>
          <c:order val="0"/>
          <c:invertIfNegative val="0"/>
          <c:val>
            <c:numRef>
              <c:f>'graph réduction (2)'!$C$1:$C$38</c:f>
              <c:numCache>
                <c:formatCode>0%</c:formatCode>
                <c:ptCount val="38"/>
                <c:pt idx="0">
                  <c:v>2.7777777777777799</c:v>
                </c:pt>
                <c:pt idx="1">
                  <c:v>0.95081967213114804</c:v>
                </c:pt>
                <c:pt idx="2">
                  <c:v>0.92307692307692302</c:v>
                </c:pt>
                <c:pt idx="3">
                  <c:v>0.375</c:v>
                </c:pt>
                <c:pt idx="4">
                  <c:v>0.26315789473684198</c:v>
                </c:pt>
                <c:pt idx="5">
                  <c:v>0.25925925925925902</c:v>
                </c:pt>
                <c:pt idx="6">
                  <c:v>0.192576419213974</c:v>
                </c:pt>
                <c:pt idx="7">
                  <c:v>0.17241379310344801</c:v>
                </c:pt>
                <c:pt idx="8">
                  <c:v>0.16880000000000001</c:v>
                </c:pt>
                <c:pt idx="9">
                  <c:v>-2.70270270270269E-2</c:v>
                </c:pt>
                <c:pt idx="10">
                  <c:v>-9.1778202676864304E-2</c:v>
                </c:pt>
                <c:pt idx="11">
                  <c:v>-0.104477611940299</c:v>
                </c:pt>
                <c:pt idx="12">
                  <c:v>-0.14596273291925499</c:v>
                </c:pt>
                <c:pt idx="13">
                  <c:v>-0.17073170731707299</c:v>
                </c:pt>
                <c:pt idx="14">
                  <c:v>-0.18501170960187399</c:v>
                </c:pt>
                <c:pt idx="15">
                  <c:v>-0.2</c:v>
                </c:pt>
                <c:pt idx="16">
                  <c:v>-0.243589743589744</c:v>
                </c:pt>
                <c:pt idx="17">
                  <c:v>-0.24793181248433199</c:v>
                </c:pt>
                <c:pt idx="18">
                  <c:v>-0.266666666666667</c:v>
                </c:pt>
                <c:pt idx="19">
                  <c:v>-0.27272727272727298</c:v>
                </c:pt>
                <c:pt idx="20">
                  <c:v>-0.29375000000000001</c:v>
                </c:pt>
                <c:pt idx="21">
                  <c:v>-0.30903328050713202</c:v>
                </c:pt>
                <c:pt idx="22">
                  <c:v>-0.38235294117647101</c:v>
                </c:pt>
                <c:pt idx="23">
                  <c:v>-0.38461538461538503</c:v>
                </c:pt>
                <c:pt idx="24">
                  <c:v>-0.40136054421768702</c:v>
                </c:pt>
                <c:pt idx="25">
                  <c:v>-0.42857142857142799</c:v>
                </c:pt>
                <c:pt idx="26">
                  <c:v>-0.43113772455089799</c:v>
                </c:pt>
                <c:pt idx="27">
                  <c:v>-0.44583333333333303</c:v>
                </c:pt>
                <c:pt idx="28">
                  <c:v>-0.46153846153846201</c:v>
                </c:pt>
                <c:pt idx="29">
                  <c:v>-0.50130434782608702</c:v>
                </c:pt>
                <c:pt idx="30">
                  <c:v>-0.54054054054054101</c:v>
                </c:pt>
                <c:pt idx="31">
                  <c:v>-0.54385964912280704</c:v>
                </c:pt>
                <c:pt idx="32">
                  <c:v>-0.6875</c:v>
                </c:pt>
                <c:pt idx="33">
                  <c:v>-0.68888888888888899</c:v>
                </c:pt>
                <c:pt idx="34">
                  <c:v>-0.68965517241379304</c:v>
                </c:pt>
                <c:pt idx="35">
                  <c:v>-0.75609756097560998</c:v>
                </c:pt>
                <c:pt idx="36">
                  <c:v>-0.84883720930232598</c:v>
                </c:pt>
                <c:pt idx="37">
                  <c:v>-0.87046632124352297</c:v>
                </c:pt>
              </c:numCache>
            </c:numRef>
          </c:val>
          <c:extLst xmlns:c16r2="http://schemas.microsoft.com/office/drawing/2015/06/chart">
            <c:ext xmlns:c16="http://schemas.microsoft.com/office/drawing/2014/chart" uri="{C3380CC4-5D6E-409C-BE32-E72D297353CC}">
              <c16:uniqueId val="{00000000-24D5-4B3E-AB97-CBA90FCA38F9}"/>
            </c:ext>
          </c:extLst>
        </c:ser>
        <c:dLbls>
          <c:showLegendKey val="0"/>
          <c:showVal val="0"/>
          <c:showCatName val="0"/>
          <c:showSerName val="0"/>
          <c:showPercent val="0"/>
          <c:showBubbleSize val="0"/>
        </c:dLbls>
        <c:gapWidth val="150"/>
        <c:axId val="484517184"/>
        <c:axId val="484515616"/>
      </c:barChart>
      <c:catAx>
        <c:axId val="484517184"/>
        <c:scaling>
          <c:orientation val="minMax"/>
        </c:scaling>
        <c:delete val="1"/>
        <c:axPos val="l"/>
        <c:majorTickMark val="none"/>
        <c:minorTickMark val="none"/>
        <c:tickLblPos val="nextTo"/>
        <c:crossAx val="484515616"/>
        <c:crosses val="autoZero"/>
        <c:auto val="1"/>
        <c:lblAlgn val="ctr"/>
        <c:lblOffset val="100"/>
        <c:noMultiLvlLbl val="0"/>
      </c:catAx>
      <c:valAx>
        <c:axId val="484515616"/>
        <c:scaling>
          <c:orientation val="minMax"/>
        </c:scaling>
        <c:delete val="0"/>
        <c:axPos val="b"/>
        <c:majorGridlines/>
        <c:numFmt formatCode="0%" sourceLinked="1"/>
        <c:majorTickMark val="none"/>
        <c:minorTickMark val="none"/>
        <c:tickLblPos val="nextTo"/>
        <c:crossAx val="4845171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a:solidFill>
                  <a:schemeClr val="accent5"/>
                </a:solidFill>
              </a:rPr>
              <a:t>Pratiques</a:t>
            </a:r>
            <a:r>
              <a:rPr lang="fr-BE" baseline="0" dirty="0">
                <a:solidFill>
                  <a:schemeClr val="accent5"/>
                </a:solidFill>
              </a:rPr>
              <a:t> Zéro Déchet des </a:t>
            </a:r>
            <a:r>
              <a:rPr lang="fr-BE" b="1" baseline="0" dirty="0">
                <a:solidFill>
                  <a:schemeClr val="accent5"/>
                </a:solidFill>
              </a:rPr>
              <a:t>bruxellois 2019 </a:t>
            </a:r>
            <a:r>
              <a:rPr lang="fr-BE" baseline="0" dirty="0">
                <a:solidFill>
                  <a:schemeClr val="accent5"/>
                </a:solidFill>
              </a:rPr>
              <a:t>(634 répondants)</a:t>
            </a:r>
          </a:p>
          <a:p>
            <a:pPr>
              <a:defRPr/>
            </a:pPr>
            <a:r>
              <a:rPr lang="fr-BE" sz="1200" baseline="0" dirty="0">
                <a:solidFill>
                  <a:schemeClr val="accent5"/>
                </a:solidFill>
              </a:rPr>
              <a:t>Sondage SONECOM 2019</a:t>
            </a:r>
            <a:endParaRPr lang="fr-BE" sz="1200" dirty="0">
              <a:solidFill>
                <a:schemeClr val="accent5"/>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Baromètre2019!$B$2</c:f>
              <c:strCache>
                <c:ptCount val="1"/>
                <c:pt idx="0">
                  <c:v>Toujours ; ça en vaut vraiment la peine</c:v>
                </c:pt>
              </c:strCache>
            </c:strRef>
          </c:tx>
          <c:spPr>
            <a:solidFill>
              <a:schemeClr val="accent4"/>
            </a:solidFill>
            <a:ln>
              <a:noFill/>
            </a:ln>
            <a:effectLst/>
          </c:spPr>
          <c:invertIfNegative val="0"/>
          <c:cat>
            <c:strRef>
              <c:f>Baromètre2019!$A$3:$A$33</c:f>
              <c:strCache>
                <c:ptCount val="31"/>
                <c:pt idx="0">
                  <c:v>J’utilise un emballage réutilisable en tissu imbibé de cire d'abeilles (bees wraps)</c:v>
                </c:pt>
                <c:pt idx="1">
                  <c:v>Je fabrique certains produits cosmétiques (dentifrice, savon, …)</c:v>
                </c:pt>
                <c:pt idx="2">
                  <c:v>J'emballe les cadeaux avec des tissus réutilisables (furoshiki)</c:v>
                </c:pt>
                <c:pt idx="3">
                  <c:v>Je fabrique certains produits d’entretien (maison, lessive, ..)</c:v>
                </c:pt>
                <c:pt idx="4">
                  <c:v>Je remplace les cotons de tige jetables par une alternative réutilisable (ex : oriculi, …)</c:v>
                </c:pt>
                <c:pt idx="5">
                  <c:v>J’achète en VRAC les produits liquides (produits d’entretien, etc.)</c:v>
                </c:pt>
                <c:pt idx="6">
                  <c:v>J’achète mes vêtements en seconde main</c:v>
                </c:pt>
                <c:pt idx="7">
                  <c:v>Je privilégie les appareils manuels, j’évite les appareils électriques ou nécessitants des piles</c:v>
                </c:pt>
                <c:pt idx="8">
                  <c:v>Lorsque j’achète des jouets, j’évite les jouets à piles</c:v>
                </c:pt>
                <c:pt idx="9">
                  <c:v>Je fais mes préparations maison telles que : biscuits, yaourts, pains, etc.</c:v>
                </c:pt>
                <c:pt idx="10">
                  <c:v>Lorsque j’achète de l’eau, je privilégie les bouteilles consignées</c:v>
                </c:pt>
                <c:pt idx="11">
                  <c:v>J’achète en VRAC les produits secs (pâtes, riz, céréales, farine, etc.)</c:v>
                </c:pt>
                <c:pt idx="12">
                  <c:v>Je cuisine les fanes de légumes, la peau des fruits, je transforme les fruits trop mûrs en smoothies ou confitures et les légumes défraîchis en soupes</c:v>
                </c:pt>
                <c:pt idx="13">
                  <c:v>J’évite les dosettes jetables de café en utilisant un percolateur avec un filtre permanent, dans une cafetière italienne ou à piston</c:v>
                </c:pt>
                <c:pt idx="14">
                  <c:v>J’achète en VRAC les produits « à la découpe » (charcuterie, laiterie, etc. )</c:v>
                </c:pt>
                <c:pt idx="15">
                  <c:v>Je remplace les objets à usages uniques de type essuie-tout, mouchoirs, serviettes en papier par des objets en tissu</c:v>
                </c:pt>
                <c:pt idx="16">
                  <c:v>J’utilise un sac réutilisable pour acheter du pain</c:v>
                </c:pt>
                <c:pt idx="17">
                  <c:v>J’utilise une gourde (bouteilles isothermes, mugs,...) pour mes boissons</c:v>
                </c:pt>
                <c:pt idx="18">
                  <c:v>Je me limite à 1 ou 2 produits différents pour l’entretien de ma maison</c:v>
                </c:pt>
                <c:pt idx="19">
                  <c:v>Je me désabonne ou me désinscris des publications que je ne lis plus/pas</c:v>
                </c:pt>
                <c:pt idx="20">
                  <c:v>Pour mon repas de midi (lunch), j'utilise des contenants réutilisables (boîtes à tartine, sacs en tissus, boîtes à biscuits)</c:v>
                </c:pt>
                <c:pt idx="21">
                  <c:v>Pour les fêtes, je remplace les objets en plastique jetables par des alternatives réutilisables (gobelets, assiettes, couverts, pailles , etc.)</c:v>
                </c:pt>
                <c:pt idx="22">
                  <c:v>Je fais mes préparations maison telles que : vinaigrettes, soupes, sauces, houmous, crêpes,</c:v>
                </c:pt>
                <c:pt idx="23">
                  <c:v>Je m’organise pour avoir un sac à vrac sur moi en permanence</c:v>
                </c:pt>
                <c:pt idx="24">
                  <c:v>A la maison, je bois de l'eau du robinet</c:v>
                </c:pt>
                <c:pt idx="25">
                  <c:v>Je range une fois par semaine le frigo pour éviter d’oublier des aliments</c:v>
                </c:pt>
                <c:pt idx="26">
                  <c:v>Je nettoie avec du matériel réutilisable (torchon, chiffons, etc au lieu de lingettes)</c:v>
                </c:pt>
                <c:pt idx="27">
                  <c:v>Je cuisine les repas en tenant compte de ce qui est encore disponible à la maison et des restes à consommer</c:v>
                </c:pt>
                <c:pt idx="28">
                  <c:v>Je fais une liste avant d’aller faire les courses</c:v>
                </c:pt>
                <c:pt idx="29">
                  <c:v>J’utilise un sac ou contenant réutilisable pour emporter mes achats dans les petits commerces</c:v>
                </c:pt>
                <c:pt idx="30">
                  <c:v>J’utilise un sac ou contenant réutilisable pour emporter mes achats dans les grandes surfaces</c:v>
                </c:pt>
              </c:strCache>
            </c:strRef>
          </c:cat>
          <c:val>
            <c:numRef>
              <c:f>Baromètre2019!$B$3:$B$33</c:f>
              <c:numCache>
                <c:formatCode>General</c:formatCode>
                <c:ptCount val="31"/>
                <c:pt idx="0">
                  <c:v>26</c:v>
                </c:pt>
                <c:pt idx="1">
                  <c:v>27</c:v>
                </c:pt>
                <c:pt idx="2">
                  <c:v>30</c:v>
                </c:pt>
                <c:pt idx="3">
                  <c:v>37</c:v>
                </c:pt>
                <c:pt idx="4">
                  <c:v>54</c:v>
                </c:pt>
                <c:pt idx="5">
                  <c:v>63</c:v>
                </c:pt>
                <c:pt idx="6">
                  <c:v>66</c:v>
                </c:pt>
                <c:pt idx="7">
                  <c:v>72</c:v>
                </c:pt>
                <c:pt idx="8">
                  <c:v>77</c:v>
                </c:pt>
                <c:pt idx="9">
                  <c:v>84</c:v>
                </c:pt>
                <c:pt idx="10">
                  <c:v>91</c:v>
                </c:pt>
                <c:pt idx="11">
                  <c:v>102</c:v>
                </c:pt>
                <c:pt idx="12">
                  <c:v>118</c:v>
                </c:pt>
                <c:pt idx="13">
                  <c:v>133</c:v>
                </c:pt>
                <c:pt idx="14">
                  <c:v>156</c:v>
                </c:pt>
                <c:pt idx="15">
                  <c:v>161</c:v>
                </c:pt>
                <c:pt idx="16">
                  <c:v>177</c:v>
                </c:pt>
                <c:pt idx="17">
                  <c:v>186</c:v>
                </c:pt>
                <c:pt idx="18">
                  <c:v>190</c:v>
                </c:pt>
                <c:pt idx="19">
                  <c:v>209</c:v>
                </c:pt>
                <c:pt idx="20">
                  <c:v>210</c:v>
                </c:pt>
                <c:pt idx="21">
                  <c:v>226</c:v>
                </c:pt>
                <c:pt idx="22">
                  <c:v>246</c:v>
                </c:pt>
                <c:pt idx="23">
                  <c:v>250</c:v>
                </c:pt>
                <c:pt idx="24">
                  <c:v>258</c:v>
                </c:pt>
                <c:pt idx="25">
                  <c:v>264</c:v>
                </c:pt>
                <c:pt idx="26">
                  <c:v>342</c:v>
                </c:pt>
                <c:pt idx="27">
                  <c:v>343</c:v>
                </c:pt>
                <c:pt idx="28">
                  <c:v>349</c:v>
                </c:pt>
                <c:pt idx="29">
                  <c:v>353</c:v>
                </c:pt>
                <c:pt idx="30">
                  <c:v>412</c:v>
                </c:pt>
              </c:numCache>
            </c:numRef>
          </c:val>
          <c:extLst xmlns:c16r2="http://schemas.microsoft.com/office/drawing/2015/06/chart">
            <c:ext xmlns:c16="http://schemas.microsoft.com/office/drawing/2014/chart" uri="{C3380CC4-5D6E-409C-BE32-E72D297353CC}">
              <c16:uniqueId val="{00000000-0D75-4D0F-8F78-4418C987FDF6}"/>
            </c:ext>
          </c:extLst>
        </c:ser>
        <c:ser>
          <c:idx val="1"/>
          <c:order val="1"/>
          <c:tx>
            <c:strRef>
              <c:f>Baromètre2019!$C$2</c:f>
              <c:strCache>
                <c:ptCount val="1"/>
                <c:pt idx="0">
                  <c:v>Parfois ; ça en vaut la peine</c:v>
                </c:pt>
              </c:strCache>
            </c:strRef>
          </c:tx>
          <c:spPr>
            <a:solidFill>
              <a:srgbClr val="92D050"/>
            </a:solidFill>
            <a:ln>
              <a:noFill/>
            </a:ln>
            <a:effectLst/>
          </c:spPr>
          <c:invertIfNegative val="0"/>
          <c:cat>
            <c:strRef>
              <c:f>Baromètre2019!$A$3:$A$33</c:f>
              <c:strCache>
                <c:ptCount val="31"/>
                <c:pt idx="0">
                  <c:v>J’utilise un emballage réutilisable en tissu imbibé de cire d'abeilles (bees wraps)</c:v>
                </c:pt>
                <c:pt idx="1">
                  <c:v>Je fabrique certains produits cosmétiques (dentifrice, savon, …)</c:v>
                </c:pt>
                <c:pt idx="2">
                  <c:v>J'emballe les cadeaux avec des tissus réutilisables (furoshiki)</c:v>
                </c:pt>
                <c:pt idx="3">
                  <c:v>Je fabrique certains produits d’entretien (maison, lessive, ..)</c:v>
                </c:pt>
                <c:pt idx="4">
                  <c:v>Je remplace les cotons de tige jetables par une alternative réutilisable (ex : oriculi, …)</c:v>
                </c:pt>
                <c:pt idx="5">
                  <c:v>J’achète en VRAC les produits liquides (produits d’entretien, etc.)</c:v>
                </c:pt>
                <c:pt idx="6">
                  <c:v>J’achète mes vêtements en seconde main</c:v>
                </c:pt>
                <c:pt idx="7">
                  <c:v>Je privilégie les appareils manuels, j’évite les appareils électriques ou nécessitants des piles</c:v>
                </c:pt>
                <c:pt idx="8">
                  <c:v>Lorsque j’achète des jouets, j’évite les jouets à piles</c:v>
                </c:pt>
                <c:pt idx="9">
                  <c:v>Je fais mes préparations maison telles que : biscuits, yaourts, pains, etc.</c:v>
                </c:pt>
                <c:pt idx="10">
                  <c:v>Lorsque j’achète de l’eau, je privilégie les bouteilles consignées</c:v>
                </c:pt>
                <c:pt idx="11">
                  <c:v>J’achète en VRAC les produits secs (pâtes, riz, céréales, farine, etc.)</c:v>
                </c:pt>
                <c:pt idx="12">
                  <c:v>Je cuisine les fanes de légumes, la peau des fruits, je transforme les fruits trop mûrs en smoothies ou confitures et les légumes défraîchis en soupes</c:v>
                </c:pt>
                <c:pt idx="13">
                  <c:v>J’évite les dosettes jetables de café en utilisant un percolateur avec un filtre permanent, dans une cafetière italienne ou à piston</c:v>
                </c:pt>
                <c:pt idx="14">
                  <c:v>J’achète en VRAC les produits « à la découpe » (charcuterie, laiterie, etc. )</c:v>
                </c:pt>
                <c:pt idx="15">
                  <c:v>Je remplace les objets à usages uniques de type essuie-tout, mouchoirs, serviettes en papier par des objets en tissu</c:v>
                </c:pt>
                <c:pt idx="16">
                  <c:v>J’utilise un sac réutilisable pour acheter du pain</c:v>
                </c:pt>
                <c:pt idx="17">
                  <c:v>J’utilise une gourde (bouteilles isothermes, mugs,...) pour mes boissons</c:v>
                </c:pt>
                <c:pt idx="18">
                  <c:v>Je me limite à 1 ou 2 produits différents pour l’entretien de ma maison</c:v>
                </c:pt>
                <c:pt idx="19">
                  <c:v>Je me désabonne ou me désinscris des publications que je ne lis plus/pas</c:v>
                </c:pt>
                <c:pt idx="20">
                  <c:v>Pour mon repas de midi (lunch), j'utilise des contenants réutilisables (boîtes à tartine, sacs en tissus, boîtes à biscuits)</c:v>
                </c:pt>
                <c:pt idx="21">
                  <c:v>Pour les fêtes, je remplace les objets en plastique jetables par des alternatives réutilisables (gobelets, assiettes, couverts, pailles , etc.)</c:v>
                </c:pt>
                <c:pt idx="22">
                  <c:v>Je fais mes préparations maison telles que : vinaigrettes, soupes, sauces, houmous, crêpes,</c:v>
                </c:pt>
                <c:pt idx="23">
                  <c:v>Je m’organise pour avoir un sac à vrac sur moi en permanence</c:v>
                </c:pt>
                <c:pt idx="24">
                  <c:v>A la maison, je bois de l'eau du robinet</c:v>
                </c:pt>
                <c:pt idx="25">
                  <c:v>Je range une fois par semaine le frigo pour éviter d’oublier des aliments</c:v>
                </c:pt>
                <c:pt idx="26">
                  <c:v>Je nettoie avec du matériel réutilisable (torchon, chiffons, etc au lieu de lingettes)</c:v>
                </c:pt>
                <c:pt idx="27">
                  <c:v>Je cuisine les repas en tenant compte de ce qui est encore disponible à la maison et des restes à consommer</c:v>
                </c:pt>
                <c:pt idx="28">
                  <c:v>Je fais une liste avant d’aller faire les courses</c:v>
                </c:pt>
                <c:pt idx="29">
                  <c:v>J’utilise un sac ou contenant réutilisable pour emporter mes achats dans les petits commerces</c:v>
                </c:pt>
                <c:pt idx="30">
                  <c:v>J’utilise un sac ou contenant réutilisable pour emporter mes achats dans les grandes surfaces</c:v>
                </c:pt>
              </c:strCache>
            </c:strRef>
          </c:cat>
          <c:val>
            <c:numRef>
              <c:f>Baromètre2019!$C$3:$C$33</c:f>
              <c:numCache>
                <c:formatCode>General</c:formatCode>
                <c:ptCount val="31"/>
                <c:pt idx="0">
                  <c:v>35</c:v>
                </c:pt>
                <c:pt idx="1">
                  <c:v>33</c:v>
                </c:pt>
                <c:pt idx="2">
                  <c:v>41</c:v>
                </c:pt>
                <c:pt idx="3">
                  <c:v>43</c:v>
                </c:pt>
                <c:pt idx="4">
                  <c:v>30</c:v>
                </c:pt>
                <c:pt idx="5">
                  <c:v>91</c:v>
                </c:pt>
                <c:pt idx="6">
                  <c:v>176</c:v>
                </c:pt>
                <c:pt idx="7">
                  <c:v>161</c:v>
                </c:pt>
                <c:pt idx="8">
                  <c:v>81</c:v>
                </c:pt>
                <c:pt idx="9">
                  <c:v>106</c:v>
                </c:pt>
                <c:pt idx="10">
                  <c:v>55</c:v>
                </c:pt>
                <c:pt idx="11">
                  <c:v>131</c:v>
                </c:pt>
                <c:pt idx="12">
                  <c:v>104</c:v>
                </c:pt>
                <c:pt idx="13">
                  <c:v>68</c:v>
                </c:pt>
                <c:pt idx="14">
                  <c:v>133</c:v>
                </c:pt>
                <c:pt idx="15">
                  <c:v>115</c:v>
                </c:pt>
                <c:pt idx="16">
                  <c:v>95</c:v>
                </c:pt>
                <c:pt idx="17">
                  <c:v>132</c:v>
                </c:pt>
                <c:pt idx="18">
                  <c:v>102</c:v>
                </c:pt>
                <c:pt idx="19">
                  <c:v>75</c:v>
                </c:pt>
                <c:pt idx="20">
                  <c:v>152</c:v>
                </c:pt>
                <c:pt idx="21">
                  <c:v>115</c:v>
                </c:pt>
                <c:pt idx="22">
                  <c:v>135</c:v>
                </c:pt>
                <c:pt idx="23">
                  <c:v>142</c:v>
                </c:pt>
                <c:pt idx="24">
                  <c:v>117</c:v>
                </c:pt>
                <c:pt idx="25">
                  <c:v>147</c:v>
                </c:pt>
                <c:pt idx="26">
                  <c:v>122</c:v>
                </c:pt>
                <c:pt idx="27">
                  <c:v>154</c:v>
                </c:pt>
                <c:pt idx="28">
                  <c:v>115</c:v>
                </c:pt>
                <c:pt idx="29">
                  <c:v>124</c:v>
                </c:pt>
                <c:pt idx="30">
                  <c:v>97</c:v>
                </c:pt>
              </c:numCache>
            </c:numRef>
          </c:val>
          <c:extLst xmlns:c16r2="http://schemas.microsoft.com/office/drawing/2015/06/chart">
            <c:ext xmlns:c16="http://schemas.microsoft.com/office/drawing/2014/chart" uri="{C3380CC4-5D6E-409C-BE32-E72D297353CC}">
              <c16:uniqueId val="{00000001-0D75-4D0F-8F78-4418C987FDF6}"/>
            </c:ext>
          </c:extLst>
        </c:ser>
        <c:ser>
          <c:idx val="2"/>
          <c:order val="2"/>
          <c:tx>
            <c:strRef>
              <c:f>Baromètre2019!$D$2</c:f>
              <c:strCache>
                <c:ptCount val="1"/>
                <c:pt idx="0">
                  <c:v>Parfois ; mais je ne suis pas sûr-e que ça en vaut la peine</c:v>
                </c:pt>
              </c:strCache>
            </c:strRef>
          </c:tx>
          <c:spPr>
            <a:solidFill>
              <a:schemeClr val="accent3"/>
            </a:solidFill>
            <a:ln>
              <a:noFill/>
            </a:ln>
            <a:effectLst/>
          </c:spPr>
          <c:invertIfNegative val="0"/>
          <c:cat>
            <c:strRef>
              <c:f>Baromètre2019!$A$3:$A$33</c:f>
              <c:strCache>
                <c:ptCount val="31"/>
                <c:pt idx="0">
                  <c:v>J’utilise un emballage réutilisable en tissu imbibé de cire d'abeilles (bees wraps)</c:v>
                </c:pt>
                <c:pt idx="1">
                  <c:v>Je fabrique certains produits cosmétiques (dentifrice, savon, …)</c:v>
                </c:pt>
                <c:pt idx="2">
                  <c:v>J'emballe les cadeaux avec des tissus réutilisables (furoshiki)</c:v>
                </c:pt>
                <c:pt idx="3">
                  <c:v>Je fabrique certains produits d’entretien (maison, lessive, ..)</c:v>
                </c:pt>
                <c:pt idx="4">
                  <c:v>Je remplace les cotons de tige jetables par une alternative réutilisable (ex : oriculi, …)</c:v>
                </c:pt>
                <c:pt idx="5">
                  <c:v>J’achète en VRAC les produits liquides (produits d’entretien, etc.)</c:v>
                </c:pt>
                <c:pt idx="6">
                  <c:v>J’achète mes vêtements en seconde main</c:v>
                </c:pt>
                <c:pt idx="7">
                  <c:v>Je privilégie les appareils manuels, j’évite les appareils électriques ou nécessitants des piles</c:v>
                </c:pt>
                <c:pt idx="8">
                  <c:v>Lorsque j’achète des jouets, j’évite les jouets à piles</c:v>
                </c:pt>
                <c:pt idx="9">
                  <c:v>Je fais mes préparations maison telles que : biscuits, yaourts, pains, etc.</c:v>
                </c:pt>
                <c:pt idx="10">
                  <c:v>Lorsque j’achète de l’eau, je privilégie les bouteilles consignées</c:v>
                </c:pt>
                <c:pt idx="11">
                  <c:v>J’achète en VRAC les produits secs (pâtes, riz, céréales, farine, etc.)</c:v>
                </c:pt>
                <c:pt idx="12">
                  <c:v>Je cuisine les fanes de légumes, la peau des fruits, je transforme les fruits trop mûrs en smoothies ou confitures et les légumes défraîchis en soupes</c:v>
                </c:pt>
                <c:pt idx="13">
                  <c:v>J’évite les dosettes jetables de café en utilisant un percolateur avec un filtre permanent, dans une cafetière italienne ou à piston</c:v>
                </c:pt>
                <c:pt idx="14">
                  <c:v>J’achète en VRAC les produits « à la découpe » (charcuterie, laiterie, etc. )</c:v>
                </c:pt>
                <c:pt idx="15">
                  <c:v>Je remplace les objets à usages uniques de type essuie-tout, mouchoirs, serviettes en papier par des objets en tissu</c:v>
                </c:pt>
                <c:pt idx="16">
                  <c:v>J’utilise un sac réutilisable pour acheter du pain</c:v>
                </c:pt>
                <c:pt idx="17">
                  <c:v>J’utilise une gourde (bouteilles isothermes, mugs,...) pour mes boissons</c:v>
                </c:pt>
                <c:pt idx="18">
                  <c:v>Je me limite à 1 ou 2 produits différents pour l’entretien de ma maison</c:v>
                </c:pt>
                <c:pt idx="19">
                  <c:v>Je me désabonne ou me désinscris des publications que je ne lis plus/pas</c:v>
                </c:pt>
                <c:pt idx="20">
                  <c:v>Pour mon repas de midi (lunch), j'utilise des contenants réutilisables (boîtes à tartine, sacs en tissus, boîtes à biscuits)</c:v>
                </c:pt>
                <c:pt idx="21">
                  <c:v>Pour les fêtes, je remplace les objets en plastique jetables par des alternatives réutilisables (gobelets, assiettes, couverts, pailles , etc.)</c:v>
                </c:pt>
                <c:pt idx="22">
                  <c:v>Je fais mes préparations maison telles que : vinaigrettes, soupes, sauces, houmous, crêpes,</c:v>
                </c:pt>
                <c:pt idx="23">
                  <c:v>Je m’organise pour avoir un sac à vrac sur moi en permanence</c:v>
                </c:pt>
                <c:pt idx="24">
                  <c:v>A la maison, je bois de l'eau du robinet</c:v>
                </c:pt>
                <c:pt idx="25">
                  <c:v>Je range une fois par semaine le frigo pour éviter d’oublier des aliments</c:v>
                </c:pt>
                <c:pt idx="26">
                  <c:v>Je nettoie avec du matériel réutilisable (torchon, chiffons, etc au lieu de lingettes)</c:v>
                </c:pt>
                <c:pt idx="27">
                  <c:v>Je cuisine les repas en tenant compte de ce qui est encore disponible à la maison et des restes à consommer</c:v>
                </c:pt>
                <c:pt idx="28">
                  <c:v>Je fais une liste avant d’aller faire les courses</c:v>
                </c:pt>
                <c:pt idx="29">
                  <c:v>J’utilise un sac ou contenant réutilisable pour emporter mes achats dans les petits commerces</c:v>
                </c:pt>
                <c:pt idx="30">
                  <c:v>J’utilise un sac ou contenant réutilisable pour emporter mes achats dans les grandes surfaces</c:v>
                </c:pt>
              </c:strCache>
            </c:strRef>
          </c:cat>
          <c:val>
            <c:numRef>
              <c:f>Baromètre2019!$D$3:$D$33</c:f>
              <c:numCache>
                <c:formatCode>General</c:formatCode>
                <c:ptCount val="31"/>
                <c:pt idx="0">
                  <c:v>20</c:v>
                </c:pt>
                <c:pt idx="1">
                  <c:v>7</c:v>
                </c:pt>
                <c:pt idx="2">
                  <c:v>14</c:v>
                </c:pt>
                <c:pt idx="3">
                  <c:v>14</c:v>
                </c:pt>
                <c:pt idx="4">
                  <c:v>16</c:v>
                </c:pt>
                <c:pt idx="5">
                  <c:v>31</c:v>
                </c:pt>
                <c:pt idx="6">
                  <c:v>57</c:v>
                </c:pt>
                <c:pt idx="7">
                  <c:v>43</c:v>
                </c:pt>
                <c:pt idx="8">
                  <c:v>44</c:v>
                </c:pt>
                <c:pt idx="9">
                  <c:v>33</c:v>
                </c:pt>
                <c:pt idx="10">
                  <c:v>24</c:v>
                </c:pt>
                <c:pt idx="11">
                  <c:v>32</c:v>
                </c:pt>
                <c:pt idx="12">
                  <c:v>21</c:v>
                </c:pt>
                <c:pt idx="13">
                  <c:v>28</c:v>
                </c:pt>
                <c:pt idx="14">
                  <c:v>41</c:v>
                </c:pt>
                <c:pt idx="15">
                  <c:v>45</c:v>
                </c:pt>
                <c:pt idx="16">
                  <c:v>38</c:v>
                </c:pt>
                <c:pt idx="17">
                  <c:v>18</c:v>
                </c:pt>
                <c:pt idx="18">
                  <c:v>47</c:v>
                </c:pt>
                <c:pt idx="19">
                  <c:v>31</c:v>
                </c:pt>
                <c:pt idx="20">
                  <c:v>16</c:v>
                </c:pt>
                <c:pt idx="21">
                  <c:v>34</c:v>
                </c:pt>
                <c:pt idx="22">
                  <c:v>31</c:v>
                </c:pt>
                <c:pt idx="23">
                  <c:v>50</c:v>
                </c:pt>
                <c:pt idx="24">
                  <c:v>59</c:v>
                </c:pt>
                <c:pt idx="25">
                  <c:v>50</c:v>
                </c:pt>
                <c:pt idx="26">
                  <c:v>43</c:v>
                </c:pt>
                <c:pt idx="27">
                  <c:v>32</c:v>
                </c:pt>
                <c:pt idx="28">
                  <c:v>39</c:v>
                </c:pt>
                <c:pt idx="29">
                  <c:v>36</c:v>
                </c:pt>
                <c:pt idx="30">
                  <c:v>30</c:v>
                </c:pt>
              </c:numCache>
            </c:numRef>
          </c:val>
          <c:extLst xmlns:c16r2="http://schemas.microsoft.com/office/drawing/2015/06/chart">
            <c:ext xmlns:c16="http://schemas.microsoft.com/office/drawing/2014/chart" uri="{C3380CC4-5D6E-409C-BE32-E72D297353CC}">
              <c16:uniqueId val="{00000002-0D75-4D0F-8F78-4418C987FDF6}"/>
            </c:ext>
          </c:extLst>
        </c:ser>
        <c:ser>
          <c:idx val="3"/>
          <c:order val="3"/>
          <c:tx>
            <c:strRef>
              <c:f>Baromètre2019!$E$2</c:f>
              <c:strCache>
                <c:ptCount val="1"/>
                <c:pt idx="0">
                  <c:v>Jamais; mais ça en vaut la peine</c:v>
                </c:pt>
              </c:strCache>
            </c:strRef>
          </c:tx>
          <c:spPr>
            <a:solidFill>
              <a:schemeClr val="accent5"/>
            </a:solidFill>
            <a:ln>
              <a:noFill/>
            </a:ln>
            <a:effectLst/>
          </c:spPr>
          <c:invertIfNegative val="0"/>
          <c:cat>
            <c:strRef>
              <c:f>Baromètre2019!$A$3:$A$33</c:f>
              <c:strCache>
                <c:ptCount val="31"/>
                <c:pt idx="0">
                  <c:v>J’utilise un emballage réutilisable en tissu imbibé de cire d'abeilles (bees wraps)</c:v>
                </c:pt>
                <c:pt idx="1">
                  <c:v>Je fabrique certains produits cosmétiques (dentifrice, savon, …)</c:v>
                </c:pt>
                <c:pt idx="2">
                  <c:v>J'emballe les cadeaux avec des tissus réutilisables (furoshiki)</c:v>
                </c:pt>
                <c:pt idx="3">
                  <c:v>Je fabrique certains produits d’entretien (maison, lessive, ..)</c:v>
                </c:pt>
                <c:pt idx="4">
                  <c:v>Je remplace les cotons de tige jetables par une alternative réutilisable (ex : oriculi, …)</c:v>
                </c:pt>
                <c:pt idx="5">
                  <c:v>J’achète en VRAC les produits liquides (produits d’entretien, etc.)</c:v>
                </c:pt>
                <c:pt idx="6">
                  <c:v>J’achète mes vêtements en seconde main</c:v>
                </c:pt>
                <c:pt idx="7">
                  <c:v>Je privilégie les appareils manuels, j’évite les appareils électriques ou nécessitants des piles</c:v>
                </c:pt>
                <c:pt idx="8">
                  <c:v>Lorsque j’achète des jouets, j’évite les jouets à piles</c:v>
                </c:pt>
                <c:pt idx="9">
                  <c:v>Je fais mes préparations maison telles que : biscuits, yaourts, pains, etc.</c:v>
                </c:pt>
                <c:pt idx="10">
                  <c:v>Lorsque j’achète de l’eau, je privilégie les bouteilles consignées</c:v>
                </c:pt>
                <c:pt idx="11">
                  <c:v>J’achète en VRAC les produits secs (pâtes, riz, céréales, farine, etc.)</c:v>
                </c:pt>
                <c:pt idx="12">
                  <c:v>Je cuisine les fanes de légumes, la peau des fruits, je transforme les fruits trop mûrs en smoothies ou confitures et les légumes défraîchis en soupes</c:v>
                </c:pt>
                <c:pt idx="13">
                  <c:v>J’évite les dosettes jetables de café en utilisant un percolateur avec un filtre permanent, dans une cafetière italienne ou à piston</c:v>
                </c:pt>
                <c:pt idx="14">
                  <c:v>J’achète en VRAC les produits « à la découpe » (charcuterie, laiterie, etc. )</c:v>
                </c:pt>
                <c:pt idx="15">
                  <c:v>Je remplace les objets à usages uniques de type essuie-tout, mouchoirs, serviettes en papier par des objets en tissu</c:v>
                </c:pt>
                <c:pt idx="16">
                  <c:v>J’utilise un sac réutilisable pour acheter du pain</c:v>
                </c:pt>
                <c:pt idx="17">
                  <c:v>J’utilise une gourde (bouteilles isothermes, mugs,...) pour mes boissons</c:v>
                </c:pt>
                <c:pt idx="18">
                  <c:v>Je me limite à 1 ou 2 produits différents pour l’entretien de ma maison</c:v>
                </c:pt>
                <c:pt idx="19">
                  <c:v>Je me désabonne ou me désinscris des publications que je ne lis plus/pas</c:v>
                </c:pt>
                <c:pt idx="20">
                  <c:v>Pour mon repas de midi (lunch), j'utilise des contenants réutilisables (boîtes à tartine, sacs en tissus, boîtes à biscuits)</c:v>
                </c:pt>
                <c:pt idx="21">
                  <c:v>Pour les fêtes, je remplace les objets en plastique jetables par des alternatives réutilisables (gobelets, assiettes, couverts, pailles , etc.)</c:v>
                </c:pt>
                <c:pt idx="22">
                  <c:v>Je fais mes préparations maison telles que : vinaigrettes, soupes, sauces, houmous, crêpes,</c:v>
                </c:pt>
                <c:pt idx="23">
                  <c:v>Je m’organise pour avoir un sac à vrac sur moi en permanence</c:v>
                </c:pt>
                <c:pt idx="24">
                  <c:v>A la maison, je bois de l'eau du robinet</c:v>
                </c:pt>
                <c:pt idx="25">
                  <c:v>Je range une fois par semaine le frigo pour éviter d’oublier des aliments</c:v>
                </c:pt>
                <c:pt idx="26">
                  <c:v>Je nettoie avec du matériel réutilisable (torchon, chiffons, etc au lieu de lingettes)</c:v>
                </c:pt>
                <c:pt idx="27">
                  <c:v>Je cuisine les repas en tenant compte de ce qui est encore disponible à la maison et des restes à consommer</c:v>
                </c:pt>
                <c:pt idx="28">
                  <c:v>Je fais une liste avant d’aller faire les courses</c:v>
                </c:pt>
                <c:pt idx="29">
                  <c:v>J’utilise un sac ou contenant réutilisable pour emporter mes achats dans les petits commerces</c:v>
                </c:pt>
                <c:pt idx="30">
                  <c:v>J’utilise un sac ou contenant réutilisable pour emporter mes achats dans les grandes surfaces</c:v>
                </c:pt>
              </c:strCache>
            </c:strRef>
          </c:cat>
          <c:val>
            <c:numRef>
              <c:f>Baromètre2019!$E$3:$E$33</c:f>
              <c:numCache>
                <c:formatCode>General</c:formatCode>
                <c:ptCount val="31"/>
                <c:pt idx="0">
                  <c:v>202</c:v>
                </c:pt>
                <c:pt idx="1">
                  <c:v>275</c:v>
                </c:pt>
                <c:pt idx="2">
                  <c:v>213</c:v>
                </c:pt>
                <c:pt idx="3">
                  <c:v>225</c:v>
                </c:pt>
                <c:pt idx="4">
                  <c:v>225</c:v>
                </c:pt>
                <c:pt idx="5">
                  <c:v>206</c:v>
                </c:pt>
                <c:pt idx="6">
                  <c:v>145</c:v>
                </c:pt>
                <c:pt idx="7">
                  <c:v>151</c:v>
                </c:pt>
                <c:pt idx="8">
                  <c:v>104</c:v>
                </c:pt>
                <c:pt idx="9">
                  <c:v>223</c:v>
                </c:pt>
                <c:pt idx="10">
                  <c:v>203</c:v>
                </c:pt>
                <c:pt idx="11">
                  <c:v>200</c:v>
                </c:pt>
                <c:pt idx="12">
                  <c:v>197</c:v>
                </c:pt>
                <c:pt idx="13">
                  <c:v>141</c:v>
                </c:pt>
                <c:pt idx="14">
                  <c:v>146</c:v>
                </c:pt>
                <c:pt idx="15">
                  <c:v>185</c:v>
                </c:pt>
                <c:pt idx="16">
                  <c:v>174</c:v>
                </c:pt>
                <c:pt idx="17">
                  <c:v>171</c:v>
                </c:pt>
                <c:pt idx="18">
                  <c:v>141</c:v>
                </c:pt>
                <c:pt idx="19">
                  <c:v>120</c:v>
                </c:pt>
                <c:pt idx="20">
                  <c:v>130</c:v>
                </c:pt>
                <c:pt idx="21">
                  <c:v>113</c:v>
                </c:pt>
                <c:pt idx="22">
                  <c:v>108</c:v>
                </c:pt>
                <c:pt idx="23">
                  <c:v>117</c:v>
                </c:pt>
                <c:pt idx="24">
                  <c:v>79</c:v>
                </c:pt>
                <c:pt idx="25">
                  <c:v>87</c:v>
                </c:pt>
                <c:pt idx="26">
                  <c:v>58</c:v>
                </c:pt>
                <c:pt idx="27">
                  <c:v>37</c:v>
                </c:pt>
                <c:pt idx="28">
                  <c:v>41</c:v>
                </c:pt>
                <c:pt idx="29">
                  <c:v>63</c:v>
                </c:pt>
                <c:pt idx="30">
                  <c:v>49</c:v>
                </c:pt>
              </c:numCache>
            </c:numRef>
          </c:val>
          <c:extLst xmlns:c16r2="http://schemas.microsoft.com/office/drawing/2015/06/chart">
            <c:ext xmlns:c16="http://schemas.microsoft.com/office/drawing/2014/chart" uri="{C3380CC4-5D6E-409C-BE32-E72D297353CC}">
              <c16:uniqueId val="{00000003-0D75-4D0F-8F78-4418C987FDF6}"/>
            </c:ext>
          </c:extLst>
        </c:ser>
        <c:ser>
          <c:idx val="4"/>
          <c:order val="4"/>
          <c:tx>
            <c:strRef>
              <c:f>Baromètre2019!$F$2</c:f>
              <c:strCache>
                <c:ptCount val="1"/>
                <c:pt idx="0">
                  <c:v>Jamais; ça n’en vaut pas la peine</c:v>
                </c:pt>
              </c:strCache>
            </c:strRef>
          </c:tx>
          <c:spPr>
            <a:solidFill>
              <a:srgbClr val="FF0000"/>
            </a:solidFill>
            <a:ln>
              <a:noFill/>
            </a:ln>
            <a:effectLst/>
          </c:spPr>
          <c:invertIfNegative val="0"/>
          <c:cat>
            <c:strRef>
              <c:f>Baromètre2019!$A$3:$A$33</c:f>
              <c:strCache>
                <c:ptCount val="31"/>
                <c:pt idx="0">
                  <c:v>J’utilise un emballage réutilisable en tissu imbibé de cire d'abeilles (bees wraps)</c:v>
                </c:pt>
                <c:pt idx="1">
                  <c:v>Je fabrique certains produits cosmétiques (dentifrice, savon, …)</c:v>
                </c:pt>
                <c:pt idx="2">
                  <c:v>J'emballe les cadeaux avec des tissus réutilisables (furoshiki)</c:v>
                </c:pt>
                <c:pt idx="3">
                  <c:v>Je fabrique certains produits d’entretien (maison, lessive, ..)</c:v>
                </c:pt>
                <c:pt idx="4">
                  <c:v>Je remplace les cotons de tige jetables par une alternative réutilisable (ex : oriculi, …)</c:v>
                </c:pt>
                <c:pt idx="5">
                  <c:v>J’achète en VRAC les produits liquides (produits d’entretien, etc.)</c:v>
                </c:pt>
                <c:pt idx="6">
                  <c:v>J’achète mes vêtements en seconde main</c:v>
                </c:pt>
                <c:pt idx="7">
                  <c:v>Je privilégie les appareils manuels, j’évite les appareils électriques ou nécessitants des piles</c:v>
                </c:pt>
                <c:pt idx="8">
                  <c:v>Lorsque j’achète des jouets, j’évite les jouets à piles</c:v>
                </c:pt>
                <c:pt idx="9">
                  <c:v>Je fais mes préparations maison telles que : biscuits, yaourts, pains, etc.</c:v>
                </c:pt>
                <c:pt idx="10">
                  <c:v>Lorsque j’achète de l’eau, je privilégie les bouteilles consignées</c:v>
                </c:pt>
                <c:pt idx="11">
                  <c:v>J’achète en VRAC les produits secs (pâtes, riz, céréales, farine, etc.)</c:v>
                </c:pt>
                <c:pt idx="12">
                  <c:v>Je cuisine les fanes de légumes, la peau des fruits, je transforme les fruits trop mûrs en smoothies ou confitures et les légumes défraîchis en soupes</c:v>
                </c:pt>
                <c:pt idx="13">
                  <c:v>J’évite les dosettes jetables de café en utilisant un percolateur avec un filtre permanent, dans une cafetière italienne ou à piston</c:v>
                </c:pt>
                <c:pt idx="14">
                  <c:v>J’achète en VRAC les produits « à la découpe » (charcuterie, laiterie, etc. )</c:v>
                </c:pt>
                <c:pt idx="15">
                  <c:v>Je remplace les objets à usages uniques de type essuie-tout, mouchoirs, serviettes en papier par des objets en tissu</c:v>
                </c:pt>
                <c:pt idx="16">
                  <c:v>J’utilise un sac réutilisable pour acheter du pain</c:v>
                </c:pt>
                <c:pt idx="17">
                  <c:v>J’utilise une gourde (bouteilles isothermes, mugs,...) pour mes boissons</c:v>
                </c:pt>
                <c:pt idx="18">
                  <c:v>Je me limite à 1 ou 2 produits différents pour l’entretien de ma maison</c:v>
                </c:pt>
                <c:pt idx="19">
                  <c:v>Je me désabonne ou me désinscris des publications que je ne lis plus/pas</c:v>
                </c:pt>
                <c:pt idx="20">
                  <c:v>Pour mon repas de midi (lunch), j'utilise des contenants réutilisables (boîtes à tartine, sacs en tissus, boîtes à biscuits)</c:v>
                </c:pt>
                <c:pt idx="21">
                  <c:v>Pour les fêtes, je remplace les objets en plastique jetables par des alternatives réutilisables (gobelets, assiettes, couverts, pailles , etc.)</c:v>
                </c:pt>
                <c:pt idx="22">
                  <c:v>Je fais mes préparations maison telles que : vinaigrettes, soupes, sauces, houmous, crêpes,</c:v>
                </c:pt>
                <c:pt idx="23">
                  <c:v>Je m’organise pour avoir un sac à vrac sur moi en permanence</c:v>
                </c:pt>
                <c:pt idx="24">
                  <c:v>A la maison, je bois de l'eau du robinet</c:v>
                </c:pt>
                <c:pt idx="25">
                  <c:v>Je range une fois par semaine le frigo pour éviter d’oublier des aliments</c:v>
                </c:pt>
                <c:pt idx="26">
                  <c:v>Je nettoie avec du matériel réutilisable (torchon, chiffons, etc au lieu de lingettes)</c:v>
                </c:pt>
                <c:pt idx="27">
                  <c:v>Je cuisine les repas en tenant compte de ce qui est encore disponible à la maison et des restes à consommer</c:v>
                </c:pt>
                <c:pt idx="28">
                  <c:v>Je fais une liste avant d’aller faire les courses</c:v>
                </c:pt>
                <c:pt idx="29">
                  <c:v>J’utilise un sac ou contenant réutilisable pour emporter mes achats dans les petits commerces</c:v>
                </c:pt>
                <c:pt idx="30">
                  <c:v>J’utilise un sac ou contenant réutilisable pour emporter mes achats dans les grandes surfaces</c:v>
                </c:pt>
              </c:strCache>
            </c:strRef>
          </c:cat>
          <c:val>
            <c:numRef>
              <c:f>Baromètre2019!$F$3:$F$33</c:f>
              <c:numCache>
                <c:formatCode>General</c:formatCode>
                <c:ptCount val="31"/>
                <c:pt idx="0">
                  <c:v>168</c:v>
                </c:pt>
                <c:pt idx="1">
                  <c:v>207</c:v>
                </c:pt>
                <c:pt idx="2">
                  <c:v>225</c:v>
                </c:pt>
                <c:pt idx="3">
                  <c:v>216</c:v>
                </c:pt>
                <c:pt idx="4">
                  <c:v>204</c:v>
                </c:pt>
                <c:pt idx="5">
                  <c:v>159</c:v>
                </c:pt>
                <c:pt idx="6">
                  <c:v>151</c:v>
                </c:pt>
                <c:pt idx="7">
                  <c:v>114</c:v>
                </c:pt>
                <c:pt idx="8">
                  <c:v>47</c:v>
                </c:pt>
                <c:pt idx="9">
                  <c:v>131</c:v>
                </c:pt>
                <c:pt idx="10">
                  <c:v>134</c:v>
                </c:pt>
                <c:pt idx="11">
                  <c:v>114</c:v>
                </c:pt>
                <c:pt idx="12">
                  <c:v>108</c:v>
                </c:pt>
                <c:pt idx="13">
                  <c:v>80</c:v>
                </c:pt>
                <c:pt idx="14">
                  <c:v>70</c:v>
                </c:pt>
                <c:pt idx="15">
                  <c:v>93</c:v>
                </c:pt>
                <c:pt idx="16">
                  <c:v>102</c:v>
                </c:pt>
                <c:pt idx="17">
                  <c:v>79</c:v>
                </c:pt>
                <c:pt idx="18">
                  <c:v>86</c:v>
                </c:pt>
                <c:pt idx="19">
                  <c:v>44</c:v>
                </c:pt>
                <c:pt idx="20">
                  <c:v>48</c:v>
                </c:pt>
                <c:pt idx="21">
                  <c:v>67</c:v>
                </c:pt>
                <c:pt idx="22">
                  <c:v>43</c:v>
                </c:pt>
                <c:pt idx="23">
                  <c:v>38</c:v>
                </c:pt>
                <c:pt idx="24">
                  <c:v>90</c:v>
                </c:pt>
                <c:pt idx="25">
                  <c:v>36</c:v>
                </c:pt>
                <c:pt idx="26">
                  <c:v>28</c:v>
                </c:pt>
                <c:pt idx="27">
                  <c:v>16</c:v>
                </c:pt>
                <c:pt idx="28">
                  <c:v>46</c:v>
                </c:pt>
                <c:pt idx="29">
                  <c:v>29</c:v>
                </c:pt>
                <c:pt idx="30">
                  <c:v>22</c:v>
                </c:pt>
              </c:numCache>
            </c:numRef>
          </c:val>
          <c:extLst xmlns:c16r2="http://schemas.microsoft.com/office/drawing/2015/06/chart">
            <c:ext xmlns:c16="http://schemas.microsoft.com/office/drawing/2014/chart" uri="{C3380CC4-5D6E-409C-BE32-E72D297353CC}">
              <c16:uniqueId val="{00000004-0D75-4D0F-8F78-4418C987FDF6}"/>
            </c:ext>
          </c:extLst>
        </c:ser>
        <c:ser>
          <c:idx val="5"/>
          <c:order val="5"/>
          <c:tx>
            <c:strRef>
              <c:f>Baromètre2019!$G$2</c:f>
              <c:strCache>
                <c:ptCount val="1"/>
                <c:pt idx="0">
                  <c:v>Non concerné</c:v>
                </c:pt>
              </c:strCache>
            </c:strRef>
          </c:tx>
          <c:spPr>
            <a:solidFill>
              <a:schemeClr val="bg1">
                <a:lumMod val="65000"/>
              </a:schemeClr>
            </a:solidFill>
            <a:ln>
              <a:noFill/>
            </a:ln>
            <a:effectLst/>
          </c:spPr>
          <c:invertIfNegative val="0"/>
          <c:cat>
            <c:strRef>
              <c:f>Baromètre2019!$A$3:$A$33</c:f>
              <c:strCache>
                <c:ptCount val="31"/>
                <c:pt idx="0">
                  <c:v>J’utilise un emballage réutilisable en tissu imbibé de cire d'abeilles (bees wraps)</c:v>
                </c:pt>
                <c:pt idx="1">
                  <c:v>Je fabrique certains produits cosmétiques (dentifrice, savon, …)</c:v>
                </c:pt>
                <c:pt idx="2">
                  <c:v>J'emballe les cadeaux avec des tissus réutilisables (furoshiki)</c:v>
                </c:pt>
                <c:pt idx="3">
                  <c:v>Je fabrique certains produits d’entretien (maison, lessive, ..)</c:v>
                </c:pt>
                <c:pt idx="4">
                  <c:v>Je remplace les cotons de tige jetables par une alternative réutilisable (ex : oriculi, …)</c:v>
                </c:pt>
                <c:pt idx="5">
                  <c:v>J’achète en VRAC les produits liquides (produits d’entretien, etc.)</c:v>
                </c:pt>
                <c:pt idx="6">
                  <c:v>J’achète mes vêtements en seconde main</c:v>
                </c:pt>
                <c:pt idx="7">
                  <c:v>Je privilégie les appareils manuels, j’évite les appareils électriques ou nécessitants des piles</c:v>
                </c:pt>
                <c:pt idx="8">
                  <c:v>Lorsque j’achète des jouets, j’évite les jouets à piles</c:v>
                </c:pt>
                <c:pt idx="9">
                  <c:v>Je fais mes préparations maison telles que : biscuits, yaourts, pains, etc.</c:v>
                </c:pt>
                <c:pt idx="10">
                  <c:v>Lorsque j’achète de l’eau, je privilégie les bouteilles consignées</c:v>
                </c:pt>
                <c:pt idx="11">
                  <c:v>J’achète en VRAC les produits secs (pâtes, riz, céréales, farine, etc.)</c:v>
                </c:pt>
                <c:pt idx="12">
                  <c:v>Je cuisine les fanes de légumes, la peau des fruits, je transforme les fruits trop mûrs en smoothies ou confitures et les légumes défraîchis en soupes</c:v>
                </c:pt>
                <c:pt idx="13">
                  <c:v>J’évite les dosettes jetables de café en utilisant un percolateur avec un filtre permanent, dans une cafetière italienne ou à piston</c:v>
                </c:pt>
                <c:pt idx="14">
                  <c:v>J’achète en VRAC les produits « à la découpe » (charcuterie, laiterie, etc. )</c:v>
                </c:pt>
                <c:pt idx="15">
                  <c:v>Je remplace les objets à usages uniques de type essuie-tout, mouchoirs, serviettes en papier par des objets en tissu</c:v>
                </c:pt>
                <c:pt idx="16">
                  <c:v>J’utilise un sac réutilisable pour acheter du pain</c:v>
                </c:pt>
                <c:pt idx="17">
                  <c:v>J’utilise une gourde (bouteilles isothermes, mugs,...) pour mes boissons</c:v>
                </c:pt>
                <c:pt idx="18">
                  <c:v>Je me limite à 1 ou 2 produits différents pour l’entretien de ma maison</c:v>
                </c:pt>
                <c:pt idx="19">
                  <c:v>Je me désabonne ou me désinscris des publications que je ne lis plus/pas</c:v>
                </c:pt>
                <c:pt idx="20">
                  <c:v>Pour mon repas de midi (lunch), j'utilise des contenants réutilisables (boîtes à tartine, sacs en tissus, boîtes à biscuits)</c:v>
                </c:pt>
                <c:pt idx="21">
                  <c:v>Pour les fêtes, je remplace les objets en plastique jetables par des alternatives réutilisables (gobelets, assiettes, couverts, pailles , etc.)</c:v>
                </c:pt>
                <c:pt idx="22">
                  <c:v>Je fais mes préparations maison telles que : vinaigrettes, soupes, sauces, houmous, crêpes,</c:v>
                </c:pt>
                <c:pt idx="23">
                  <c:v>Je m’organise pour avoir un sac à vrac sur moi en permanence</c:v>
                </c:pt>
                <c:pt idx="24">
                  <c:v>A la maison, je bois de l'eau du robinet</c:v>
                </c:pt>
                <c:pt idx="25">
                  <c:v>Je range une fois par semaine le frigo pour éviter d’oublier des aliments</c:v>
                </c:pt>
                <c:pt idx="26">
                  <c:v>Je nettoie avec du matériel réutilisable (torchon, chiffons, etc au lieu de lingettes)</c:v>
                </c:pt>
                <c:pt idx="27">
                  <c:v>Je cuisine les repas en tenant compte de ce qui est encore disponible à la maison et des restes à consommer</c:v>
                </c:pt>
                <c:pt idx="28">
                  <c:v>Je fais une liste avant d’aller faire les courses</c:v>
                </c:pt>
                <c:pt idx="29">
                  <c:v>J’utilise un sac ou contenant réutilisable pour emporter mes achats dans les petits commerces</c:v>
                </c:pt>
                <c:pt idx="30">
                  <c:v>J’utilise un sac ou contenant réutilisable pour emporter mes achats dans les grandes surfaces</c:v>
                </c:pt>
              </c:strCache>
            </c:strRef>
          </c:cat>
          <c:val>
            <c:numRef>
              <c:f>Baromètre2019!$G$3:$G$33</c:f>
              <c:numCache>
                <c:formatCode>General</c:formatCode>
                <c:ptCount val="31"/>
                <c:pt idx="0">
                  <c:v>174</c:v>
                </c:pt>
                <c:pt idx="1">
                  <c:v>74</c:v>
                </c:pt>
                <c:pt idx="2">
                  <c:v>103</c:v>
                </c:pt>
                <c:pt idx="3">
                  <c:v>93</c:v>
                </c:pt>
                <c:pt idx="4">
                  <c:v>89</c:v>
                </c:pt>
                <c:pt idx="5">
                  <c:v>70</c:v>
                </c:pt>
                <c:pt idx="6">
                  <c:v>30</c:v>
                </c:pt>
                <c:pt idx="7">
                  <c:v>74</c:v>
                </c:pt>
                <c:pt idx="8">
                  <c:v>271</c:v>
                </c:pt>
                <c:pt idx="9">
                  <c:v>50</c:v>
                </c:pt>
                <c:pt idx="10">
                  <c:v>116</c:v>
                </c:pt>
                <c:pt idx="11">
                  <c:v>53</c:v>
                </c:pt>
                <c:pt idx="12">
                  <c:v>73</c:v>
                </c:pt>
                <c:pt idx="13">
                  <c:v>171</c:v>
                </c:pt>
                <c:pt idx="14">
                  <c:v>72</c:v>
                </c:pt>
                <c:pt idx="15">
                  <c:v>26</c:v>
                </c:pt>
                <c:pt idx="16">
                  <c:v>36</c:v>
                </c:pt>
                <c:pt idx="17">
                  <c:v>38</c:v>
                </c:pt>
                <c:pt idx="18">
                  <c:v>53</c:v>
                </c:pt>
                <c:pt idx="19">
                  <c:v>141</c:v>
                </c:pt>
                <c:pt idx="20">
                  <c:v>75</c:v>
                </c:pt>
                <c:pt idx="21">
                  <c:v>60</c:v>
                </c:pt>
                <c:pt idx="22">
                  <c:v>51</c:v>
                </c:pt>
                <c:pt idx="23">
                  <c:v>37</c:v>
                </c:pt>
                <c:pt idx="24">
                  <c:v>24</c:v>
                </c:pt>
                <c:pt idx="25">
                  <c:v>37</c:v>
                </c:pt>
                <c:pt idx="26">
                  <c:v>31</c:v>
                </c:pt>
                <c:pt idx="27">
                  <c:v>39</c:v>
                </c:pt>
                <c:pt idx="28">
                  <c:v>23</c:v>
                </c:pt>
                <c:pt idx="29">
                  <c:v>19</c:v>
                </c:pt>
                <c:pt idx="30">
                  <c:v>11</c:v>
                </c:pt>
              </c:numCache>
            </c:numRef>
          </c:val>
          <c:extLst xmlns:c16r2="http://schemas.microsoft.com/office/drawing/2015/06/chart">
            <c:ext xmlns:c16="http://schemas.microsoft.com/office/drawing/2014/chart" uri="{C3380CC4-5D6E-409C-BE32-E72D297353CC}">
              <c16:uniqueId val="{00000005-0D75-4D0F-8F78-4418C987FDF6}"/>
            </c:ext>
          </c:extLst>
        </c:ser>
        <c:dLbls>
          <c:showLegendKey val="0"/>
          <c:showVal val="0"/>
          <c:showCatName val="0"/>
          <c:showSerName val="0"/>
          <c:showPercent val="0"/>
          <c:showBubbleSize val="0"/>
        </c:dLbls>
        <c:gapWidth val="150"/>
        <c:overlap val="100"/>
        <c:axId val="365703536"/>
        <c:axId val="365702752"/>
      </c:barChart>
      <c:catAx>
        <c:axId val="365703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5702752"/>
        <c:crosses val="autoZero"/>
        <c:auto val="1"/>
        <c:lblAlgn val="ctr"/>
        <c:lblOffset val="100"/>
        <c:noMultiLvlLbl val="0"/>
      </c:catAx>
      <c:valAx>
        <c:axId val="3657027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570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accent6">
                    <a:lumMod val="75000"/>
                  </a:schemeClr>
                </a:solidFill>
                <a:latin typeface="+mn-lt"/>
                <a:ea typeface="+mn-ea"/>
                <a:cs typeface="+mn-cs"/>
              </a:defRPr>
            </a:pPr>
            <a:r>
              <a:rPr lang="fr-BE" dirty="0">
                <a:solidFill>
                  <a:schemeClr val="accent6">
                    <a:lumMod val="75000"/>
                  </a:schemeClr>
                </a:solidFill>
              </a:rPr>
              <a:t>Pratiques</a:t>
            </a:r>
            <a:r>
              <a:rPr lang="fr-BE" baseline="0" dirty="0">
                <a:solidFill>
                  <a:schemeClr val="accent6">
                    <a:lumMod val="75000"/>
                  </a:schemeClr>
                </a:solidFill>
              </a:rPr>
              <a:t> Zéro Déchet des </a:t>
            </a:r>
            <a:r>
              <a:rPr lang="fr-BE" b="1" baseline="0" dirty="0">
                <a:solidFill>
                  <a:schemeClr val="accent6">
                    <a:lumMod val="75000"/>
                  </a:schemeClr>
                </a:solidFill>
              </a:rPr>
              <a:t>participants au Challenge ZD 2020 </a:t>
            </a:r>
            <a:r>
              <a:rPr lang="fr-BE" baseline="0" dirty="0">
                <a:solidFill>
                  <a:schemeClr val="accent6">
                    <a:lumMod val="75000"/>
                  </a:schemeClr>
                </a:solidFill>
              </a:rPr>
              <a:t>(63 répondants)</a:t>
            </a:r>
            <a:endParaRPr lang="fr-BE" dirty="0">
              <a:solidFill>
                <a:schemeClr val="accent6">
                  <a:lumMod val="7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6">
                  <a:lumMod val="7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ComptageParGeste!$B$2</c:f>
              <c:strCache>
                <c:ptCount val="1"/>
                <c:pt idx="0">
                  <c:v>Toujours ; ça en vaut vraiment la peine</c:v>
                </c:pt>
              </c:strCache>
            </c:strRef>
          </c:tx>
          <c:spPr>
            <a:solidFill>
              <a:schemeClr val="accent4"/>
            </a:solidFill>
            <a:ln>
              <a:noFill/>
            </a:ln>
            <a:effectLst/>
          </c:spPr>
          <c:invertIfNegative val="0"/>
          <c:cat>
            <c:strRef>
              <c:f>ComptageParGeste!$A$3:$A$33</c:f>
              <c:strCache>
                <c:ptCount val="31"/>
                <c:pt idx="0">
                  <c:v>Je fabrique certains produits cosmétiques (dentifrice, savon, …)</c:v>
                </c:pt>
                <c:pt idx="1">
                  <c:v>J’achète mes vêtements en seconde main</c:v>
                </c:pt>
                <c:pt idx="2">
                  <c:v>Je fais mes préparations maison telles que : biscuits, yaourts, pains, etc</c:v>
                </c:pt>
                <c:pt idx="3">
                  <c:v>Je privilégie les appareils manuels, j’évite les appareils électriques ou nécessitants des piles</c:v>
                </c:pt>
                <c:pt idx="4">
                  <c:v>J’utilise un sac réutilisable pour acheter un pain</c:v>
                </c:pt>
                <c:pt idx="5">
                  <c:v>J’achète en VRAC les produits « à la découpe » (charcuterie, laiterie, etc. )</c:v>
                </c:pt>
                <c:pt idx="6">
                  <c:v>J’achète en VRAC les produits liquides (produits d’entretien, etc.)</c:v>
                </c:pt>
                <c:pt idx="7">
                  <c:v>Je cuisine les fanes de légumes, la peau des fruits, je transforme les fruits trop mûrs en smoothies ou confitures et les légumes défraîchis en soupes</c:v>
                </c:pt>
                <c:pt idx="8">
                  <c:v>J’utilise un emballage réutilisable en tissu imbibé de cire d'abeilles (bees wraps)</c:v>
                </c:pt>
                <c:pt idx="9">
                  <c:v>J'emballe les cadeaux avec des tissus réutilisables (furoshiki)</c:v>
                </c:pt>
                <c:pt idx="10">
                  <c:v>Lorsque j’achète de l’eau, je privilégie  les bouteilles consignées</c:v>
                </c:pt>
                <c:pt idx="11">
                  <c:v>J’achète en VRAC les produits secs (pâtes, riz, céréales, farine, etc.)</c:v>
                </c:pt>
                <c:pt idx="12">
                  <c:v>Je remplace les objets à usages uniques de type essuie-tout, mouchoirs, serviettes en papier par des objets en tissu</c:v>
                </c:pt>
                <c:pt idx="13">
                  <c:v>Je fabrique certains produits d’entretien (maison, lessive, ..)</c:v>
                </c:pt>
                <c:pt idx="14">
                  <c:v>Lorsque j’achète des jouets, j’évite les jouets à piles</c:v>
                </c:pt>
                <c:pt idx="15">
                  <c:v>Je me limite à 1 ou 2 produits différents pour l’entretien de ma maison</c:v>
                </c:pt>
                <c:pt idx="16">
                  <c:v>Je remplace les cotons de tige jetables par une alternative réutilisable (ex : oriculi)</c:v>
                </c:pt>
                <c:pt idx="17">
                  <c:v>Je range une fois par semaine le frigo pour éviter d’oublier des aliments</c:v>
                </c:pt>
                <c:pt idx="18">
                  <c:v>Je me désabonne ou me désinscris des publications que je ne lis plus/pas</c:v>
                </c:pt>
                <c:pt idx="19">
                  <c:v>Je fais mes préparations maison telles que : vinaigrettes, soupes, sauces, houmous, crêpes,</c:v>
                </c:pt>
                <c:pt idx="20">
                  <c:v>Je m’organise pour avoir sac à vrac sur moi en permanence</c:v>
                </c:pt>
                <c:pt idx="21">
                  <c:v>Je cuisine les repas en tenant compte de ce qui est encore disponible à la maison et des restes à consommer</c:v>
                </c:pt>
                <c:pt idx="22">
                  <c:v>J’évite les dosettes jetables de café en utilisant un percolateur avec un filtre permanent, dans une cafetière italienne ou à piston</c:v>
                </c:pt>
                <c:pt idx="23">
                  <c:v>Je fais une liste avant d’aller faire les courses</c:v>
                </c:pt>
                <c:pt idx="24">
                  <c:v>Pour les fêtes, je remplace les objets en plastique jetables par des alternatives réutilisables (gobelets, assiettes, couverts, pailles , etc.)</c:v>
                </c:pt>
                <c:pt idx="25">
                  <c:v>Pour mon repas de midi (lunch), j'utilise des contenants réutilisables (boîtes à tartine, sacs en tissus, boîtes à biscuits)</c:v>
                </c:pt>
                <c:pt idx="26">
                  <c:v>J’utilise une gourde (bouteilles isothermes, mugs,) pour mes boissons</c:v>
                </c:pt>
                <c:pt idx="27">
                  <c:v>J’utilise un  sac ou contenant réutilisable pour emporter mes achats dans les petits commerces</c:v>
                </c:pt>
                <c:pt idx="28">
                  <c:v>J’utilise un  sac ou contenant réutilisable pour emporter mes achats dans les grandes surfaces</c:v>
                </c:pt>
                <c:pt idx="29">
                  <c:v>Je nettoie avec du matériel réutilisable (torchon, chiffons, etc au lieu de lingettes)</c:v>
                </c:pt>
                <c:pt idx="30">
                  <c:v>A la maison, je bois de l'eau du robinet</c:v>
                </c:pt>
              </c:strCache>
            </c:strRef>
          </c:cat>
          <c:val>
            <c:numRef>
              <c:f>ComptageParGeste!$B$3:$B$33</c:f>
              <c:numCache>
                <c:formatCode>General</c:formatCode>
                <c:ptCount val="31"/>
                <c:pt idx="0">
                  <c:v>7</c:v>
                </c:pt>
                <c:pt idx="1">
                  <c:v>7</c:v>
                </c:pt>
                <c:pt idx="2">
                  <c:v>8</c:v>
                </c:pt>
                <c:pt idx="3">
                  <c:v>8</c:v>
                </c:pt>
                <c:pt idx="4">
                  <c:v>9</c:v>
                </c:pt>
                <c:pt idx="5">
                  <c:v>10</c:v>
                </c:pt>
                <c:pt idx="6">
                  <c:v>11</c:v>
                </c:pt>
                <c:pt idx="7">
                  <c:v>12</c:v>
                </c:pt>
                <c:pt idx="8">
                  <c:v>14</c:v>
                </c:pt>
                <c:pt idx="9">
                  <c:v>14</c:v>
                </c:pt>
                <c:pt idx="10">
                  <c:v>16</c:v>
                </c:pt>
                <c:pt idx="11">
                  <c:v>17</c:v>
                </c:pt>
                <c:pt idx="12">
                  <c:v>18</c:v>
                </c:pt>
                <c:pt idx="13">
                  <c:v>19</c:v>
                </c:pt>
                <c:pt idx="14">
                  <c:v>21</c:v>
                </c:pt>
                <c:pt idx="15">
                  <c:v>25</c:v>
                </c:pt>
                <c:pt idx="16">
                  <c:v>27</c:v>
                </c:pt>
                <c:pt idx="17">
                  <c:v>28</c:v>
                </c:pt>
                <c:pt idx="18">
                  <c:v>32</c:v>
                </c:pt>
                <c:pt idx="19">
                  <c:v>36</c:v>
                </c:pt>
                <c:pt idx="20">
                  <c:v>37</c:v>
                </c:pt>
                <c:pt idx="21">
                  <c:v>40</c:v>
                </c:pt>
                <c:pt idx="22">
                  <c:v>41</c:v>
                </c:pt>
                <c:pt idx="23">
                  <c:v>41</c:v>
                </c:pt>
                <c:pt idx="24">
                  <c:v>43</c:v>
                </c:pt>
                <c:pt idx="25">
                  <c:v>47</c:v>
                </c:pt>
                <c:pt idx="26">
                  <c:v>52</c:v>
                </c:pt>
                <c:pt idx="27">
                  <c:v>52</c:v>
                </c:pt>
                <c:pt idx="28">
                  <c:v>55</c:v>
                </c:pt>
                <c:pt idx="29">
                  <c:v>56</c:v>
                </c:pt>
                <c:pt idx="30">
                  <c:v>57</c:v>
                </c:pt>
              </c:numCache>
            </c:numRef>
          </c:val>
          <c:extLst xmlns:c16r2="http://schemas.microsoft.com/office/drawing/2015/06/chart">
            <c:ext xmlns:c16="http://schemas.microsoft.com/office/drawing/2014/chart" uri="{C3380CC4-5D6E-409C-BE32-E72D297353CC}">
              <c16:uniqueId val="{00000000-48EF-4990-A054-0313FB92A77A}"/>
            </c:ext>
          </c:extLst>
        </c:ser>
        <c:ser>
          <c:idx val="1"/>
          <c:order val="1"/>
          <c:tx>
            <c:strRef>
              <c:f>ComptageParGeste!$C$2</c:f>
              <c:strCache>
                <c:ptCount val="1"/>
                <c:pt idx="0">
                  <c:v>Parfois ; ça en vaut la peine</c:v>
                </c:pt>
              </c:strCache>
            </c:strRef>
          </c:tx>
          <c:spPr>
            <a:solidFill>
              <a:srgbClr val="92D050"/>
            </a:solidFill>
            <a:ln>
              <a:noFill/>
            </a:ln>
            <a:effectLst/>
          </c:spPr>
          <c:invertIfNegative val="0"/>
          <c:cat>
            <c:strRef>
              <c:f>ComptageParGeste!$A$3:$A$33</c:f>
              <c:strCache>
                <c:ptCount val="31"/>
                <c:pt idx="0">
                  <c:v>Je fabrique certains produits cosmétiques (dentifrice, savon, …)</c:v>
                </c:pt>
                <c:pt idx="1">
                  <c:v>J’achète mes vêtements en seconde main</c:v>
                </c:pt>
                <c:pt idx="2">
                  <c:v>Je fais mes préparations maison telles que : biscuits, yaourts, pains, etc</c:v>
                </c:pt>
                <c:pt idx="3">
                  <c:v>Je privilégie les appareils manuels, j’évite les appareils électriques ou nécessitants des piles</c:v>
                </c:pt>
                <c:pt idx="4">
                  <c:v>J’utilise un sac réutilisable pour acheter un pain</c:v>
                </c:pt>
                <c:pt idx="5">
                  <c:v>J’achète en VRAC les produits « à la découpe » (charcuterie, laiterie, etc. )</c:v>
                </c:pt>
                <c:pt idx="6">
                  <c:v>J’achète en VRAC les produits liquides (produits d’entretien, etc.)</c:v>
                </c:pt>
                <c:pt idx="7">
                  <c:v>Je cuisine les fanes de légumes, la peau des fruits, je transforme les fruits trop mûrs en smoothies ou confitures et les légumes défraîchis en soupes</c:v>
                </c:pt>
                <c:pt idx="8">
                  <c:v>J’utilise un emballage réutilisable en tissu imbibé de cire d'abeilles (bees wraps)</c:v>
                </c:pt>
                <c:pt idx="9">
                  <c:v>J'emballe les cadeaux avec des tissus réutilisables (furoshiki)</c:v>
                </c:pt>
                <c:pt idx="10">
                  <c:v>Lorsque j’achète de l’eau, je privilégie  les bouteilles consignées</c:v>
                </c:pt>
                <c:pt idx="11">
                  <c:v>J’achète en VRAC les produits secs (pâtes, riz, céréales, farine, etc.)</c:v>
                </c:pt>
                <c:pt idx="12">
                  <c:v>Je remplace les objets à usages uniques de type essuie-tout, mouchoirs, serviettes en papier par des objets en tissu</c:v>
                </c:pt>
                <c:pt idx="13">
                  <c:v>Je fabrique certains produits d’entretien (maison, lessive, ..)</c:v>
                </c:pt>
                <c:pt idx="14">
                  <c:v>Lorsque j’achète des jouets, j’évite les jouets à piles</c:v>
                </c:pt>
                <c:pt idx="15">
                  <c:v>Je me limite à 1 ou 2 produits différents pour l’entretien de ma maison</c:v>
                </c:pt>
                <c:pt idx="16">
                  <c:v>Je remplace les cotons de tige jetables par une alternative réutilisable (ex : oriculi)</c:v>
                </c:pt>
                <c:pt idx="17">
                  <c:v>Je range une fois par semaine le frigo pour éviter d’oublier des aliments</c:v>
                </c:pt>
                <c:pt idx="18">
                  <c:v>Je me désabonne ou me désinscris des publications que je ne lis plus/pas</c:v>
                </c:pt>
                <c:pt idx="19">
                  <c:v>Je fais mes préparations maison telles que : vinaigrettes, soupes, sauces, houmous, crêpes,</c:v>
                </c:pt>
                <c:pt idx="20">
                  <c:v>Je m’organise pour avoir sac à vrac sur moi en permanence</c:v>
                </c:pt>
                <c:pt idx="21">
                  <c:v>Je cuisine les repas en tenant compte de ce qui est encore disponible à la maison et des restes à consommer</c:v>
                </c:pt>
                <c:pt idx="22">
                  <c:v>J’évite les dosettes jetables de café en utilisant un percolateur avec un filtre permanent, dans une cafetière italienne ou à piston</c:v>
                </c:pt>
                <c:pt idx="23">
                  <c:v>Je fais une liste avant d’aller faire les courses</c:v>
                </c:pt>
                <c:pt idx="24">
                  <c:v>Pour les fêtes, je remplace les objets en plastique jetables par des alternatives réutilisables (gobelets, assiettes, couverts, pailles , etc.)</c:v>
                </c:pt>
                <c:pt idx="25">
                  <c:v>Pour mon repas de midi (lunch), j'utilise des contenants réutilisables (boîtes à tartine, sacs en tissus, boîtes à biscuits)</c:v>
                </c:pt>
                <c:pt idx="26">
                  <c:v>J’utilise une gourde (bouteilles isothermes, mugs,) pour mes boissons</c:v>
                </c:pt>
                <c:pt idx="27">
                  <c:v>J’utilise un  sac ou contenant réutilisable pour emporter mes achats dans les petits commerces</c:v>
                </c:pt>
                <c:pt idx="28">
                  <c:v>J’utilise un  sac ou contenant réutilisable pour emporter mes achats dans les grandes surfaces</c:v>
                </c:pt>
                <c:pt idx="29">
                  <c:v>Je nettoie avec du matériel réutilisable (torchon, chiffons, etc au lieu de lingettes)</c:v>
                </c:pt>
                <c:pt idx="30">
                  <c:v>A la maison, je bois de l'eau du robinet</c:v>
                </c:pt>
              </c:strCache>
            </c:strRef>
          </c:cat>
          <c:val>
            <c:numRef>
              <c:f>ComptageParGeste!$C$3:$C$33</c:f>
              <c:numCache>
                <c:formatCode>General</c:formatCode>
                <c:ptCount val="31"/>
                <c:pt idx="0">
                  <c:v>17</c:v>
                </c:pt>
                <c:pt idx="1">
                  <c:v>42</c:v>
                </c:pt>
                <c:pt idx="2">
                  <c:v>32</c:v>
                </c:pt>
                <c:pt idx="3">
                  <c:v>32</c:v>
                </c:pt>
                <c:pt idx="4">
                  <c:v>30</c:v>
                </c:pt>
                <c:pt idx="5">
                  <c:v>28</c:v>
                </c:pt>
                <c:pt idx="6">
                  <c:v>21</c:v>
                </c:pt>
                <c:pt idx="7">
                  <c:v>35</c:v>
                </c:pt>
                <c:pt idx="8">
                  <c:v>20</c:v>
                </c:pt>
                <c:pt idx="9">
                  <c:v>22</c:v>
                </c:pt>
                <c:pt idx="10">
                  <c:v>1</c:v>
                </c:pt>
                <c:pt idx="11">
                  <c:v>36</c:v>
                </c:pt>
                <c:pt idx="12">
                  <c:v>31</c:v>
                </c:pt>
                <c:pt idx="13">
                  <c:v>21</c:v>
                </c:pt>
                <c:pt idx="14">
                  <c:v>16</c:v>
                </c:pt>
                <c:pt idx="15">
                  <c:v>25</c:v>
                </c:pt>
                <c:pt idx="16">
                  <c:v>13</c:v>
                </c:pt>
                <c:pt idx="17">
                  <c:v>22</c:v>
                </c:pt>
                <c:pt idx="18">
                  <c:v>24</c:v>
                </c:pt>
                <c:pt idx="19">
                  <c:v>24</c:v>
                </c:pt>
                <c:pt idx="20">
                  <c:v>17</c:v>
                </c:pt>
                <c:pt idx="21">
                  <c:v>23</c:v>
                </c:pt>
                <c:pt idx="22">
                  <c:v>6</c:v>
                </c:pt>
                <c:pt idx="23">
                  <c:v>18</c:v>
                </c:pt>
                <c:pt idx="24">
                  <c:v>11</c:v>
                </c:pt>
                <c:pt idx="25">
                  <c:v>10</c:v>
                </c:pt>
                <c:pt idx="26">
                  <c:v>9</c:v>
                </c:pt>
                <c:pt idx="27">
                  <c:v>11</c:v>
                </c:pt>
                <c:pt idx="28">
                  <c:v>6</c:v>
                </c:pt>
                <c:pt idx="29">
                  <c:v>7</c:v>
                </c:pt>
                <c:pt idx="30">
                  <c:v>6</c:v>
                </c:pt>
              </c:numCache>
            </c:numRef>
          </c:val>
          <c:extLst xmlns:c16r2="http://schemas.microsoft.com/office/drawing/2015/06/chart">
            <c:ext xmlns:c16="http://schemas.microsoft.com/office/drawing/2014/chart" uri="{C3380CC4-5D6E-409C-BE32-E72D297353CC}">
              <c16:uniqueId val="{00000001-48EF-4990-A054-0313FB92A77A}"/>
            </c:ext>
          </c:extLst>
        </c:ser>
        <c:ser>
          <c:idx val="2"/>
          <c:order val="2"/>
          <c:tx>
            <c:strRef>
              <c:f>ComptageParGeste!$D$2</c:f>
              <c:strCache>
                <c:ptCount val="1"/>
                <c:pt idx="0">
                  <c:v>Parfois ; mais je ne suis pas sûr-e que ça en vaut la peine</c:v>
                </c:pt>
              </c:strCache>
            </c:strRef>
          </c:tx>
          <c:spPr>
            <a:solidFill>
              <a:schemeClr val="accent3"/>
            </a:solidFill>
            <a:ln>
              <a:noFill/>
            </a:ln>
            <a:effectLst/>
          </c:spPr>
          <c:invertIfNegative val="0"/>
          <c:cat>
            <c:strRef>
              <c:f>ComptageParGeste!$A$3:$A$33</c:f>
              <c:strCache>
                <c:ptCount val="31"/>
                <c:pt idx="0">
                  <c:v>Je fabrique certains produits cosmétiques (dentifrice, savon, …)</c:v>
                </c:pt>
                <c:pt idx="1">
                  <c:v>J’achète mes vêtements en seconde main</c:v>
                </c:pt>
                <c:pt idx="2">
                  <c:v>Je fais mes préparations maison telles que : biscuits, yaourts, pains, etc</c:v>
                </c:pt>
                <c:pt idx="3">
                  <c:v>Je privilégie les appareils manuels, j’évite les appareils électriques ou nécessitants des piles</c:v>
                </c:pt>
                <c:pt idx="4">
                  <c:v>J’utilise un sac réutilisable pour acheter un pain</c:v>
                </c:pt>
                <c:pt idx="5">
                  <c:v>J’achète en VRAC les produits « à la découpe » (charcuterie, laiterie, etc. )</c:v>
                </c:pt>
                <c:pt idx="6">
                  <c:v>J’achète en VRAC les produits liquides (produits d’entretien, etc.)</c:v>
                </c:pt>
                <c:pt idx="7">
                  <c:v>Je cuisine les fanes de légumes, la peau des fruits, je transforme les fruits trop mûrs en smoothies ou confitures et les légumes défraîchis en soupes</c:v>
                </c:pt>
                <c:pt idx="8">
                  <c:v>J’utilise un emballage réutilisable en tissu imbibé de cire d'abeilles (bees wraps)</c:v>
                </c:pt>
                <c:pt idx="9">
                  <c:v>J'emballe les cadeaux avec des tissus réutilisables (furoshiki)</c:v>
                </c:pt>
                <c:pt idx="10">
                  <c:v>Lorsque j’achète de l’eau, je privilégie  les bouteilles consignées</c:v>
                </c:pt>
                <c:pt idx="11">
                  <c:v>J’achète en VRAC les produits secs (pâtes, riz, céréales, farine, etc.)</c:v>
                </c:pt>
                <c:pt idx="12">
                  <c:v>Je remplace les objets à usages uniques de type essuie-tout, mouchoirs, serviettes en papier par des objets en tissu</c:v>
                </c:pt>
                <c:pt idx="13">
                  <c:v>Je fabrique certains produits d’entretien (maison, lessive, ..)</c:v>
                </c:pt>
                <c:pt idx="14">
                  <c:v>Lorsque j’achète des jouets, j’évite les jouets à piles</c:v>
                </c:pt>
                <c:pt idx="15">
                  <c:v>Je me limite à 1 ou 2 produits différents pour l’entretien de ma maison</c:v>
                </c:pt>
                <c:pt idx="16">
                  <c:v>Je remplace les cotons de tige jetables par une alternative réutilisable (ex : oriculi)</c:v>
                </c:pt>
                <c:pt idx="17">
                  <c:v>Je range une fois par semaine le frigo pour éviter d’oublier des aliments</c:v>
                </c:pt>
                <c:pt idx="18">
                  <c:v>Je me désabonne ou me désinscris des publications que je ne lis plus/pas</c:v>
                </c:pt>
                <c:pt idx="19">
                  <c:v>Je fais mes préparations maison telles que : vinaigrettes, soupes, sauces, houmous, crêpes,</c:v>
                </c:pt>
                <c:pt idx="20">
                  <c:v>Je m’organise pour avoir sac à vrac sur moi en permanence</c:v>
                </c:pt>
                <c:pt idx="21">
                  <c:v>Je cuisine les repas en tenant compte de ce qui est encore disponible à la maison et des restes à consommer</c:v>
                </c:pt>
                <c:pt idx="22">
                  <c:v>J’évite les dosettes jetables de café en utilisant un percolateur avec un filtre permanent, dans une cafetière italienne ou à piston</c:v>
                </c:pt>
                <c:pt idx="23">
                  <c:v>Je fais une liste avant d’aller faire les courses</c:v>
                </c:pt>
                <c:pt idx="24">
                  <c:v>Pour les fêtes, je remplace les objets en plastique jetables par des alternatives réutilisables (gobelets, assiettes, couverts, pailles , etc.)</c:v>
                </c:pt>
                <c:pt idx="25">
                  <c:v>Pour mon repas de midi (lunch), j'utilise des contenants réutilisables (boîtes à tartine, sacs en tissus, boîtes à biscuits)</c:v>
                </c:pt>
                <c:pt idx="26">
                  <c:v>J’utilise une gourde (bouteilles isothermes, mugs,) pour mes boissons</c:v>
                </c:pt>
                <c:pt idx="27">
                  <c:v>J’utilise un  sac ou contenant réutilisable pour emporter mes achats dans les petits commerces</c:v>
                </c:pt>
                <c:pt idx="28">
                  <c:v>J’utilise un  sac ou contenant réutilisable pour emporter mes achats dans les grandes surfaces</c:v>
                </c:pt>
                <c:pt idx="29">
                  <c:v>Je nettoie avec du matériel réutilisable (torchon, chiffons, etc au lieu de lingettes)</c:v>
                </c:pt>
                <c:pt idx="30">
                  <c:v>A la maison, je bois de l'eau du robinet</c:v>
                </c:pt>
              </c:strCache>
            </c:strRef>
          </c:cat>
          <c:val>
            <c:numRef>
              <c:f>ComptageParGeste!$D$3:$D$33</c:f>
              <c:numCache>
                <c:formatCode>General</c:formatCode>
                <c:ptCount val="31"/>
                <c:pt idx="0">
                  <c:v>5</c:v>
                </c:pt>
                <c:pt idx="1">
                  <c:v>1</c:v>
                </c:pt>
                <c:pt idx="2">
                  <c:v>5</c:v>
                </c:pt>
                <c:pt idx="3">
                  <c:v>11</c:v>
                </c:pt>
                <c:pt idx="4">
                  <c:v>1</c:v>
                </c:pt>
                <c:pt idx="5">
                  <c:v>1</c:v>
                </c:pt>
                <c:pt idx="6">
                  <c:v>2</c:v>
                </c:pt>
                <c:pt idx="7">
                  <c:v>3</c:v>
                </c:pt>
                <c:pt idx="8">
                  <c:v>2</c:v>
                </c:pt>
                <c:pt idx="9">
                  <c:v>0</c:v>
                </c:pt>
                <c:pt idx="10">
                  <c:v>1</c:v>
                </c:pt>
                <c:pt idx="11">
                  <c:v>1</c:v>
                </c:pt>
                <c:pt idx="12">
                  <c:v>3</c:v>
                </c:pt>
                <c:pt idx="13">
                  <c:v>3</c:v>
                </c:pt>
                <c:pt idx="14">
                  <c:v>1</c:v>
                </c:pt>
                <c:pt idx="15">
                  <c:v>5</c:v>
                </c:pt>
                <c:pt idx="16">
                  <c:v>0</c:v>
                </c:pt>
                <c:pt idx="17">
                  <c:v>1</c:v>
                </c:pt>
                <c:pt idx="18">
                  <c:v>2</c:v>
                </c:pt>
                <c:pt idx="19">
                  <c:v>1</c:v>
                </c:pt>
                <c:pt idx="20">
                  <c:v>1</c:v>
                </c:pt>
                <c:pt idx="21">
                  <c:v>0</c:v>
                </c:pt>
                <c:pt idx="22">
                  <c:v>0</c:v>
                </c:pt>
                <c:pt idx="23">
                  <c:v>3</c:v>
                </c:pt>
                <c:pt idx="24">
                  <c:v>1</c:v>
                </c:pt>
                <c:pt idx="25">
                  <c:v>0</c:v>
                </c:pt>
                <c:pt idx="26">
                  <c:v>0</c:v>
                </c:pt>
                <c:pt idx="27">
                  <c:v>0</c:v>
                </c:pt>
                <c:pt idx="28">
                  <c:v>0</c:v>
                </c:pt>
                <c:pt idx="29">
                  <c:v>0</c:v>
                </c:pt>
                <c:pt idx="30">
                  <c:v>0</c:v>
                </c:pt>
              </c:numCache>
            </c:numRef>
          </c:val>
          <c:extLst xmlns:c16r2="http://schemas.microsoft.com/office/drawing/2015/06/chart">
            <c:ext xmlns:c16="http://schemas.microsoft.com/office/drawing/2014/chart" uri="{C3380CC4-5D6E-409C-BE32-E72D297353CC}">
              <c16:uniqueId val="{00000002-48EF-4990-A054-0313FB92A77A}"/>
            </c:ext>
          </c:extLst>
        </c:ser>
        <c:ser>
          <c:idx val="3"/>
          <c:order val="3"/>
          <c:tx>
            <c:strRef>
              <c:f>ComptageParGeste!$E$2</c:f>
              <c:strCache>
                <c:ptCount val="1"/>
                <c:pt idx="0">
                  <c:v>Jamais; mais ça en vaut la peine</c:v>
                </c:pt>
              </c:strCache>
            </c:strRef>
          </c:tx>
          <c:spPr>
            <a:solidFill>
              <a:schemeClr val="accent5"/>
            </a:solidFill>
            <a:ln>
              <a:noFill/>
            </a:ln>
            <a:effectLst/>
          </c:spPr>
          <c:invertIfNegative val="0"/>
          <c:cat>
            <c:strRef>
              <c:f>ComptageParGeste!$A$3:$A$33</c:f>
              <c:strCache>
                <c:ptCount val="31"/>
                <c:pt idx="0">
                  <c:v>Je fabrique certains produits cosmétiques (dentifrice, savon, …)</c:v>
                </c:pt>
                <c:pt idx="1">
                  <c:v>J’achète mes vêtements en seconde main</c:v>
                </c:pt>
                <c:pt idx="2">
                  <c:v>Je fais mes préparations maison telles que : biscuits, yaourts, pains, etc</c:v>
                </c:pt>
                <c:pt idx="3">
                  <c:v>Je privilégie les appareils manuels, j’évite les appareils électriques ou nécessitants des piles</c:v>
                </c:pt>
                <c:pt idx="4">
                  <c:v>J’utilise un sac réutilisable pour acheter un pain</c:v>
                </c:pt>
                <c:pt idx="5">
                  <c:v>J’achète en VRAC les produits « à la découpe » (charcuterie, laiterie, etc. )</c:v>
                </c:pt>
                <c:pt idx="6">
                  <c:v>J’achète en VRAC les produits liquides (produits d’entretien, etc.)</c:v>
                </c:pt>
                <c:pt idx="7">
                  <c:v>Je cuisine les fanes de légumes, la peau des fruits, je transforme les fruits trop mûrs en smoothies ou confitures et les légumes défraîchis en soupes</c:v>
                </c:pt>
                <c:pt idx="8">
                  <c:v>J’utilise un emballage réutilisable en tissu imbibé de cire d'abeilles (bees wraps)</c:v>
                </c:pt>
                <c:pt idx="9">
                  <c:v>J'emballe les cadeaux avec des tissus réutilisables (furoshiki)</c:v>
                </c:pt>
                <c:pt idx="10">
                  <c:v>Lorsque j’achète de l’eau, je privilégie  les bouteilles consignées</c:v>
                </c:pt>
                <c:pt idx="11">
                  <c:v>J’achète en VRAC les produits secs (pâtes, riz, céréales, farine, etc.)</c:v>
                </c:pt>
                <c:pt idx="12">
                  <c:v>Je remplace les objets à usages uniques de type essuie-tout, mouchoirs, serviettes en papier par des objets en tissu</c:v>
                </c:pt>
                <c:pt idx="13">
                  <c:v>Je fabrique certains produits d’entretien (maison, lessive, ..)</c:v>
                </c:pt>
                <c:pt idx="14">
                  <c:v>Lorsque j’achète des jouets, j’évite les jouets à piles</c:v>
                </c:pt>
                <c:pt idx="15">
                  <c:v>Je me limite à 1 ou 2 produits différents pour l’entretien de ma maison</c:v>
                </c:pt>
                <c:pt idx="16">
                  <c:v>Je remplace les cotons de tige jetables par une alternative réutilisable (ex : oriculi)</c:v>
                </c:pt>
                <c:pt idx="17">
                  <c:v>Je range une fois par semaine le frigo pour éviter d’oublier des aliments</c:v>
                </c:pt>
                <c:pt idx="18">
                  <c:v>Je me désabonne ou me désinscris des publications que je ne lis plus/pas</c:v>
                </c:pt>
                <c:pt idx="19">
                  <c:v>Je fais mes préparations maison telles que : vinaigrettes, soupes, sauces, houmous, crêpes,</c:v>
                </c:pt>
                <c:pt idx="20">
                  <c:v>Je m’organise pour avoir sac à vrac sur moi en permanence</c:v>
                </c:pt>
                <c:pt idx="21">
                  <c:v>Je cuisine les repas en tenant compte de ce qui est encore disponible à la maison et des restes à consommer</c:v>
                </c:pt>
                <c:pt idx="22">
                  <c:v>J’évite les dosettes jetables de café en utilisant un percolateur avec un filtre permanent, dans une cafetière italienne ou à piston</c:v>
                </c:pt>
                <c:pt idx="23">
                  <c:v>Je fais une liste avant d’aller faire les courses</c:v>
                </c:pt>
                <c:pt idx="24">
                  <c:v>Pour les fêtes, je remplace les objets en plastique jetables par des alternatives réutilisables (gobelets, assiettes, couverts, pailles , etc.)</c:v>
                </c:pt>
                <c:pt idx="25">
                  <c:v>Pour mon repas de midi (lunch), j'utilise des contenants réutilisables (boîtes à tartine, sacs en tissus, boîtes à biscuits)</c:v>
                </c:pt>
                <c:pt idx="26">
                  <c:v>J’utilise une gourde (bouteilles isothermes, mugs,) pour mes boissons</c:v>
                </c:pt>
                <c:pt idx="27">
                  <c:v>J’utilise un  sac ou contenant réutilisable pour emporter mes achats dans les petits commerces</c:v>
                </c:pt>
                <c:pt idx="28">
                  <c:v>J’utilise un  sac ou contenant réutilisable pour emporter mes achats dans les grandes surfaces</c:v>
                </c:pt>
                <c:pt idx="29">
                  <c:v>Je nettoie avec du matériel réutilisable (torchon, chiffons, etc au lieu de lingettes)</c:v>
                </c:pt>
                <c:pt idx="30">
                  <c:v>A la maison, je bois de l'eau du robinet</c:v>
                </c:pt>
              </c:strCache>
            </c:strRef>
          </c:cat>
          <c:val>
            <c:numRef>
              <c:f>ComptageParGeste!$E$3:$E$33</c:f>
              <c:numCache>
                <c:formatCode>General</c:formatCode>
                <c:ptCount val="31"/>
                <c:pt idx="0">
                  <c:v>26</c:v>
                </c:pt>
                <c:pt idx="1">
                  <c:v>9</c:v>
                </c:pt>
                <c:pt idx="2">
                  <c:v>15</c:v>
                </c:pt>
                <c:pt idx="3">
                  <c:v>11</c:v>
                </c:pt>
                <c:pt idx="4">
                  <c:v>21</c:v>
                </c:pt>
                <c:pt idx="5">
                  <c:v>21</c:v>
                </c:pt>
                <c:pt idx="6">
                  <c:v>25</c:v>
                </c:pt>
                <c:pt idx="7">
                  <c:v>10</c:v>
                </c:pt>
                <c:pt idx="8">
                  <c:v>15</c:v>
                </c:pt>
                <c:pt idx="9">
                  <c:v>20</c:v>
                </c:pt>
                <c:pt idx="10">
                  <c:v>6</c:v>
                </c:pt>
                <c:pt idx="11">
                  <c:v>7</c:v>
                </c:pt>
                <c:pt idx="12">
                  <c:v>10</c:v>
                </c:pt>
                <c:pt idx="13">
                  <c:v>17</c:v>
                </c:pt>
                <c:pt idx="14">
                  <c:v>2</c:v>
                </c:pt>
                <c:pt idx="15">
                  <c:v>5</c:v>
                </c:pt>
                <c:pt idx="16">
                  <c:v>16</c:v>
                </c:pt>
                <c:pt idx="17">
                  <c:v>11</c:v>
                </c:pt>
                <c:pt idx="18">
                  <c:v>0</c:v>
                </c:pt>
                <c:pt idx="19">
                  <c:v>2</c:v>
                </c:pt>
                <c:pt idx="20">
                  <c:v>4</c:v>
                </c:pt>
                <c:pt idx="21">
                  <c:v>0</c:v>
                </c:pt>
                <c:pt idx="22">
                  <c:v>4</c:v>
                </c:pt>
                <c:pt idx="23">
                  <c:v>0</c:v>
                </c:pt>
                <c:pt idx="24">
                  <c:v>1</c:v>
                </c:pt>
                <c:pt idx="25">
                  <c:v>1</c:v>
                </c:pt>
                <c:pt idx="26">
                  <c:v>0</c:v>
                </c:pt>
                <c:pt idx="27">
                  <c:v>0</c:v>
                </c:pt>
                <c:pt idx="28">
                  <c:v>0</c:v>
                </c:pt>
                <c:pt idx="29">
                  <c:v>0</c:v>
                </c:pt>
                <c:pt idx="30">
                  <c:v>0</c:v>
                </c:pt>
              </c:numCache>
            </c:numRef>
          </c:val>
          <c:extLst xmlns:c16r2="http://schemas.microsoft.com/office/drawing/2015/06/chart">
            <c:ext xmlns:c16="http://schemas.microsoft.com/office/drawing/2014/chart" uri="{C3380CC4-5D6E-409C-BE32-E72D297353CC}">
              <c16:uniqueId val="{00000003-48EF-4990-A054-0313FB92A77A}"/>
            </c:ext>
          </c:extLst>
        </c:ser>
        <c:ser>
          <c:idx val="4"/>
          <c:order val="4"/>
          <c:tx>
            <c:strRef>
              <c:f>ComptageParGeste!$F$2</c:f>
              <c:strCache>
                <c:ptCount val="1"/>
                <c:pt idx="0">
                  <c:v>Jamais; ça n’en vaut pas la peine</c:v>
                </c:pt>
              </c:strCache>
            </c:strRef>
          </c:tx>
          <c:spPr>
            <a:solidFill>
              <a:srgbClr val="FF0000"/>
            </a:solidFill>
            <a:ln>
              <a:noFill/>
            </a:ln>
            <a:effectLst/>
          </c:spPr>
          <c:invertIfNegative val="0"/>
          <c:cat>
            <c:strRef>
              <c:f>ComptageParGeste!$A$3:$A$33</c:f>
              <c:strCache>
                <c:ptCount val="31"/>
                <c:pt idx="0">
                  <c:v>Je fabrique certains produits cosmétiques (dentifrice, savon, …)</c:v>
                </c:pt>
                <c:pt idx="1">
                  <c:v>J’achète mes vêtements en seconde main</c:v>
                </c:pt>
                <c:pt idx="2">
                  <c:v>Je fais mes préparations maison telles que : biscuits, yaourts, pains, etc</c:v>
                </c:pt>
                <c:pt idx="3">
                  <c:v>Je privilégie les appareils manuels, j’évite les appareils électriques ou nécessitants des piles</c:v>
                </c:pt>
                <c:pt idx="4">
                  <c:v>J’utilise un sac réutilisable pour acheter un pain</c:v>
                </c:pt>
                <c:pt idx="5">
                  <c:v>J’achète en VRAC les produits « à la découpe » (charcuterie, laiterie, etc. )</c:v>
                </c:pt>
                <c:pt idx="6">
                  <c:v>J’achète en VRAC les produits liquides (produits d’entretien, etc.)</c:v>
                </c:pt>
                <c:pt idx="7">
                  <c:v>Je cuisine les fanes de légumes, la peau des fruits, je transforme les fruits trop mûrs en smoothies ou confitures et les légumes défraîchis en soupes</c:v>
                </c:pt>
                <c:pt idx="8">
                  <c:v>J’utilise un emballage réutilisable en tissu imbibé de cire d'abeilles (bees wraps)</c:v>
                </c:pt>
                <c:pt idx="9">
                  <c:v>J'emballe les cadeaux avec des tissus réutilisables (furoshiki)</c:v>
                </c:pt>
                <c:pt idx="10">
                  <c:v>Lorsque j’achète de l’eau, je privilégie  les bouteilles consignées</c:v>
                </c:pt>
                <c:pt idx="11">
                  <c:v>J’achète en VRAC les produits secs (pâtes, riz, céréales, farine, etc.)</c:v>
                </c:pt>
                <c:pt idx="12">
                  <c:v>Je remplace les objets à usages uniques de type essuie-tout, mouchoirs, serviettes en papier par des objets en tissu</c:v>
                </c:pt>
                <c:pt idx="13">
                  <c:v>Je fabrique certains produits d’entretien (maison, lessive, ..)</c:v>
                </c:pt>
                <c:pt idx="14">
                  <c:v>Lorsque j’achète des jouets, j’évite les jouets à piles</c:v>
                </c:pt>
                <c:pt idx="15">
                  <c:v>Je me limite à 1 ou 2 produits différents pour l’entretien de ma maison</c:v>
                </c:pt>
                <c:pt idx="16">
                  <c:v>Je remplace les cotons de tige jetables par une alternative réutilisable (ex : oriculi)</c:v>
                </c:pt>
                <c:pt idx="17">
                  <c:v>Je range une fois par semaine le frigo pour éviter d’oublier des aliments</c:v>
                </c:pt>
                <c:pt idx="18">
                  <c:v>Je me désabonne ou me désinscris des publications que je ne lis plus/pas</c:v>
                </c:pt>
                <c:pt idx="19">
                  <c:v>Je fais mes préparations maison telles que : vinaigrettes, soupes, sauces, houmous, crêpes,</c:v>
                </c:pt>
                <c:pt idx="20">
                  <c:v>Je m’organise pour avoir sac à vrac sur moi en permanence</c:v>
                </c:pt>
                <c:pt idx="21">
                  <c:v>Je cuisine les repas en tenant compte de ce qui est encore disponible à la maison et des restes à consommer</c:v>
                </c:pt>
                <c:pt idx="22">
                  <c:v>J’évite les dosettes jetables de café en utilisant un percolateur avec un filtre permanent, dans une cafetière italienne ou à piston</c:v>
                </c:pt>
                <c:pt idx="23">
                  <c:v>Je fais une liste avant d’aller faire les courses</c:v>
                </c:pt>
                <c:pt idx="24">
                  <c:v>Pour les fêtes, je remplace les objets en plastique jetables par des alternatives réutilisables (gobelets, assiettes, couverts, pailles , etc.)</c:v>
                </c:pt>
                <c:pt idx="25">
                  <c:v>Pour mon repas de midi (lunch), j'utilise des contenants réutilisables (boîtes à tartine, sacs en tissus, boîtes à biscuits)</c:v>
                </c:pt>
                <c:pt idx="26">
                  <c:v>J’utilise une gourde (bouteilles isothermes, mugs,) pour mes boissons</c:v>
                </c:pt>
                <c:pt idx="27">
                  <c:v>J’utilise un  sac ou contenant réutilisable pour emporter mes achats dans les petits commerces</c:v>
                </c:pt>
                <c:pt idx="28">
                  <c:v>J’utilise un  sac ou contenant réutilisable pour emporter mes achats dans les grandes surfaces</c:v>
                </c:pt>
                <c:pt idx="29">
                  <c:v>Je nettoie avec du matériel réutilisable (torchon, chiffons, etc au lieu de lingettes)</c:v>
                </c:pt>
                <c:pt idx="30">
                  <c:v>A la maison, je bois de l'eau du robinet</c:v>
                </c:pt>
              </c:strCache>
            </c:strRef>
          </c:cat>
          <c:val>
            <c:numRef>
              <c:f>ComptageParGeste!$F$3:$F$33</c:f>
              <c:numCache>
                <c:formatCode>General</c:formatCode>
                <c:ptCount val="31"/>
                <c:pt idx="0">
                  <c:v>8</c:v>
                </c:pt>
                <c:pt idx="1">
                  <c:v>4</c:v>
                </c:pt>
                <c:pt idx="2">
                  <c:v>1</c:v>
                </c:pt>
                <c:pt idx="3">
                  <c:v>1</c:v>
                </c:pt>
                <c:pt idx="4">
                  <c:v>0</c:v>
                </c:pt>
                <c:pt idx="5">
                  <c:v>1</c:v>
                </c:pt>
                <c:pt idx="6">
                  <c:v>1</c:v>
                </c:pt>
                <c:pt idx="7">
                  <c:v>1</c:v>
                </c:pt>
                <c:pt idx="8">
                  <c:v>3</c:v>
                </c:pt>
                <c:pt idx="9">
                  <c:v>1</c:v>
                </c:pt>
                <c:pt idx="10">
                  <c:v>2</c:v>
                </c:pt>
                <c:pt idx="11">
                  <c:v>1</c:v>
                </c:pt>
                <c:pt idx="12">
                  <c:v>1</c:v>
                </c:pt>
                <c:pt idx="13">
                  <c:v>3</c:v>
                </c:pt>
                <c:pt idx="14">
                  <c:v>0</c:v>
                </c:pt>
                <c:pt idx="15">
                  <c:v>2</c:v>
                </c:pt>
                <c:pt idx="16">
                  <c:v>1</c:v>
                </c:pt>
                <c:pt idx="17">
                  <c:v>1</c:v>
                </c:pt>
                <c:pt idx="18">
                  <c:v>0</c:v>
                </c:pt>
                <c:pt idx="19">
                  <c:v>0</c:v>
                </c:pt>
                <c:pt idx="20">
                  <c:v>1</c:v>
                </c:pt>
                <c:pt idx="21">
                  <c:v>0</c:v>
                </c:pt>
                <c:pt idx="22">
                  <c:v>0</c:v>
                </c:pt>
                <c:pt idx="23">
                  <c:v>0</c:v>
                </c:pt>
                <c:pt idx="24">
                  <c:v>0</c:v>
                </c:pt>
                <c:pt idx="25">
                  <c:v>0</c:v>
                </c:pt>
                <c:pt idx="26">
                  <c:v>1</c:v>
                </c:pt>
                <c:pt idx="27">
                  <c:v>0</c:v>
                </c:pt>
                <c:pt idx="28">
                  <c:v>0</c:v>
                </c:pt>
                <c:pt idx="29">
                  <c:v>0</c:v>
                </c:pt>
                <c:pt idx="30">
                  <c:v>0</c:v>
                </c:pt>
              </c:numCache>
            </c:numRef>
          </c:val>
          <c:extLst xmlns:c16r2="http://schemas.microsoft.com/office/drawing/2015/06/chart">
            <c:ext xmlns:c16="http://schemas.microsoft.com/office/drawing/2014/chart" uri="{C3380CC4-5D6E-409C-BE32-E72D297353CC}">
              <c16:uniqueId val="{00000004-48EF-4990-A054-0313FB92A77A}"/>
            </c:ext>
          </c:extLst>
        </c:ser>
        <c:ser>
          <c:idx val="5"/>
          <c:order val="5"/>
          <c:tx>
            <c:strRef>
              <c:f>ComptageParGeste!$G$2</c:f>
              <c:strCache>
                <c:ptCount val="1"/>
                <c:pt idx="0">
                  <c:v>Pas concerné</c:v>
                </c:pt>
              </c:strCache>
            </c:strRef>
          </c:tx>
          <c:spPr>
            <a:solidFill>
              <a:schemeClr val="bg1">
                <a:lumMod val="65000"/>
              </a:schemeClr>
            </a:solidFill>
            <a:ln>
              <a:noFill/>
            </a:ln>
            <a:effectLst/>
          </c:spPr>
          <c:invertIfNegative val="0"/>
          <c:cat>
            <c:strRef>
              <c:f>ComptageParGeste!$A$3:$A$33</c:f>
              <c:strCache>
                <c:ptCount val="31"/>
                <c:pt idx="0">
                  <c:v>Je fabrique certains produits cosmétiques (dentifrice, savon, …)</c:v>
                </c:pt>
                <c:pt idx="1">
                  <c:v>J’achète mes vêtements en seconde main</c:v>
                </c:pt>
                <c:pt idx="2">
                  <c:v>Je fais mes préparations maison telles que : biscuits, yaourts, pains, etc</c:v>
                </c:pt>
                <c:pt idx="3">
                  <c:v>Je privilégie les appareils manuels, j’évite les appareils électriques ou nécessitants des piles</c:v>
                </c:pt>
                <c:pt idx="4">
                  <c:v>J’utilise un sac réutilisable pour acheter un pain</c:v>
                </c:pt>
                <c:pt idx="5">
                  <c:v>J’achète en VRAC les produits « à la découpe » (charcuterie, laiterie, etc. )</c:v>
                </c:pt>
                <c:pt idx="6">
                  <c:v>J’achète en VRAC les produits liquides (produits d’entretien, etc.)</c:v>
                </c:pt>
                <c:pt idx="7">
                  <c:v>Je cuisine les fanes de légumes, la peau des fruits, je transforme les fruits trop mûrs en smoothies ou confitures et les légumes défraîchis en soupes</c:v>
                </c:pt>
                <c:pt idx="8">
                  <c:v>J’utilise un emballage réutilisable en tissu imbibé de cire d'abeilles (bees wraps)</c:v>
                </c:pt>
                <c:pt idx="9">
                  <c:v>J'emballe les cadeaux avec des tissus réutilisables (furoshiki)</c:v>
                </c:pt>
                <c:pt idx="10">
                  <c:v>Lorsque j’achète de l’eau, je privilégie  les bouteilles consignées</c:v>
                </c:pt>
                <c:pt idx="11">
                  <c:v>J’achète en VRAC les produits secs (pâtes, riz, céréales, farine, etc.)</c:v>
                </c:pt>
                <c:pt idx="12">
                  <c:v>Je remplace les objets à usages uniques de type essuie-tout, mouchoirs, serviettes en papier par des objets en tissu</c:v>
                </c:pt>
                <c:pt idx="13">
                  <c:v>Je fabrique certains produits d’entretien (maison, lessive, ..)</c:v>
                </c:pt>
                <c:pt idx="14">
                  <c:v>Lorsque j’achète des jouets, j’évite les jouets à piles</c:v>
                </c:pt>
                <c:pt idx="15">
                  <c:v>Je me limite à 1 ou 2 produits différents pour l’entretien de ma maison</c:v>
                </c:pt>
                <c:pt idx="16">
                  <c:v>Je remplace les cotons de tige jetables par une alternative réutilisable (ex : oriculi)</c:v>
                </c:pt>
                <c:pt idx="17">
                  <c:v>Je range une fois par semaine le frigo pour éviter d’oublier des aliments</c:v>
                </c:pt>
                <c:pt idx="18">
                  <c:v>Je me désabonne ou me désinscris des publications que je ne lis plus/pas</c:v>
                </c:pt>
                <c:pt idx="19">
                  <c:v>Je fais mes préparations maison telles que : vinaigrettes, soupes, sauces, houmous, crêpes,</c:v>
                </c:pt>
                <c:pt idx="20">
                  <c:v>Je m’organise pour avoir sac à vrac sur moi en permanence</c:v>
                </c:pt>
                <c:pt idx="21">
                  <c:v>Je cuisine les repas en tenant compte de ce qui est encore disponible à la maison et des restes à consommer</c:v>
                </c:pt>
                <c:pt idx="22">
                  <c:v>J’évite les dosettes jetables de café en utilisant un percolateur avec un filtre permanent, dans une cafetière italienne ou à piston</c:v>
                </c:pt>
                <c:pt idx="23">
                  <c:v>Je fais une liste avant d’aller faire les courses</c:v>
                </c:pt>
                <c:pt idx="24">
                  <c:v>Pour les fêtes, je remplace les objets en plastique jetables par des alternatives réutilisables (gobelets, assiettes, couverts, pailles , etc.)</c:v>
                </c:pt>
                <c:pt idx="25">
                  <c:v>Pour mon repas de midi (lunch), j'utilise des contenants réutilisables (boîtes à tartine, sacs en tissus, boîtes à biscuits)</c:v>
                </c:pt>
                <c:pt idx="26">
                  <c:v>J’utilise une gourde (bouteilles isothermes, mugs,) pour mes boissons</c:v>
                </c:pt>
                <c:pt idx="27">
                  <c:v>J’utilise un  sac ou contenant réutilisable pour emporter mes achats dans les petits commerces</c:v>
                </c:pt>
                <c:pt idx="28">
                  <c:v>J’utilise un  sac ou contenant réutilisable pour emporter mes achats dans les grandes surfaces</c:v>
                </c:pt>
                <c:pt idx="29">
                  <c:v>Je nettoie avec du matériel réutilisable (torchon, chiffons, etc au lieu de lingettes)</c:v>
                </c:pt>
                <c:pt idx="30">
                  <c:v>A la maison, je bois de l'eau du robinet</c:v>
                </c:pt>
              </c:strCache>
            </c:strRef>
          </c:cat>
          <c:val>
            <c:numRef>
              <c:f>ComptageParGeste!$G$3:$G$33</c:f>
              <c:numCache>
                <c:formatCode>General</c:formatCode>
                <c:ptCount val="31"/>
                <c:pt idx="0">
                  <c:v>0</c:v>
                </c:pt>
                <c:pt idx="1">
                  <c:v>0</c:v>
                </c:pt>
                <c:pt idx="2">
                  <c:v>2</c:v>
                </c:pt>
                <c:pt idx="3">
                  <c:v>0</c:v>
                </c:pt>
                <c:pt idx="4">
                  <c:v>2</c:v>
                </c:pt>
                <c:pt idx="5">
                  <c:v>2</c:v>
                </c:pt>
                <c:pt idx="6">
                  <c:v>3</c:v>
                </c:pt>
                <c:pt idx="7">
                  <c:v>2</c:v>
                </c:pt>
                <c:pt idx="8">
                  <c:v>9</c:v>
                </c:pt>
                <c:pt idx="9">
                  <c:v>6</c:v>
                </c:pt>
                <c:pt idx="10">
                  <c:v>37</c:v>
                </c:pt>
                <c:pt idx="11">
                  <c:v>1</c:v>
                </c:pt>
                <c:pt idx="12">
                  <c:v>0</c:v>
                </c:pt>
                <c:pt idx="13">
                  <c:v>0</c:v>
                </c:pt>
                <c:pt idx="14">
                  <c:v>23</c:v>
                </c:pt>
                <c:pt idx="15">
                  <c:v>1</c:v>
                </c:pt>
                <c:pt idx="16">
                  <c:v>6</c:v>
                </c:pt>
                <c:pt idx="17">
                  <c:v>0</c:v>
                </c:pt>
                <c:pt idx="18">
                  <c:v>5</c:v>
                </c:pt>
                <c:pt idx="19">
                  <c:v>0</c:v>
                </c:pt>
                <c:pt idx="20">
                  <c:v>3</c:v>
                </c:pt>
                <c:pt idx="21">
                  <c:v>0</c:v>
                </c:pt>
                <c:pt idx="22">
                  <c:v>12</c:v>
                </c:pt>
                <c:pt idx="23">
                  <c:v>1</c:v>
                </c:pt>
                <c:pt idx="24">
                  <c:v>7</c:v>
                </c:pt>
                <c:pt idx="25">
                  <c:v>5</c:v>
                </c:pt>
                <c:pt idx="26">
                  <c:v>1</c:v>
                </c:pt>
                <c:pt idx="27">
                  <c:v>0</c:v>
                </c:pt>
                <c:pt idx="28">
                  <c:v>2</c:v>
                </c:pt>
                <c:pt idx="29">
                  <c:v>0</c:v>
                </c:pt>
                <c:pt idx="30">
                  <c:v>0</c:v>
                </c:pt>
              </c:numCache>
            </c:numRef>
          </c:val>
          <c:extLst xmlns:c16r2="http://schemas.microsoft.com/office/drawing/2015/06/chart">
            <c:ext xmlns:c16="http://schemas.microsoft.com/office/drawing/2014/chart" uri="{C3380CC4-5D6E-409C-BE32-E72D297353CC}">
              <c16:uniqueId val="{00000005-48EF-4990-A054-0313FB92A77A}"/>
            </c:ext>
          </c:extLst>
        </c:ser>
        <c:dLbls>
          <c:showLegendKey val="0"/>
          <c:showVal val="0"/>
          <c:showCatName val="0"/>
          <c:showSerName val="0"/>
          <c:showPercent val="0"/>
          <c:showBubbleSize val="0"/>
        </c:dLbls>
        <c:gapWidth val="150"/>
        <c:overlap val="100"/>
        <c:axId val="365704712"/>
        <c:axId val="484518360"/>
      </c:barChart>
      <c:catAx>
        <c:axId val="365704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84518360"/>
        <c:crosses val="autoZero"/>
        <c:auto val="1"/>
        <c:lblAlgn val="ctr"/>
        <c:lblOffset val="100"/>
        <c:noMultiLvlLbl val="0"/>
      </c:catAx>
      <c:valAx>
        <c:axId val="4845183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570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B0669-27DD-4D9D-8D2A-78687C12FEE4}"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BE"/>
        </a:p>
      </dgm:t>
    </dgm:pt>
    <dgm:pt modelId="{2CA67FE2-6C6F-4A48-BBF8-C65F679EB090}">
      <dgm:prSet phldrT="[Texte]"/>
      <dgm:spPr/>
      <dgm:t>
        <a:bodyPr/>
        <a:lstStyle/>
        <a:p>
          <a:r>
            <a:rPr lang="fr-BE" b="1" dirty="0">
              <a:solidFill>
                <a:srgbClr val="00799D"/>
              </a:solidFill>
            </a:rPr>
            <a:t>171 kg/an</a:t>
          </a:r>
          <a:r>
            <a:rPr lang="fr-BE" b="1" dirty="0">
              <a:solidFill>
                <a:srgbClr val="6CB644"/>
              </a:solidFill>
            </a:rPr>
            <a:t> </a:t>
          </a:r>
          <a:r>
            <a:rPr lang="fr-BE" dirty="0"/>
            <a:t>pour le bruxellois moyen</a:t>
          </a:r>
        </a:p>
      </dgm:t>
    </dgm:pt>
    <dgm:pt modelId="{15B70B12-A8A5-4F74-903E-A1F3A4BE1D72}" type="parTrans" cxnId="{F61B930C-3B8C-4310-A870-622ADA73B4F3}">
      <dgm:prSet/>
      <dgm:spPr/>
      <dgm:t>
        <a:bodyPr/>
        <a:lstStyle/>
        <a:p>
          <a:endParaRPr lang="fr-BE"/>
        </a:p>
      </dgm:t>
    </dgm:pt>
    <dgm:pt modelId="{0A4F1187-990F-4EC6-89D7-41C1900CF8FE}" type="sibTrans" cxnId="{F61B930C-3B8C-4310-A870-622ADA73B4F3}">
      <dgm:prSet/>
      <dgm:spPr/>
      <dgm:t>
        <a:bodyPr/>
        <a:lstStyle/>
        <a:p>
          <a:endParaRPr lang="fr-BE"/>
        </a:p>
      </dgm:t>
    </dgm:pt>
    <dgm:pt modelId="{F12CAF0B-19AC-4EDA-96B5-E2781E4ED22D}">
      <dgm:prSet phldrT="[Texte]" custT="1"/>
      <dgm:spPr/>
      <dgm:t>
        <a:bodyPr/>
        <a:lstStyle/>
        <a:p>
          <a:r>
            <a:rPr lang="fr-BE" sz="1600" b="1" dirty="0">
              <a:solidFill>
                <a:schemeClr val="accent6"/>
              </a:solidFill>
            </a:rPr>
            <a:t>63 kg/an</a:t>
          </a:r>
          <a:r>
            <a:rPr lang="fr-BE" sz="1400" b="1" dirty="0">
              <a:solidFill>
                <a:srgbClr val="00799D"/>
              </a:solidFill>
            </a:rPr>
            <a:t> </a:t>
          </a:r>
          <a:r>
            <a:rPr lang="fr-BE" sz="1400" dirty="0"/>
            <a:t>pour le challenger moyen</a:t>
          </a:r>
        </a:p>
        <a:p>
          <a:r>
            <a:rPr lang="fr-BE" sz="1400" dirty="0"/>
            <a:t>au début du Challenge ZD (122 pesées)</a:t>
          </a:r>
        </a:p>
      </dgm:t>
    </dgm:pt>
    <dgm:pt modelId="{EFBA91A1-B167-4787-A2EF-48D81E517D3E}" type="parTrans" cxnId="{36594173-255D-4EDA-B9FB-F76DBF9CD8D9}">
      <dgm:prSet/>
      <dgm:spPr/>
      <dgm:t>
        <a:bodyPr/>
        <a:lstStyle/>
        <a:p>
          <a:endParaRPr lang="fr-BE"/>
        </a:p>
      </dgm:t>
    </dgm:pt>
    <dgm:pt modelId="{E531B49B-9BF3-403A-9170-F038D2C576E5}" type="sibTrans" cxnId="{36594173-255D-4EDA-B9FB-F76DBF9CD8D9}">
      <dgm:prSet/>
      <dgm:spPr/>
      <dgm:t>
        <a:bodyPr/>
        <a:lstStyle/>
        <a:p>
          <a:endParaRPr lang="fr-BE"/>
        </a:p>
      </dgm:t>
    </dgm:pt>
    <dgm:pt modelId="{49A36B21-C626-4D82-97B0-00396AC6F146}">
      <dgm:prSet phldrT="[Texte]" custT="1"/>
      <dgm:spPr/>
      <dgm:t>
        <a:bodyPr/>
        <a:lstStyle/>
        <a:p>
          <a:r>
            <a:rPr lang="fr-BE" sz="1600" b="1" dirty="0">
              <a:solidFill>
                <a:schemeClr val="accent6"/>
              </a:solidFill>
            </a:rPr>
            <a:t>43kg/an</a:t>
          </a:r>
          <a:r>
            <a:rPr lang="fr-BE" sz="1600" dirty="0"/>
            <a:t> </a:t>
          </a:r>
          <a:r>
            <a:rPr lang="fr-BE" sz="1400" dirty="0"/>
            <a:t>pour le challenger moyen</a:t>
          </a:r>
        </a:p>
        <a:p>
          <a:r>
            <a:rPr lang="fr-BE" sz="1400" dirty="0"/>
            <a:t>à la fin du Challenge ZD (44 pesées</a:t>
          </a:r>
          <a:r>
            <a:rPr lang="fr-BE" sz="1200" dirty="0"/>
            <a:t>)</a:t>
          </a:r>
        </a:p>
        <a:p>
          <a:r>
            <a:rPr lang="fr-BE" sz="1200" dirty="0">
              <a:solidFill>
                <a:schemeClr val="tx1">
                  <a:lumMod val="65000"/>
                  <a:lumOff val="35000"/>
                </a:schemeClr>
              </a:solidFill>
            </a:rPr>
            <a:t>43kg/an pour le challenge 2019</a:t>
          </a:r>
          <a:endParaRPr lang="fr-BE" sz="1200" dirty="0"/>
        </a:p>
      </dgm:t>
    </dgm:pt>
    <dgm:pt modelId="{6918D913-1D2D-4AC4-B1F0-9BAD520CE66C}" type="parTrans" cxnId="{1A7E86D7-A146-46FA-8C80-B55E315307FA}">
      <dgm:prSet/>
      <dgm:spPr/>
      <dgm:t>
        <a:bodyPr/>
        <a:lstStyle/>
        <a:p>
          <a:endParaRPr lang="fr-BE"/>
        </a:p>
      </dgm:t>
    </dgm:pt>
    <dgm:pt modelId="{10B088A4-4FD2-4FE0-9910-326166049169}" type="sibTrans" cxnId="{1A7E86D7-A146-46FA-8C80-B55E315307FA}">
      <dgm:prSet/>
      <dgm:spPr/>
      <dgm:t>
        <a:bodyPr/>
        <a:lstStyle/>
        <a:p>
          <a:endParaRPr lang="fr-BE"/>
        </a:p>
      </dgm:t>
    </dgm:pt>
    <dgm:pt modelId="{8233FA18-4AA0-4CE2-9EE9-6CBB93ED070D}">
      <dgm:prSet phldrT="[Texte]"/>
      <dgm:spPr/>
      <dgm:t>
        <a:bodyPr/>
        <a:lstStyle/>
        <a:p>
          <a:r>
            <a:rPr lang="fr-BE" b="1" dirty="0">
              <a:solidFill>
                <a:srgbClr val="00799D"/>
              </a:solidFill>
            </a:rPr>
            <a:t>Moins d’1 kg/an </a:t>
          </a:r>
          <a:r>
            <a:rPr lang="fr-BE" dirty="0"/>
            <a:t>pour</a:t>
          </a:r>
        </a:p>
        <a:p>
          <a:r>
            <a:rPr lang="fr-BE" dirty="0"/>
            <a:t>Sylvie </a:t>
          </a:r>
          <a:r>
            <a:rPr lang="fr-BE" dirty="0" err="1"/>
            <a:t>Droulans</a:t>
          </a:r>
          <a:endParaRPr lang="fr-BE" dirty="0"/>
        </a:p>
      </dgm:t>
    </dgm:pt>
    <dgm:pt modelId="{33C4829B-4DB2-4D96-88F0-A1357C1FA369}" type="parTrans" cxnId="{480FBF57-2562-4DD0-B42B-A91A16DAF849}">
      <dgm:prSet/>
      <dgm:spPr/>
      <dgm:t>
        <a:bodyPr/>
        <a:lstStyle/>
        <a:p>
          <a:endParaRPr lang="fr-BE"/>
        </a:p>
      </dgm:t>
    </dgm:pt>
    <dgm:pt modelId="{8CA1282A-ACCE-4AC6-B00F-65C96A4DEC4F}" type="sibTrans" cxnId="{480FBF57-2562-4DD0-B42B-A91A16DAF849}">
      <dgm:prSet/>
      <dgm:spPr/>
      <dgm:t>
        <a:bodyPr/>
        <a:lstStyle/>
        <a:p>
          <a:endParaRPr lang="fr-BE"/>
        </a:p>
      </dgm:t>
    </dgm:pt>
    <dgm:pt modelId="{815ADDC6-5FDA-4981-B06B-DC60067D4593}" type="pres">
      <dgm:prSet presAssocID="{C07B0669-27DD-4D9D-8D2A-78687C12FEE4}" presName="Name0" presStyleCnt="0">
        <dgm:presLayoutVars>
          <dgm:chMax val="7"/>
          <dgm:chPref val="5"/>
        </dgm:presLayoutVars>
      </dgm:prSet>
      <dgm:spPr/>
      <dgm:t>
        <a:bodyPr/>
        <a:lstStyle/>
        <a:p>
          <a:endParaRPr lang="fr-BE"/>
        </a:p>
      </dgm:t>
    </dgm:pt>
    <dgm:pt modelId="{F233955A-5BD7-4FAC-A2E0-BF747DE4BA50}" type="pres">
      <dgm:prSet presAssocID="{C07B0669-27DD-4D9D-8D2A-78687C12FEE4}" presName="arrowNode" presStyleLbl="node1" presStyleIdx="0" presStyleCnt="1"/>
      <dgm:spPr>
        <a:solidFill>
          <a:srgbClr val="00799D"/>
        </a:solidFill>
        <a:ln>
          <a:solidFill>
            <a:srgbClr val="00799D"/>
          </a:solidFill>
        </a:ln>
      </dgm:spPr>
    </dgm:pt>
    <dgm:pt modelId="{C71E0FC3-093C-4FEC-8883-FD7F52971FB3}" type="pres">
      <dgm:prSet presAssocID="{2CA67FE2-6C6F-4A48-BBF8-C65F679EB090}" presName="txNode1" presStyleLbl="revTx" presStyleIdx="0" presStyleCnt="4" custLinFactNeighborX="33176" custLinFactNeighborY="2160">
        <dgm:presLayoutVars>
          <dgm:bulletEnabled val="1"/>
        </dgm:presLayoutVars>
      </dgm:prSet>
      <dgm:spPr/>
      <dgm:t>
        <a:bodyPr/>
        <a:lstStyle/>
        <a:p>
          <a:endParaRPr lang="fr-BE"/>
        </a:p>
      </dgm:t>
    </dgm:pt>
    <dgm:pt modelId="{2A7E25E8-5EA8-4A72-A8CD-C77D1062D69F}" type="pres">
      <dgm:prSet presAssocID="{F12CAF0B-19AC-4EDA-96B5-E2781E4ED22D}" presName="txNode2" presStyleLbl="revTx" presStyleIdx="1" presStyleCnt="4" custScaleY="152213">
        <dgm:presLayoutVars>
          <dgm:bulletEnabled val="1"/>
        </dgm:presLayoutVars>
      </dgm:prSet>
      <dgm:spPr/>
      <dgm:t>
        <a:bodyPr/>
        <a:lstStyle/>
        <a:p>
          <a:endParaRPr lang="fr-BE"/>
        </a:p>
      </dgm:t>
    </dgm:pt>
    <dgm:pt modelId="{05A72764-A3E3-4F86-A9AC-AC318F9B5E9D}" type="pres">
      <dgm:prSet presAssocID="{E531B49B-9BF3-403A-9170-F038D2C576E5}" presName="dotNode2" presStyleCnt="0"/>
      <dgm:spPr/>
    </dgm:pt>
    <dgm:pt modelId="{9B1E3488-CFF6-483C-8657-BAAB6277AF18}" type="pres">
      <dgm:prSet presAssocID="{E531B49B-9BF3-403A-9170-F038D2C576E5}" presName="dotRepeatNode" presStyleLbl="fgShp" presStyleIdx="0" presStyleCnt="2"/>
      <dgm:spPr/>
      <dgm:t>
        <a:bodyPr/>
        <a:lstStyle/>
        <a:p>
          <a:endParaRPr lang="fr-BE"/>
        </a:p>
      </dgm:t>
    </dgm:pt>
    <dgm:pt modelId="{EAB5B71B-D419-4955-94C6-4B10599BD41F}" type="pres">
      <dgm:prSet presAssocID="{49A36B21-C626-4D82-97B0-00396AC6F146}" presName="txNode3" presStyleLbl="revTx" presStyleIdx="2" presStyleCnt="4" custLinFactNeighborX="-4819" custLinFactNeighborY="489">
        <dgm:presLayoutVars>
          <dgm:bulletEnabled val="1"/>
        </dgm:presLayoutVars>
      </dgm:prSet>
      <dgm:spPr/>
      <dgm:t>
        <a:bodyPr/>
        <a:lstStyle/>
        <a:p>
          <a:endParaRPr lang="fr-BE"/>
        </a:p>
      </dgm:t>
    </dgm:pt>
    <dgm:pt modelId="{6AAA2A52-9529-4ADC-9D0D-D0E977FEC1B9}" type="pres">
      <dgm:prSet presAssocID="{10B088A4-4FD2-4FE0-9910-326166049169}" presName="dotNode3" presStyleCnt="0"/>
      <dgm:spPr/>
    </dgm:pt>
    <dgm:pt modelId="{CDF2F3D9-23BD-4757-9E1F-6B8705058F9A}" type="pres">
      <dgm:prSet presAssocID="{10B088A4-4FD2-4FE0-9910-326166049169}" presName="dotRepeatNode" presStyleLbl="fgShp" presStyleIdx="1" presStyleCnt="2"/>
      <dgm:spPr/>
      <dgm:t>
        <a:bodyPr/>
        <a:lstStyle/>
        <a:p>
          <a:endParaRPr lang="fr-BE"/>
        </a:p>
      </dgm:t>
    </dgm:pt>
    <dgm:pt modelId="{A6F1D14A-0AED-477A-821A-41C7581F3EF8}" type="pres">
      <dgm:prSet presAssocID="{8233FA18-4AA0-4CE2-9EE9-6CBB93ED070D}" presName="txNode4" presStyleLbl="revTx" presStyleIdx="3" presStyleCnt="4">
        <dgm:presLayoutVars>
          <dgm:bulletEnabled val="1"/>
        </dgm:presLayoutVars>
      </dgm:prSet>
      <dgm:spPr/>
      <dgm:t>
        <a:bodyPr/>
        <a:lstStyle/>
        <a:p>
          <a:endParaRPr lang="fr-BE"/>
        </a:p>
      </dgm:t>
    </dgm:pt>
  </dgm:ptLst>
  <dgm:cxnLst>
    <dgm:cxn modelId="{480FBF57-2562-4DD0-B42B-A91A16DAF849}" srcId="{C07B0669-27DD-4D9D-8D2A-78687C12FEE4}" destId="{8233FA18-4AA0-4CE2-9EE9-6CBB93ED070D}" srcOrd="3" destOrd="0" parTransId="{33C4829B-4DB2-4D96-88F0-A1357C1FA369}" sibTransId="{8CA1282A-ACCE-4AC6-B00F-65C96A4DEC4F}"/>
    <dgm:cxn modelId="{F61B930C-3B8C-4310-A870-622ADA73B4F3}" srcId="{C07B0669-27DD-4D9D-8D2A-78687C12FEE4}" destId="{2CA67FE2-6C6F-4A48-BBF8-C65F679EB090}" srcOrd="0" destOrd="0" parTransId="{15B70B12-A8A5-4F74-903E-A1F3A4BE1D72}" sibTransId="{0A4F1187-990F-4EC6-89D7-41C1900CF8FE}"/>
    <dgm:cxn modelId="{593986A1-B12B-43E3-AFDB-74FCCBB1F92B}" type="presOf" srcId="{F12CAF0B-19AC-4EDA-96B5-E2781E4ED22D}" destId="{2A7E25E8-5EA8-4A72-A8CD-C77D1062D69F}" srcOrd="0" destOrd="0" presId="urn:microsoft.com/office/officeart/2009/3/layout/DescendingProcess"/>
    <dgm:cxn modelId="{11BA5F1E-0729-4C63-BBC7-8BE948B01200}" type="presOf" srcId="{E531B49B-9BF3-403A-9170-F038D2C576E5}" destId="{9B1E3488-CFF6-483C-8657-BAAB6277AF18}" srcOrd="0" destOrd="0" presId="urn:microsoft.com/office/officeart/2009/3/layout/DescendingProcess"/>
    <dgm:cxn modelId="{DE64714D-65BB-4EE3-B97D-CBC005F26738}" type="presOf" srcId="{C07B0669-27DD-4D9D-8D2A-78687C12FEE4}" destId="{815ADDC6-5FDA-4981-B06B-DC60067D4593}" srcOrd="0" destOrd="0" presId="urn:microsoft.com/office/officeart/2009/3/layout/DescendingProcess"/>
    <dgm:cxn modelId="{1A7E86D7-A146-46FA-8C80-B55E315307FA}" srcId="{C07B0669-27DD-4D9D-8D2A-78687C12FEE4}" destId="{49A36B21-C626-4D82-97B0-00396AC6F146}" srcOrd="2" destOrd="0" parTransId="{6918D913-1D2D-4AC4-B1F0-9BAD520CE66C}" sibTransId="{10B088A4-4FD2-4FE0-9910-326166049169}"/>
    <dgm:cxn modelId="{16524F4E-D6C0-4366-B844-9EC47413133D}" type="presOf" srcId="{2CA67FE2-6C6F-4A48-BBF8-C65F679EB090}" destId="{C71E0FC3-093C-4FEC-8883-FD7F52971FB3}" srcOrd="0" destOrd="0" presId="urn:microsoft.com/office/officeart/2009/3/layout/DescendingProcess"/>
    <dgm:cxn modelId="{D4CB4DD3-96E4-4D51-ACC9-C7460ABACC07}" type="presOf" srcId="{8233FA18-4AA0-4CE2-9EE9-6CBB93ED070D}" destId="{A6F1D14A-0AED-477A-821A-41C7581F3EF8}" srcOrd="0" destOrd="0" presId="urn:microsoft.com/office/officeart/2009/3/layout/DescendingProcess"/>
    <dgm:cxn modelId="{36594173-255D-4EDA-B9FB-F76DBF9CD8D9}" srcId="{C07B0669-27DD-4D9D-8D2A-78687C12FEE4}" destId="{F12CAF0B-19AC-4EDA-96B5-E2781E4ED22D}" srcOrd="1" destOrd="0" parTransId="{EFBA91A1-B167-4787-A2EF-48D81E517D3E}" sibTransId="{E531B49B-9BF3-403A-9170-F038D2C576E5}"/>
    <dgm:cxn modelId="{2FCDAD1B-32C3-40D7-A754-24F1E8BBE7E6}" type="presOf" srcId="{49A36B21-C626-4D82-97B0-00396AC6F146}" destId="{EAB5B71B-D419-4955-94C6-4B10599BD41F}" srcOrd="0" destOrd="0" presId="urn:microsoft.com/office/officeart/2009/3/layout/DescendingProcess"/>
    <dgm:cxn modelId="{6B0D4901-417E-4510-8F6B-F1063883BC4B}" type="presOf" srcId="{10B088A4-4FD2-4FE0-9910-326166049169}" destId="{CDF2F3D9-23BD-4757-9E1F-6B8705058F9A}" srcOrd="0" destOrd="0" presId="urn:microsoft.com/office/officeart/2009/3/layout/DescendingProcess"/>
    <dgm:cxn modelId="{F51FE9B2-6616-4295-BC4A-56489A4BA1B5}" type="presParOf" srcId="{815ADDC6-5FDA-4981-B06B-DC60067D4593}" destId="{F233955A-5BD7-4FAC-A2E0-BF747DE4BA50}" srcOrd="0" destOrd="0" presId="urn:microsoft.com/office/officeart/2009/3/layout/DescendingProcess"/>
    <dgm:cxn modelId="{80E90A64-805D-4EBD-9C9D-D8563599CBA8}" type="presParOf" srcId="{815ADDC6-5FDA-4981-B06B-DC60067D4593}" destId="{C71E0FC3-093C-4FEC-8883-FD7F52971FB3}" srcOrd="1" destOrd="0" presId="urn:microsoft.com/office/officeart/2009/3/layout/DescendingProcess"/>
    <dgm:cxn modelId="{CD67CCAA-A3EE-41BF-A19A-344B86E57306}" type="presParOf" srcId="{815ADDC6-5FDA-4981-B06B-DC60067D4593}" destId="{2A7E25E8-5EA8-4A72-A8CD-C77D1062D69F}" srcOrd="2" destOrd="0" presId="urn:microsoft.com/office/officeart/2009/3/layout/DescendingProcess"/>
    <dgm:cxn modelId="{45FFE233-1410-4AAC-AF37-068E87B88826}" type="presParOf" srcId="{815ADDC6-5FDA-4981-B06B-DC60067D4593}" destId="{05A72764-A3E3-4F86-A9AC-AC318F9B5E9D}" srcOrd="3" destOrd="0" presId="urn:microsoft.com/office/officeart/2009/3/layout/DescendingProcess"/>
    <dgm:cxn modelId="{FB54C538-9981-4FF0-AA2D-1D3B1209B6B9}" type="presParOf" srcId="{05A72764-A3E3-4F86-A9AC-AC318F9B5E9D}" destId="{9B1E3488-CFF6-483C-8657-BAAB6277AF18}" srcOrd="0" destOrd="0" presId="urn:microsoft.com/office/officeart/2009/3/layout/DescendingProcess"/>
    <dgm:cxn modelId="{9417D3B7-9790-4CC4-B900-1A52906A18A4}" type="presParOf" srcId="{815ADDC6-5FDA-4981-B06B-DC60067D4593}" destId="{EAB5B71B-D419-4955-94C6-4B10599BD41F}" srcOrd="4" destOrd="0" presId="urn:microsoft.com/office/officeart/2009/3/layout/DescendingProcess"/>
    <dgm:cxn modelId="{0E3F9208-830B-436D-BB6A-73E19FAA999F}" type="presParOf" srcId="{815ADDC6-5FDA-4981-B06B-DC60067D4593}" destId="{6AAA2A52-9529-4ADC-9D0D-D0E977FEC1B9}" srcOrd="5" destOrd="0" presId="urn:microsoft.com/office/officeart/2009/3/layout/DescendingProcess"/>
    <dgm:cxn modelId="{F00AFD7B-1BB5-4EDC-A9B3-158605AE8C63}" type="presParOf" srcId="{6AAA2A52-9529-4ADC-9D0D-D0E977FEC1B9}" destId="{CDF2F3D9-23BD-4757-9E1F-6B8705058F9A}" srcOrd="0" destOrd="0" presId="urn:microsoft.com/office/officeart/2009/3/layout/DescendingProcess"/>
    <dgm:cxn modelId="{BE084C53-385F-4353-B537-DC7F1CF8A64E}" type="presParOf" srcId="{815ADDC6-5FDA-4981-B06B-DC60067D4593}" destId="{A6F1D14A-0AED-477A-821A-41C7581F3EF8}" srcOrd="6"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6F9C1-F409-4FAC-9ACC-D2D6077F65AA}" type="datetimeFigureOut">
              <a:rPr lang="fr-BE" smtClean="0"/>
              <a:t>10/11/2020</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24513-CE2C-4548-86DA-C76F1A205A91}" type="slidenum">
              <a:rPr lang="fr-BE" smtClean="0"/>
              <a:t>‹N°›</a:t>
            </a:fld>
            <a:endParaRPr lang="fr-BE"/>
          </a:p>
        </p:txBody>
      </p:sp>
    </p:spTree>
    <p:extLst>
      <p:ext uri="{BB962C8B-B14F-4D97-AF65-F5344CB8AC3E}">
        <p14:creationId xmlns:p14="http://schemas.microsoft.com/office/powerpoint/2010/main" val="222474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998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529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632311cbcf_0_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632311cbcf_0_376:notes"/>
          <p:cNvSpPr txBox="1">
            <a:spLocks noGrp="1"/>
          </p:cNvSpPr>
          <p:nvPr>
            <p:ph type="body" idx="1"/>
          </p:nvPr>
        </p:nvSpPr>
        <p:spPr>
          <a:xfrm>
            <a:off x="685801" y="4343406"/>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g632311cbcf_0_376:notes"/>
          <p:cNvSpPr txBox="1">
            <a:spLocks noGrp="1"/>
          </p:cNvSpPr>
          <p:nvPr>
            <p:ph type="sldNum" idx="12"/>
          </p:nvPr>
        </p:nvSpPr>
        <p:spPr>
          <a:xfrm>
            <a:off x="3884613" y="868522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BE"/>
              <a:t>5</a:t>
            </a:fld>
            <a:endParaRPr/>
          </a:p>
        </p:txBody>
      </p:sp>
    </p:spTree>
    <p:extLst>
      <p:ext uri="{BB962C8B-B14F-4D97-AF65-F5344CB8AC3E}">
        <p14:creationId xmlns:p14="http://schemas.microsoft.com/office/powerpoint/2010/main" val="5712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515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226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256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351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418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555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72A7DBF7-8360-4448-8182-B8A96061F73C}" type="datetimeFigureOut">
              <a:rPr lang="fr-BE" smtClean="0"/>
              <a:t>10/11/2020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45625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2A7DBF7-8360-4448-8182-B8A96061F73C}" type="datetimeFigureOut">
              <a:rPr lang="fr-BE" smtClean="0"/>
              <a:t>10/11/2020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10173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2A7DBF7-8360-4448-8182-B8A96061F73C}" type="datetimeFigureOut">
              <a:rPr lang="fr-BE" smtClean="0"/>
              <a:t>10/11/2020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56791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
  <p:cSld name="1_Vide">
    <p:spTree>
      <p:nvGrpSpPr>
        <p:cNvPr id="1" name="Shape 93"/>
        <p:cNvGrpSpPr/>
        <p:nvPr/>
      </p:nvGrpSpPr>
      <p:grpSpPr>
        <a:xfrm>
          <a:off x="0" y="0"/>
          <a:ext cx="0" cy="0"/>
          <a:chOff x="0" y="0"/>
          <a:chExt cx="0" cy="0"/>
        </a:xfrm>
      </p:grpSpPr>
      <p:pic>
        <p:nvPicPr>
          <p:cNvPr id="94" name="Google Shape;94;g632311cbcf_0_865"/>
          <p:cNvPicPr preferRelativeResize="0"/>
          <p:nvPr/>
        </p:nvPicPr>
        <p:blipFill rotWithShape="1">
          <a:blip r:embed="rId2">
            <a:alphaModFix/>
          </a:blip>
          <a:srcRect/>
          <a:stretch/>
        </p:blipFill>
        <p:spPr>
          <a:xfrm>
            <a:off x="180975" y="95251"/>
            <a:ext cx="514350" cy="813469"/>
          </a:xfrm>
          <a:prstGeom prst="rect">
            <a:avLst/>
          </a:prstGeom>
          <a:noFill/>
          <a:ln>
            <a:noFill/>
          </a:ln>
        </p:spPr>
      </p:pic>
      <p:sp>
        <p:nvSpPr>
          <p:cNvPr id="95" name="Google Shape;95;g632311cbcf_0_865"/>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lvl1pPr marR="0" lvl="0" algn="l" rtl="0">
              <a:lnSpc>
                <a:spcPct val="100000"/>
              </a:lnSpc>
              <a:spcBef>
                <a:spcPts val="0"/>
              </a:spcBef>
              <a:spcAft>
                <a:spcPts val="0"/>
              </a:spcAft>
              <a:buClr>
                <a:srgbClr val="00799D"/>
              </a:buClr>
              <a:buSzPts val="1000"/>
              <a:buFont typeface="Arial"/>
              <a:buNone/>
              <a:defRPr sz="3300" b="1" i="0" u="none" strike="noStrike"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endParaRPr/>
          </a:p>
        </p:txBody>
      </p:sp>
      <p:sp>
        <p:nvSpPr>
          <p:cNvPr id="96" name="Google Shape;96;g632311cbcf_0_865"/>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lvl1pPr marL="457200" marR="0" lvl="0" indent="-228600" algn="l" rtl="0">
              <a:lnSpc>
                <a:spcPct val="100000"/>
              </a:lnSpc>
              <a:spcBef>
                <a:spcPts val="0"/>
              </a:spcBef>
              <a:spcAft>
                <a:spcPts val="0"/>
              </a:spcAft>
              <a:buClr>
                <a:srgbClr val="000000"/>
              </a:buClr>
              <a:buSzPts val="2800"/>
              <a:buFont typeface="Merriweather Sans"/>
              <a:buNone/>
              <a:defRPr sz="1600" b="0" i="0" u="none" strike="noStrike" cap="none">
                <a:solidFill>
                  <a:srgbClr val="4F5057"/>
                </a:solidFill>
                <a:latin typeface="Arial"/>
                <a:ea typeface="Arial"/>
                <a:cs typeface="Arial"/>
                <a:sym typeface="Arial"/>
              </a:defRPr>
            </a:lvl1pPr>
            <a:lvl2pPr marL="914400" marR="0" lvl="1"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2pPr>
            <a:lvl3pPr marL="1371600" marR="0" lvl="2"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3pPr>
            <a:lvl4pPr marL="1828800" marR="0" lvl="3"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4pPr>
            <a:lvl5pPr marL="2286000" marR="0" lvl="4"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5pPr>
            <a:lvl6pPr marL="2743200" marR="0" lvl="5"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6pPr>
            <a:lvl7pPr marL="3200400" marR="0" lvl="6"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7pPr>
            <a:lvl8pPr marL="3657600" marR="0" lvl="7"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8pPr>
            <a:lvl9pPr marL="4114800" marR="0" lvl="8"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9pPr>
          </a:lstStyle>
          <a:p>
            <a:endParaRPr/>
          </a:p>
        </p:txBody>
      </p:sp>
    </p:spTree>
    <p:extLst>
      <p:ext uri="{BB962C8B-B14F-4D97-AF65-F5344CB8AC3E}">
        <p14:creationId xmlns:p14="http://schemas.microsoft.com/office/powerpoint/2010/main" val="288044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2A7DBF7-8360-4448-8182-B8A96061F73C}" type="datetimeFigureOut">
              <a:rPr lang="fr-BE" smtClean="0"/>
              <a:t>10/11/2020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144967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2A7DBF7-8360-4448-8182-B8A96061F73C}" type="datetimeFigureOut">
              <a:rPr lang="fr-BE" smtClean="0"/>
              <a:t>10/11/2020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368624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72A7DBF7-8360-4448-8182-B8A96061F73C}" type="datetimeFigureOut">
              <a:rPr lang="fr-BE" smtClean="0"/>
              <a:t>10/11/2020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143679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72A7DBF7-8360-4448-8182-B8A96061F73C}" type="datetimeFigureOut">
              <a:rPr lang="fr-BE" smtClean="0"/>
              <a:t>10/11/2020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168967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72A7DBF7-8360-4448-8182-B8A96061F73C}" type="datetimeFigureOut">
              <a:rPr lang="fr-BE" smtClean="0"/>
              <a:t>10/11/2020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426865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A7DBF7-8360-4448-8182-B8A96061F73C}" type="datetimeFigureOut">
              <a:rPr lang="fr-BE" smtClean="0"/>
              <a:t>10/11/2020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396170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2A7DBF7-8360-4448-8182-B8A96061F73C}" type="datetimeFigureOut">
              <a:rPr lang="fr-BE" smtClean="0"/>
              <a:t>10/11/2020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45523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2A7DBF7-8360-4448-8182-B8A96061F73C}" type="datetimeFigureOut">
              <a:rPr lang="fr-BE" smtClean="0"/>
              <a:t>10/11/2020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5B88017-A04B-4DAE-826B-18C729192B2C}" type="slidenum">
              <a:rPr lang="fr-BE" smtClean="0"/>
              <a:t>‹N°›</a:t>
            </a:fld>
            <a:endParaRPr lang="fr-BE"/>
          </a:p>
        </p:txBody>
      </p:sp>
    </p:spTree>
    <p:extLst>
      <p:ext uri="{BB962C8B-B14F-4D97-AF65-F5344CB8AC3E}">
        <p14:creationId xmlns:p14="http://schemas.microsoft.com/office/powerpoint/2010/main" val="14179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7DBF7-8360-4448-8182-B8A96061F73C}" type="datetimeFigureOut">
              <a:rPr lang="fr-BE" smtClean="0"/>
              <a:t>10/11/2020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88017-A04B-4DAE-826B-18C729192B2C}" type="slidenum">
              <a:rPr lang="fr-BE" smtClean="0"/>
              <a:t>‹N°›</a:t>
            </a:fld>
            <a:endParaRPr lang="fr-BE"/>
          </a:p>
        </p:txBody>
      </p:sp>
    </p:spTree>
    <p:extLst>
      <p:ext uri="{BB962C8B-B14F-4D97-AF65-F5344CB8AC3E}">
        <p14:creationId xmlns:p14="http://schemas.microsoft.com/office/powerpoint/2010/main" val="2471989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54D4F3B1-B4A2-4F70-951C-E580E0DC4607}"/>
              </a:ext>
            </a:extLst>
          </p:cNvPr>
          <p:cNvSpPr>
            <a:spLocks noGrp="1"/>
          </p:cNvSpPr>
          <p:nvPr>
            <p:ph type="body" idx="1"/>
          </p:nvPr>
        </p:nvSpPr>
        <p:spPr/>
        <p:txBody>
          <a:bodyPr/>
          <a:lstStyle/>
          <a:p>
            <a:endParaRPr lang="fr-BE"/>
          </a:p>
        </p:txBody>
      </p:sp>
      <p:pic>
        <p:nvPicPr>
          <p:cNvPr id="5" name="Picture 2">
            <a:extLst>
              <a:ext uri="{FF2B5EF4-FFF2-40B4-BE49-F238E27FC236}">
                <a16:creationId xmlns="" xmlns:a16="http://schemas.microsoft.com/office/drawing/2014/main" id="{E8AA164D-4DF9-4ACF-B5A2-4385350896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51" y="1556792"/>
            <a:ext cx="8848820" cy="529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269;g632311cbcf_0_40">
            <a:extLst>
              <a:ext uri="{FF2B5EF4-FFF2-40B4-BE49-F238E27FC236}">
                <a16:creationId xmlns="" xmlns:a16="http://schemas.microsoft.com/office/drawing/2014/main" id="{DE92BC28-9AC9-4B6B-9E2A-F15658392359}"/>
              </a:ext>
            </a:extLst>
          </p:cNvPr>
          <p:cNvSpPr txBox="1">
            <a:spLocks/>
          </p:cNvSpPr>
          <p:nvPr/>
        </p:nvSpPr>
        <p:spPr>
          <a:xfrm>
            <a:off x="147589" y="79452"/>
            <a:ext cx="8848821" cy="1765372"/>
          </a:xfrm>
          <a:prstGeom prst="rect">
            <a:avLst/>
          </a:prstGeom>
          <a:solidFill>
            <a:srgbClr val="EAEAEA">
              <a:alpha val="41961"/>
            </a:srgbClr>
          </a:solidFill>
          <a:ln>
            <a:noFill/>
          </a:ln>
        </p:spPr>
        <p:txBody>
          <a:bodyPr spcFirstLastPara="1" vert="horz" wrap="square" lIns="62850" tIns="31425" rIns="62850" bIns="31425" rtlCol="0" anchor="t" anchorCtr="0">
            <a:noAutofit/>
          </a:bodyPr>
          <a:lstStyle>
            <a:lvl1pPr marR="0" lvl="0" algn="l" defTabSz="914400" rtl="0" eaLnBrk="1" latinLnBrk="0" hangingPunct="1">
              <a:lnSpc>
                <a:spcPct val="100000"/>
              </a:lnSpc>
              <a:spcBef>
                <a:spcPts val="0"/>
              </a:spcBef>
              <a:spcAft>
                <a:spcPts val="0"/>
              </a:spcAft>
              <a:buClr>
                <a:srgbClr val="00799D"/>
              </a:buClr>
              <a:buSzPts val="1000"/>
              <a:buFont typeface="Arial"/>
              <a:buNone/>
              <a:defRPr sz="3300" b="1" i="0" u="none" strike="noStrike" kern="1200"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pPr marL="12700" algn="ctr">
              <a:lnSpc>
                <a:spcPct val="114478"/>
              </a:lnSpc>
            </a:pPr>
            <a:r>
              <a:rPr lang="fr-BE" sz="4000" dirty="0"/>
              <a:t>Challenge Zéro Déchet 2020</a:t>
            </a:r>
          </a:p>
          <a:p>
            <a:pPr marL="12700" algn="ctr">
              <a:lnSpc>
                <a:spcPct val="114478"/>
              </a:lnSpc>
            </a:pPr>
            <a:r>
              <a:rPr lang="fr-BE" sz="4000" dirty="0">
                <a:solidFill>
                  <a:srgbClr val="92D050"/>
                </a:solidFill>
              </a:rPr>
              <a:t>Bilan et résultats</a:t>
            </a:r>
          </a:p>
        </p:txBody>
      </p:sp>
    </p:spTree>
    <p:extLst>
      <p:ext uri="{BB962C8B-B14F-4D97-AF65-F5344CB8AC3E}">
        <p14:creationId xmlns:p14="http://schemas.microsoft.com/office/powerpoint/2010/main" val="279685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80" name="Google Shape;280;p1"/>
          <p:cNvSpPr txBox="1"/>
          <p:nvPr/>
        </p:nvSpPr>
        <p:spPr>
          <a:xfrm>
            <a:off x="411408" y="1598509"/>
            <a:ext cx="8562000" cy="4968553"/>
          </a:xfrm>
          <a:prstGeom prst="rect">
            <a:avLst/>
          </a:prstGeom>
          <a:noFill/>
          <a:ln>
            <a:noFill/>
          </a:ln>
        </p:spPr>
        <p:txBody>
          <a:bodyPr spcFirstLastPara="1" wrap="square" lIns="62850" tIns="62850" rIns="62850" bIns="62850" anchor="t" anchorCtr="0">
            <a:noAutofit/>
          </a:bodyPr>
          <a:lstStyle/>
          <a:p>
            <a:pPr lvl="0">
              <a:lnSpc>
                <a:spcPct val="130000"/>
              </a:lnSpc>
            </a:pPr>
            <a:r>
              <a:rPr lang="fr-BE" sz="1600" b="1" cap="all" dirty="0">
                <a:solidFill>
                  <a:schemeClr val="accent6">
                    <a:lumMod val="75000"/>
                  </a:schemeClr>
                </a:solidFill>
                <a:ea typeface="Calibri"/>
                <a:cs typeface="Calibri"/>
                <a:sym typeface="Calibri"/>
              </a:rPr>
              <a:t>Baromètre des Comportements Zéro Déchet au niveau de la population Bruxelloise</a:t>
            </a:r>
          </a:p>
          <a:p>
            <a:pPr lvl="0">
              <a:lnSpc>
                <a:spcPct val="130000"/>
              </a:lnSpc>
            </a:pPr>
            <a:r>
              <a:rPr lang="fr-BE" sz="1600" i="1" dirty="0">
                <a:solidFill>
                  <a:schemeClr val="tx1">
                    <a:lumMod val="65000"/>
                    <a:lumOff val="35000"/>
                  </a:schemeClr>
                </a:solidFill>
                <a:ea typeface="Calibri"/>
                <a:cs typeface="Calibri"/>
                <a:sym typeface="Calibri"/>
              </a:rPr>
              <a:t>Sondage réalisé par SONECOM en 2019</a:t>
            </a:r>
          </a:p>
          <a:p>
            <a:pPr>
              <a:lnSpc>
                <a:spcPct val="130000"/>
              </a:lnSpc>
            </a:pPr>
            <a:endParaRPr lang="fr-BE" sz="1600" dirty="0">
              <a:solidFill>
                <a:schemeClr val="tx1">
                  <a:lumMod val="75000"/>
                  <a:lumOff val="25000"/>
                </a:schemeClr>
              </a:solidFill>
            </a:endParaRPr>
          </a:p>
          <a:p>
            <a:pPr>
              <a:lnSpc>
                <a:spcPct val="130000"/>
              </a:lnSpc>
            </a:pPr>
            <a:r>
              <a:rPr lang="fr-BE" sz="1600" dirty="0">
                <a:solidFill>
                  <a:schemeClr val="tx1">
                    <a:lumMod val="75000"/>
                    <a:lumOff val="25000"/>
                  </a:schemeClr>
                </a:solidFill>
              </a:rPr>
              <a:t>Les gestes ZD qui présentent un </a:t>
            </a:r>
            <a:r>
              <a:rPr lang="fr-BE" sz="1600" b="1" dirty="0">
                <a:solidFill>
                  <a:schemeClr val="tx1">
                    <a:lumMod val="75000"/>
                    <a:lumOff val="25000"/>
                  </a:schemeClr>
                </a:solidFill>
              </a:rPr>
              <a:t>beau </a:t>
            </a:r>
            <a:r>
              <a:rPr lang="fr-BE" sz="1600" b="1" u="sng" dirty="0">
                <a:solidFill>
                  <a:schemeClr val="accent6">
                    <a:lumMod val="75000"/>
                  </a:schemeClr>
                </a:solidFill>
              </a:rPr>
              <a:t>potentiel</a:t>
            </a:r>
            <a:r>
              <a:rPr lang="fr-BE" sz="1600" b="1" dirty="0">
                <a:solidFill>
                  <a:schemeClr val="tx1">
                    <a:lumMod val="75000"/>
                    <a:lumOff val="25000"/>
                  </a:schemeClr>
                </a:solidFill>
              </a:rPr>
              <a:t> de développement </a:t>
            </a:r>
            <a:r>
              <a:rPr lang="fr-BE" sz="1600" dirty="0">
                <a:solidFill>
                  <a:schemeClr val="tx1">
                    <a:lumMod val="75000"/>
                    <a:lumOff val="25000"/>
                  </a:schemeClr>
                </a:solidFill>
              </a:rPr>
              <a:t>parce qu’ils sont considérés comme « en valant la peine » par la </a:t>
            </a:r>
            <a:r>
              <a:rPr lang="fr-BE" sz="1600" b="1" dirty="0">
                <a:solidFill>
                  <a:schemeClr val="tx1">
                    <a:lumMod val="85000"/>
                    <a:lumOff val="15000"/>
                  </a:schemeClr>
                </a:solidFill>
              </a:rPr>
              <a:t>population bruxelloise </a:t>
            </a:r>
            <a:r>
              <a:rPr lang="fr-BE" sz="1600" dirty="0">
                <a:solidFill>
                  <a:schemeClr val="tx1">
                    <a:lumMod val="85000"/>
                    <a:lumOff val="15000"/>
                  </a:schemeClr>
                </a:solidFill>
              </a:rPr>
              <a:t>même </a:t>
            </a:r>
            <a:r>
              <a:rPr lang="fr-BE" sz="1600" dirty="0">
                <a:solidFill>
                  <a:schemeClr val="tx1">
                    <a:lumMod val="75000"/>
                    <a:lumOff val="25000"/>
                  </a:schemeClr>
                </a:solidFill>
              </a:rPr>
              <a:t>si ils ne les pratiquent que « parfois » sont : </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J’achète mes vêtements en seconde main</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privilégie les appareils manuels, j’évite les appareils électriques ou nécessitants des piles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cuisine les repas en tenant compte de ce qui est encore disponible à la maison et des restes à consommer</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Pour mon repas de midi (lunch), j'utilise des contenants réutilisables (boîtes à tartine, sacs en tissus, boîtes à biscuits)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range une fois par semaine le frigo pour éviter d’oublier des aliments</a:t>
            </a:r>
          </a:p>
          <a:p>
            <a:pPr>
              <a:lnSpc>
                <a:spcPct val="130000"/>
              </a:lnSpc>
            </a:pPr>
            <a:endParaRPr lang="fr-BE" sz="1600" dirty="0">
              <a:solidFill>
                <a:schemeClr val="tx1">
                  <a:lumMod val="75000"/>
                  <a:lumOff val="25000"/>
                </a:schemeClr>
              </a:solidFill>
            </a:endParaRPr>
          </a:p>
          <a:p>
            <a:pPr>
              <a:lnSpc>
                <a:spcPct val="130000"/>
              </a:lnSpc>
            </a:pPr>
            <a:endParaRPr lang="fr-BE" sz="1200" b="1" dirty="0">
              <a:solidFill>
                <a:srgbClr val="6CB644"/>
              </a:solidFill>
              <a:ea typeface="Calibri"/>
              <a:cs typeface="Calibri"/>
            </a:endParaRPr>
          </a:p>
          <a:p>
            <a:pPr>
              <a:lnSpc>
                <a:spcPct val="130000"/>
              </a:lnSpc>
            </a:pPr>
            <a:endParaRPr sz="1050" dirty="0"/>
          </a:p>
          <a:p>
            <a:pPr marL="546100" marR="0" lvl="0" indent="-349250" algn="l" rtl="0">
              <a:lnSpc>
                <a:spcPct val="130000"/>
              </a:lnSpc>
              <a:spcBef>
                <a:spcPts val="0"/>
              </a:spcBef>
              <a:spcAft>
                <a:spcPts val="0"/>
              </a:spcAft>
              <a:buClr>
                <a:srgbClr val="000000"/>
              </a:buClr>
              <a:buSzPts val="2100"/>
              <a:buFont typeface="Arial"/>
              <a:buChar char="•"/>
            </a:pPr>
            <a:endParaRPr sz="1200" dirty="0">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ea typeface="Calibri"/>
              <a:cs typeface="Calibri"/>
              <a:sym typeface="Calibri"/>
            </a:endParaRPr>
          </a:p>
        </p:txBody>
      </p:sp>
      <p:sp>
        <p:nvSpPr>
          <p:cNvPr id="8" name="Google Shape;278;p1">
            <a:extLst>
              <a:ext uri="{FF2B5EF4-FFF2-40B4-BE49-F238E27FC236}">
                <a16:creationId xmlns="" xmlns:a16="http://schemas.microsoft.com/office/drawing/2014/main" id="{2614A5A9-0BAB-4777-9C4F-98E74269DDBE}"/>
              </a:ext>
            </a:extLst>
          </p:cNvPr>
          <p:cNvSpPr txBox="1">
            <a:spLocks noGrp="1"/>
          </p:cNvSpPr>
          <p:nvPr>
            <p:ph type="title"/>
          </p:nvPr>
        </p:nvSpPr>
        <p:spPr>
          <a:xfrm>
            <a:off x="755576" y="290938"/>
            <a:ext cx="8229600" cy="1121837"/>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sz="3300" b="1" i="0" u="none" strike="noStrike" cap="none" dirty="0">
                <a:latin typeface="Arial"/>
                <a:ea typeface="Arial"/>
                <a:cs typeface="Arial"/>
                <a:sym typeface="Arial"/>
              </a:rPr>
              <a:t>Quels comportements Zéro Déchet dans la </a:t>
            </a:r>
            <a:r>
              <a:rPr lang="fr-BE" sz="3300" b="1" i="0" u="none" strike="noStrike" cap="none" dirty="0">
                <a:solidFill>
                  <a:schemeClr val="accent6">
                    <a:lumMod val="75000"/>
                  </a:schemeClr>
                </a:solidFill>
                <a:latin typeface="Arial"/>
                <a:ea typeface="Arial"/>
                <a:cs typeface="Arial"/>
                <a:sym typeface="Arial"/>
              </a:rPr>
              <a:t>population bruxelloise</a:t>
            </a:r>
            <a:r>
              <a:rPr lang="fr-BE" sz="3300" b="1" i="0" u="none" strike="noStrike" cap="none" dirty="0">
                <a:latin typeface="Arial"/>
                <a:ea typeface="Arial"/>
                <a:cs typeface="Arial"/>
                <a:sym typeface="Arial"/>
              </a:rPr>
              <a:t>?</a:t>
            </a:r>
            <a:endParaRPr sz="3300" b="1" i="0" u="none" strike="noStrike" cap="none" dirty="0">
              <a:solidFill>
                <a:srgbClr val="6CB644"/>
              </a:solidFill>
              <a:latin typeface="Arial"/>
              <a:ea typeface="Arial"/>
              <a:cs typeface="Arial"/>
              <a:sym typeface="Arial"/>
            </a:endParaRPr>
          </a:p>
        </p:txBody>
      </p:sp>
    </p:spTree>
    <p:extLst>
      <p:ext uri="{BB962C8B-B14F-4D97-AF65-F5344CB8AC3E}">
        <p14:creationId xmlns:p14="http://schemas.microsoft.com/office/powerpoint/2010/main" val="298517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 xmlns:a16="http://schemas.microsoft.com/office/drawing/2014/main" id="{BCE13F13-50CC-48C1-B2DB-5DF7A7E55018}"/>
              </a:ext>
            </a:extLst>
          </p:cNvPr>
          <p:cNvGraphicFramePr>
            <a:graphicFrameLocks/>
          </p:cNvGraphicFramePr>
          <p:nvPr>
            <p:extLst>
              <p:ext uri="{D42A27DB-BD31-4B8C-83A1-F6EECF244321}">
                <p14:modId xmlns:p14="http://schemas.microsoft.com/office/powerpoint/2010/main" val="2231639395"/>
              </p:ext>
            </p:extLst>
          </p:nvPr>
        </p:nvGraphicFramePr>
        <p:xfrm>
          <a:off x="107504" y="116632"/>
          <a:ext cx="9136514"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623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80" name="Google Shape;280;p1"/>
          <p:cNvSpPr txBox="1"/>
          <p:nvPr/>
        </p:nvSpPr>
        <p:spPr>
          <a:xfrm>
            <a:off x="179512" y="1484783"/>
            <a:ext cx="8784976" cy="5256585"/>
          </a:xfrm>
          <a:prstGeom prst="rect">
            <a:avLst/>
          </a:prstGeom>
          <a:noFill/>
          <a:ln>
            <a:noFill/>
          </a:ln>
        </p:spPr>
        <p:txBody>
          <a:bodyPr spcFirstLastPara="1" wrap="square" lIns="62850" tIns="62850" rIns="62850" bIns="62850" anchor="t" anchorCtr="0">
            <a:noAutofit/>
          </a:bodyPr>
          <a:lstStyle/>
          <a:p>
            <a:pPr marL="285750" indent="-285750">
              <a:lnSpc>
                <a:spcPct val="130000"/>
              </a:lnSpc>
              <a:buFont typeface="Arial" panose="020B0604020202020204" pitchFamily="34" charset="0"/>
              <a:buChar char="•"/>
            </a:pPr>
            <a:r>
              <a:rPr lang="fr-BE" sz="1600" dirty="0">
                <a:solidFill>
                  <a:schemeClr val="tx1">
                    <a:lumMod val="75000"/>
                    <a:lumOff val="25000"/>
                  </a:schemeClr>
                </a:solidFill>
              </a:rPr>
              <a:t>Nous avons mesuré les habitudes des </a:t>
            </a:r>
            <a:r>
              <a:rPr lang="fr-BE" sz="1600" b="1" dirty="0">
                <a:solidFill>
                  <a:srgbClr val="00B050"/>
                </a:solidFill>
              </a:rPr>
              <a:t>participants au Challenge 2020  </a:t>
            </a:r>
            <a:r>
              <a:rPr lang="fr-BE" sz="1600" dirty="0">
                <a:solidFill>
                  <a:schemeClr val="tx1">
                    <a:lumMod val="75000"/>
                    <a:lumOff val="25000"/>
                  </a:schemeClr>
                </a:solidFill>
              </a:rPr>
              <a:t>(en septembre 2020) sur base des mêmes questions et des mêmes 31 gestes Zéro Déchet que ceux utilisés dans le </a:t>
            </a:r>
            <a:r>
              <a:rPr lang="fr-BE" sz="1600" dirty="0" err="1">
                <a:solidFill>
                  <a:schemeClr val="tx1">
                    <a:lumMod val="75000"/>
                    <a:lumOff val="25000"/>
                  </a:schemeClr>
                </a:solidFill>
              </a:rPr>
              <a:t>le</a:t>
            </a:r>
            <a:r>
              <a:rPr lang="fr-BE" sz="1600" dirty="0">
                <a:solidFill>
                  <a:schemeClr val="tx1">
                    <a:lumMod val="75000"/>
                    <a:lumOff val="25000"/>
                  </a:schemeClr>
                </a:solidFill>
              </a:rPr>
              <a:t> sondage réalisé par SONECOM auprès des ménages bruxellois :</a:t>
            </a:r>
          </a:p>
          <a:p>
            <a:pPr marL="285750" indent="-285750">
              <a:lnSpc>
                <a:spcPct val="130000"/>
              </a:lnSpc>
              <a:buFont typeface="Wingdings" panose="05000000000000000000" pitchFamily="2" charset="2"/>
              <a:buChar char="Ø"/>
            </a:pPr>
            <a:endParaRPr lang="fr-BE" sz="1600" dirty="0">
              <a:solidFill>
                <a:schemeClr val="tx1">
                  <a:lumMod val="75000"/>
                  <a:lumOff val="25000"/>
                </a:schemeClr>
              </a:solidFill>
            </a:endParaRPr>
          </a:p>
          <a:p>
            <a:pPr marL="285750" indent="-285750">
              <a:lnSpc>
                <a:spcPct val="130000"/>
              </a:lnSpc>
              <a:buFont typeface="Wingdings" panose="05000000000000000000" pitchFamily="2" charset="2"/>
              <a:buChar char="Ø"/>
            </a:pPr>
            <a:endParaRPr lang="fr-BE" sz="1600" dirty="0">
              <a:solidFill>
                <a:schemeClr val="tx1">
                  <a:lumMod val="75000"/>
                  <a:lumOff val="25000"/>
                </a:schemeClr>
              </a:solidFill>
            </a:endParaRPr>
          </a:p>
          <a:p>
            <a:pPr marL="285750" indent="-285750">
              <a:lnSpc>
                <a:spcPct val="130000"/>
              </a:lnSpc>
              <a:buFont typeface="Wingdings" panose="05000000000000000000" pitchFamily="2" charset="2"/>
              <a:buChar char="Ø"/>
            </a:pPr>
            <a:endParaRPr lang="fr-BE" sz="1600" dirty="0">
              <a:solidFill>
                <a:schemeClr val="tx1">
                  <a:lumMod val="75000"/>
                  <a:lumOff val="25000"/>
                </a:schemeClr>
              </a:solidFill>
            </a:endParaRPr>
          </a:p>
          <a:p>
            <a:pPr>
              <a:lnSpc>
                <a:spcPct val="130000"/>
              </a:lnSpc>
            </a:pPr>
            <a:endParaRPr lang="fr-BE" sz="1600" b="1" dirty="0">
              <a:solidFill>
                <a:schemeClr val="tx1">
                  <a:lumMod val="75000"/>
                  <a:lumOff val="25000"/>
                </a:schemeClr>
              </a:solidFill>
            </a:endParaRPr>
          </a:p>
          <a:p>
            <a:pPr marL="285750" indent="-285750" algn="l">
              <a:buFont typeface="Wingdings" panose="05000000000000000000" pitchFamily="2" charset="2"/>
              <a:buChar char="Ø"/>
            </a:pPr>
            <a:r>
              <a:rPr lang="fr-BE" b="1" i="0" dirty="0">
                <a:solidFill>
                  <a:schemeClr val="tx1">
                    <a:lumMod val="75000"/>
                    <a:lumOff val="25000"/>
                  </a:schemeClr>
                </a:solidFill>
                <a:effectLst/>
                <a:latin typeface="Calibri" panose="020F0502020204030204" pitchFamily="34" charset="0"/>
              </a:rPr>
              <a:t>50% </a:t>
            </a:r>
            <a:r>
              <a:rPr lang="fr-BE" b="0" i="0" dirty="0">
                <a:solidFill>
                  <a:schemeClr val="tx1">
                    <a:lumMod val="75000"/>
                    <a:lumOff val="25000"/>
                  </a:schemeClr>
                </a:solidFill>
                <a:effectLst/>
                <a:latin typeface="Calibri" panose="020F0502020204030204" pitchFamily="34" charset="0"/>
              </a:rPr>
              <a:t>des </a:t>
            </a:r>
            <a:r>
              <a:rPr lang="fr-BE" b="0" i="0" dirty="0">
                <a:solidFill>
                  <a:srgbClr val="00B050"/>
                </a:solidFill>
                <a:effectLst/>
                <a:latin typeface="Calibri" panose="020F0502020204030204" pitchFamily="34" charset="0"/>
              </a:rPr>
              <a:t>Challengers</a:t>
            </a:r>
            <a:r>
              <a:rPr lang="fr-BE" b="0" i="0" dirty="0">
                <a:solidFill>
                  <a:schemeClr val="tx1">
                    <a:lumMod val="75000"/>
                    <a:lumOff val="25000"/>
                  </a:schemeClr>
                </a:solidFill>
                <a:effectLst/>
                <a:latin typeface="Calibri" panose="020F0502020204030204" pitchFamily="34" charset="0"/>
              </a:rPr>
              <a:t> pratiquent "</a:t>
            </a:r>
            <a:r>
              <a:rPr lang="fr-BE" b="0" i="0" u="sng" dirty="0">
                <a:solidFill>
                  <a:schemeClr val="tx1">
                    <a:lumMod val="75000"/>
                    <a:lumOff val="25000"/>
                  </a:schemeClr>
                </a:solidFill>
                <a:effectLst/>
                <a:latin typeface="Calibri" panose="020F0502020204030204" pitchFamily="34" charset="0"/>
              </a:rPr>
              <a:t>toujours</a:t>
            </a:r>
            <a:r>
              <a:rPr lang="fr-BE" b="0" i="0" dirty="0">
                <a:solidFill>
                  <a:schemeClr val="tx1">
                    <a:lumMod val="75000"/>
                    <a:lumOff val="25000"/>
                  </a:schemeClr>
                </a:solidFill>
                <a:effectLst/>
                <a:latin typeface="Calibri" panose="020F0502020204030204" pitchFamily="34" charset="0"/>
              </a:rPr>
              <a:t>" </a:t>
            </a:r>
            <a:r>
              <a:rPr lang="fr-BE" b="1" i="0" dirty="0">
                <a:solidFill>
                  <a:srgbClr val="00B050"/>
                </a:solidFill>
                <a:effectLst/>
                <a:latin typeface="Calibri" panose="020F0502020204030204" pitchFamily="34" charset="0"/>
              </a:rPr>
              <a:t>13 gestes ZD </a:t>
            </a:r>
            <a:r>
              <a:rPr lang="fr-BE" b="0" i="0" dirty="0">
                <a:solidFill>
                  <a:srgbClr val="00B050"/>
                </a:solidFill>
                <a:effectLst/>
                <a:latin typeface="Calibri" panose="020F0502020204030204" pitchFamily="34" charset="0"/>
              </a:rPr>
              <a:t>sur 31 </a:t>
            </a:r>
            <a:r>
              <a:rPr lang="fr-BE" b="0" i="0" dirty="0">
                <a:solidFill>
                  <a:schemeClr val="tx1">
                    <a:lumMod val="75000"/>
                    <a:lumOff val="25000"/>
                  </a:schemeClr>
                </a:solidFill>
                <a:effectLst/>
                <a:latin typeface="Calibri" panose="020F0502020204030204" pitchFamily="34" charset="0"/>
              </a:rPr>
              <a:t>(vs </a:t>
            </a:r>
            <a:r>
              <a:rPr lang="fr-BE" b="1" i="0" dirty="0">
                <a:solidFill>
                  <a:schemeClr val="accent6">
                    <a:lumMod val="75000"/>
                  </a:schemeClr>
                </a:solidFill>
                <a:effectLst/>
                <a:latin typeface="Calibri" panose="020F0502020204030204" pitchFamily="34" charset="0"/>
              </a:rPr>
              <a:t>7</a:t>
            </a:r>
            <a:r>
              <a:rPr lang="fr-BE" b="0" i="0" dirty="0">
                <a:solidFill>
                  <a:schemeClr val="tx1">
                    <a:lumMod val="75000"/>
                    <a:lumOff val="25000"/>
                  </a:schemeClr>
                </a:solidFill>
                <a:effectLst/>
                <a:latin typeface="Calibri" panose="020F0502020204030204" pitchFamily="34" charset="0"/>
              </a:rPr>
              <a:t> gestes pour les bruxellois)</a:t>
            </a:r>
          </a:p>
          <a:p>
            <a:pPr marL="285750" indent="-285750" algn="l">
              <a:buFont typeface="Wingdings" panose="05000000000000000000" pitchFamily="2" charset="2"/>
              <a:buChar char="Ø"/>
            </a:pPr>
            <a:r>
              <a:rPr lang="fr-BE" b="1" i="0" dirty="0">
                <a:solidFill>
                  <a:schemeClr val="tx1">
                    <a:lumMod val="75000"/>
                    <a:lumOff val="25000"/>
                  </a:schemeClr>
                </a:solidFill>
                <a:effectLst/>
                <a:latin typeface="Calibri" panose="020F0502020204030204" pitchFamily="34" charset="0"/>
              </a:rPr>
              <a:t>30%</a:t>
            </a:r>
            <a:r>
              <a:rPr lang="fr-BE" b="0" i="0" dirty="0">
                <a:solidFill>
                  <a:schemeClr val="tx1">
                    <a:lumMod val="75000"/>
                    <a:lumOff val="25000"/>
                  </a:schemeClr>
                </a:solidFill>
                <a:effectLst/>
                <a:latin typeface="Calibri" panose="020F0502020204030204" pitchFamily="34" charset="0"/>
              </a:rPr>
              <a:t> des </a:t>
            </a:r>
            <a:r>
              <a:rPr lang="fr-BE" b="0" i="0" dirty="0">
                <a:solidFill>
                  <a:srgbClr val="00B050"/>
                </a:solidFill>
                <a:effectLst/>
                <a:latin typeface="Calibri" panose="020F0502020204030204" pitchFamily="34" charset="0"/>
              </a:rPr>
              <a:t>Challengers</a:t>
            </a:r>
            <a:r>
              <a:rPr lang="fr-BE" b="0" i="0" dirty="0">
                <a:solidFill>
                  <a:schemeClr val="tx1">
                    <a:lumMod val="75000"/>
                    <a:lumOff val="25000"/>
                  </a:schemeClr>
                </a:solidFill>
                <a:effectLst/>
                <a:latin typeface="Calibri" panose="020F0502020204030204" pitchFamily="34" charset="0"/>
              </a:rPr>
              <a:t> pratiquent "</a:t>
            </a:r>
            <a:r>
              <a:rPr lang="fr-BE" b="0" i="0" u="sng" dirty="0">
                <a:solidFill>
                  <a:schemeClr val="tx1">
                    <a:lumMod val="75000"/>
                    <a:lumOff val="25000"/>
                  </a:schemeClr>
                </a:solidFill>
                <a:effectLst/>
                <a:latin typeface="Calibri" panose="020F0502020204030204" pitchFamily="34" charset="0"/>
              </a:rPr>
              <a:t>toujours</a:t>
            </a:r>
            <a:r>
              <a:rPr lang="fr-BE" b="0" i="0" dirty="0">
                <a:solidFill>
                  <a:schemeClr val="tx1">
                    <a:lumMod val="75000"/>
                    <a:lumOff val="25000"/>
                  </a:schemeClr>
                </a:solidFill>
                <a:effectLst/>
                <a:latin typeface="Calibri" panose="020F0502020204030204" pitchFamily="34" charset="0"/>
              </a:rPr>
              <a:t>" </a:t>
            </a:r>
            <a:r>
              <a:rPr lang="fr-BE" b="1" i="0" dirty="0">
                <a:solidFill>
                  <a:srgbClr val="00B050"/>
                </a:solidFill>
                <a:effectLst/>
                <a:latin typeface="Calibri" panose="020F0502020204030204" pitchFamily="34" charset="0"/>
              </a:rPr>
              <a:t>16 gestes ZD</a:t>
            </a:r>
            <a:r>
              <a:rPr lang="fr-BE" b="0" i="0" dirty="0">
                <a:solidFill>
                  <a:srgbClr val="00B050"/>
                </a:solidFill>
                <a:effectLst/>
                <a:latin typeface="Calibri" panose="020F0502020204030204" pitchFamily="34" charset="0"/>
              </a:rPr>
              <a:t> sur 31 </a:t>
            </a:r>
            <a:r>
              <a:rPr lang="fr-BE" b="0" i="0" dirty="0">
                <a:solidFill>
                  <a:schemeClr val="tx1">
                    <a:lumMod val="75000"/>
                    <a:lumOff val="25000"/>
                  </a:schemeClr>
                </a:solidFill>
                <a:effectLst/>
                <a:latin typeface="Calibri" panose="020F0502020204030204" pitchFamily="34" charset="0"/>
              </a:rPr>
              <a:t>(vs </a:t>
            </a:r>
            <a:r>
              <a:rPr lang="fr-BE" b="1" i="0" dirty="0">
                <a:solidFill>
                  <a:schemeClr val="accent6">
                    <a:lumMod val="75000"/>
                  </a:schemeClr>
                </a:solidFill>
                <a:effectLst/>
                <a:latin typeface="Calibri" panose="020F0502020204030204" pitchFamily="34" charset="0"/>
              </a:rPr>
              <a:t>10</a:t>
            </a:r>
            <a:r>
              <a:rPr lang="fr-BE" b="0" i="0" dirty="0">
                <a:solidFill>
                  <a:schemeClr val="tx1">
                    <a:lumMod val="75000"/>
                    <a:lumOff val="25000"/>
                  </a:schemeClr>
                </a:solidFill>
                <a:effectLst/>
                <a:latin typeface="Calibri" panose="020F0502020204030204" pitchFamily="34" charset="0"/>
              </a:rPr>
              <a:t> gestes pour les bruxellois)</a:t>
            </a:r>
          </a:p>
          <a:p>
            <a:pPr marL="285750" indent="-285750" algn="l">
              <a:buFont typeface="Wingdings" panose="05000000000000000000" pitchFamily="2" charset="2"/>
              <a:buChar char="Ø"/>
            </a:pPr>
            <a:endParaRPr lang="fr-BE" b="0" i="0" dirty="0">
              <a:solidFill>
                <a:schemeClr val="tx1">
                  <a:lumMod val="75000"/>
                  <a:lumOff val="25000"/>
                </a:schemeClr>
              </a:solidFill>
              <a:effectLst/>
              <a:latin typeface="Calibri" panose="020F0502020204030204" pitchFamily="34" charset="0"/>
            </a:endParaRPr>
          </a:p>
          <a:p>
            <a:pPr marL="285750" indent="-285750" algn="l">
              <a:buFont typeface="Wingdings" panose="05000000000000000000" pitchFamily="2" charset="2"/>
              <a:buChar char="Ø"/>
            </a:pPr>
            <a:r>
              <a:rPr lang="fr-BE" b="0" i="0" dirty="0">
                <a:solidFill>
                  <a:schemeClr val="tx1">
                    <a:lumMod val="75000"/>
                    <a:lumOff val="25000"/>
                  </a:schemeClr>
                </a:solidFill>
                <a:effectLst/>
                <a:latin typeface="Calibri" panose="020F0502020204030204" pitchFamily="34" charset="0"/>
              </a:rPr>
              <a:t>50% des </a:t>
            </a:r>
            <a:r>
              <a:rPr lang="fr-BE" b="0" i="0" dirty="0">
                <a:solidFill>
                  <a:srgbClr val="00B050"/>
                </a:solidFill>
                <a:effectLst/>
                <a:latin typeface="Calibri" panose="020F0502020204030204" pitchFamily="34" charset="0"/>
              </a:rPr>
              <a:t>Challengers</a:t>
            </a:r>
            <a:r>
              <a:rPr lang="fr-BE" b="0" i="0" dirty="0">
                <a:solidFill>
                  <a:schemeClr val="tx1">
                    <a:lumMod val="75000"/>
                    <a:lumOff val="25000"/>
                  </a:schemeClr>
                </a:solidFill>
                <a:effectLst/>
                <a:latin typeface="Calibri" panose="020F0502020204030204" pitchFamily="34" charset="0"/>
              </a:rPr>
              <a:t> pratiquent "</a:t>
            </a:r>
            <a:r>
              <a:rPr lang="fr-BE" b="0" i="0" u="sng" dirty="0">
                <a:solidFill>
                  <a:schemeClr val="tx1">
                    <a:lumMod val="75000"/>
                    <a:lumOff val="25000"/>
                  </a:schemeClr>
                </a:solidFill>
                <a:effectLst/>
                <a:latin typeface="Calibri" panose="020F0502020204030204" pitchFamily="34" charset="0"/>
              </a:rPr>
              <a:t>toujours</a:t>
            </a:r>
            <a:r>
              <a:rPr lang="fr-BE" b="0" i="0" dirty="0">
                <a:solidFill>
                  <a:schemeClr val="tx1">
                    <a:lumMod val="75000"/>
                    <a:lumOff val="25000"/>
                  </a:schemeClr>
                </a:solidFill>
                <a:effectLst/>
                <a:latin typeface="Calibri" panose="020F0502020204030204" pitchFamily="34" charset="0"/>
              </a:rPr>
              <a:t>" ou "</a:t>
            </a:r>
            <a:r>
              <a:rPr lang="fr-BE" b="0" i="0" u="sng" dirty="0">
                <a:solidFill>
                  <a:schemeClr val="tx1">
                    <a:lumMod val="75000"/>
                    <a:lumOff val="25000"/>
                  </a:schemeClr>
                </a:solidFill>
                <a:effectLst/>
                <a:latin typeface="Calibri" panose="020F0502020204030204" pitchFamily="34" charset="0"/>
              </a:rPr>
              <a:t>parfois +</a:t>
            </a:r>
            <a:r>
              <a:rPr lang="fr-BE" b="0" i="0" dirty="0">
                <a:solidFill>
                  <a:schemeClr val="tx1">
                    <a:lumMod val="75000"/>
                    <a:lumOff val="25000"/>
                  </a:schemeClr>
                </a:solidFill>
                <a:effectLst/>
                <a:latin typeface="Calibri" panose="020F0502020204030204" pitchFamily="34" charset="0"/>
              </a:rPr>
              <a:t>" </a:t>
            </a:r>
            <a:r>
              <a:rPr lang="fr-BE" b="1" i="0" dirty="0">
                <a:solidFill>
                  <a:srgbClr val="00B050"/>
                </a:solidFill>
                <a:effectLst/>
                <a:latin typeface="Calibri" panose="020F0502020204030204" pitchFamily="34" charset="0"/>
              </a:rPr>
              <a:t>23 gestes ZD </a:t>
            </a:r>
            <a:r>
              <a:rPr lang="fr-BE" i="0" dirty="0">
                <a:solidFill>
                  <a:srgbClr val="00B050"/>
                </a:solidFill>
                <a:effectLst/>
                <a:latin typeface="Calibri" panose="020F0502020204030204" pitchFamily="34" charset="0"/>
              </a:rPr>
              <a:t>sur 31</a:t>
            </a:r>
          </a:p>
          <a:p>
            <a:pPr marL="285750" indent="-285750" algn="l">
              <a:buFont typeface="Wingdings" panose="05000000000000000000" pitchFamily="2" charset="2"/>
              <a:buChar char="Ø"/>
            </a:pPr>
            <a:r>
              <a:rPr lang="fr-BE" b="0" i="0" dirty="0">
                <a:solidFill>
                  <a:schemeClr val="tx1">
                    <a:lumMod val="75000"/>
                    <a:lumOff val="25000"/>
                  </a:schemeClr>
                </a:solidFill>
                <a:effectLst/>
                <a:latin typeface="Calibri" panose="020F0502020204030204" pitchFamily="34" charset="0"/>
              </a:rPr>
              <a:t>30% des </a:t>
            </a:r>
            <a:r>
              <a:rPr lang="fr-BE" b="0" i="0" dirty="0">
                <a:solidFill>
                  <a:srgbClr val="00B050"/>
                </a:solidFill>
                <a:effectLst/>
                <a:latin typeface="Calibri" panose="020F0502020204030204" pitchFamily="34" charset="0"/>
              </a:rPr>
              <a:t>Challengers</a:t>
            </a:r>
            <a:r>
              <a:rPr lang="fr-BE" b="0" i="0" dirty="0">
                <a:solidFill>
                  <a:schemeClr val="tx1">
                    <a:lumMod val="75000"/>
                    <a:lumOff val="25000"/>
                  </a:schemeClr>
                </a:solidFill>
                <a:effectLst/>
                <a:latin typeface="Calibri" panose="020F0502020204030204" pitchFamily="34" charset="0"/>
              </a:rPr>
              <a:t> pratiquent "</a:t>
            </a:r>
            <a:r>
              <a:rPr lang="fr-BE" b="0" i="0" u="sng" dirty="0">
                <a:solidFill>
                  <a:schemeClr val="tx1">
                    <a:lumMod val="75000"/>
                    <a:lumOff val="25000"/>
                  </a:schemeClr>
                </a:solidFill>
                <a:effectLst/>
                <a:latin typeface="Calibri" panose="020F0502020204030204" pitchFamily="34" charset="0"/>
              </a:rPr>
              <a:t>toujours</a:t>
            </a:r>
            <a:r>
              <a:rPr lang="fr-BE" b="0" i="0" dirty="0">
                <a:solidFill>
                  <a:schemeClr val="tx1">
                    <a:lumMod val="75000"/>
                    <a:lumOff val="25000"/>
                  </a:schemeClr>
                </a:solidFill>
                <a:effectLst/>
                <a:latin typeface="Calibri" panose="020F0502020204030204" pitchFamily="34" charset="0"/>
              </a:rPr>
              <a:t>" ou "</a:t>
            </a:r>
            <a:r>
              <a:rPr lang="fr-BE" b="0" i="0" u="sng" dirty="0">
                <a:solidFill>
                  <a:schemeClr val="tx1">
                    <a:lumMod val="75000"/>
                    <a:lumOff val="25000"/>
                  </a:schemeClr>
                </a:solidFill>
                <a:effectLst/>
                <a:latin typeface="Calibri" panose="020F0502020204030204" pitchFamily="34" charset="0"/>
              </a:rPr>
              <a:t>parfois +</a:t>
            </a:r>
            <a:r>
              <a:rPr lang="fr-BE" b="0" i="0" dirty="0">
                <a:solidFill>
                  <a:schemeClr val="tx1">
                    <a:lumMod val="75000"/>
                    <a:lumOff val="25000"/>
                  </a:schemeClr>
                </a:solidFill>
                <a:effectLst/>
                <a:latin typeface="Calibri" panose="020F0502020204030204" pitchFamily="34" charset="0"/>
              </a:rPr>
              <a:t>" </a:t>
            </a:r>
            <a:r>
              <a:rPr lang="fr-BE" b="1" i="0" dirty="0">
                <a:solidFill>
                  <a:srgbClr val="00B050"/>
                </a:solidFill>
                <a:effectLst/>
                <a:latin typeface="Calibri" panose="020F0502020204030204" pitchFamily="34" charset="0"/>
              </a:rPr>
              <a:t>25 gestes ZD </a:t>
            </a:r>
            <a:r>
              <a:rPr lang="fr-BE" i="0" dirty="0">
                <a:solidFill>
                  <a:srgbClr val="00B050"/>
                </a:solidFill>
                <a:effectLst/>
                <a:latin typeface="Calibri" panose="020F0502020204030204" pitchFamily="34" charset="0"/>
              </a:rPr>
              <a:t>sur 31</a:t>
            </a:r>
            <a:endParaRPr lang="fr-BE" sz="1400" dirty="0">
              <a:solidFill>
                <a:srgbClr val="00B050"/>
              </a:solidFill>
            </a:endParaRPr>
          </a:p>
          <a:p>
            <a:pPr>
              <a:lnSpc>
                <a:spcPct val="130000"/>
              </a:lnSpc>
            </a:pPr>
            <a:endParaRPr lang="fr-BE" sz="900" dirty="0">
              <a:solidFill>
                <a:srgbClr val="FF0000"/>
              </a:solidFill>
              <a:ea typeface="Calibri"/>
              <a:cs typeface="Calibri"/>
            </a:endParaRPr>
          </a:p>
          <a:p>
            <a:pPr>
              <a:lnSpc>
                <a:spcPct val="130000"/>
              </a:lnSpc>
            </a:pPr>
            <a:r>
              <a:rPr lang="fr-BE" b="1" dirty="0">
                <a:solidFill>
                  <a:srgbClr val="FF0000"/>
                </a:solidFill>
                <a:ea typeface="Calibri"/>
                <a:cs typeface="Calibri"/>
              </a:rPr>
              <a:t>Pour atteindre une quantité de déchets résiduels de moins de 45kg/</a:t>
            </a:r>
            <a:r>
              <a:rPr lang="fr-BE" b="1" dirty="0" err="1">
                <a:solidFill>
                  <a:srgbClr val="FF0000"/>
                </a:solidFill>
                <a:ea typeface="Calibri"/>
                <a:cs typeface="Calibri"/>
              </a:rPr>
              <a:t>hab</a:t>
            </a:r>
            <a:r>
              <a:rPr lang="fr-BE" b="1" dirty="0">
                <a:solidFill>
                  <a:srgbClr val="FF0000"/>
                </a:solidFill>
                <a:ea typeface="Calibri"/>
                <a:cs typeface="Calibri"/>
              </a:rPr>
              <a:t>/an, les Challengers pratiquent « toujours » 13 des 31 gestes ZD, </a:t>
            </a:r>
            <a:r>
              <a:rPr lang="fr-BE" b="1" dirty="0">
                <a:solidFill>
                  <a:schemeClr val="tx1">
                    <a:lumMod val="75000"/>
                    <a:lumOff val="25000"/>
                  </a:schemeClr>
                </a:solidFill>
                <a:ea typeface="Calibri"/>
                <a:cs typeface="Calibri"/>
              </a:rPr>
              <a:t>contre 7 pour la population bruxelloise</a:t>
            </a:r>
            <a:endParaRPr lang="fr-BE" b="1" dirty="0">
              <a:solidFill>
                <a:srgbClr val="FF0000"/>
              </a:solidFill>
              <a:ea typeface="Calibri"/>
              <a:cs typeface="Calibri"/>
            </a:endParaRPr>
          </a:p>
          <a:p>
            <a:pPr>
              <a:lnSpc>
                <a:spcPct val="130000"/>
              </a:lnSpc>
            </a:pPr>
            <a:endParaRPr sz="1050" dirty="0">
              <a:solidFill>
                <a:srgbClr val="FF0000"/>
              </a:solidFill>
            </a:endParaRPr>
          </a:p>
          <a:p>
            <a:pPr marL="546100" marR="0" lvl="0" indent="-349250" algn="l" rtl="0">
              <a:lnSpc>
                <a:spcPct val="130000"/>
              </a:lnSpc>
              <a:spcBef>
                <a:spcPts val="0"/>
              </a:spcBef>
              <a:spcAft>
                <a:spcPts val="0"/>
              </a:spcAft>
              <a:buClr>
                <a:srgbClr val="000000"/>
              </a:buClr>
              <a:buSzPts val="2100"/>
              <a:buFont typeface="Arial"/>
              <a:buChar char="•"/>
            </a:pPr>
            <a:endParaRPr sz="1200" dirty="0">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ea typeface="Calibri"/>
              <a:cs typeface="Calibri"/>
              <a:sym typeface="Calibri"/>
            </a:endParaRPr>
          </a:p>
        </p:txBody>
      </p:sp>
      <p:graphicFrame>
        <p:nvGraphicFramePr>
          <p:cNvPr id="2" name="Tableau 1"/>
          <p:cNvGraphicFramePr>
            <a:graphicFrameLocks noGrp="1"/>
          </p:cNvGraphicFramePr>
          <p:nvPr>
            <p:extLst>
              <p:ext uri="{D42A27DB-BD31-4B8C-83A1-F6EECF244321}">
                <p14:modId xmlns:p14="http://schemas.microsoft.com/office/powerpoint/2010/main" val="3823204539"/>
              </p:ext>
            </p:extLst>
          </p:nvPr>
        </p:nvGraphicFramePr>
        <p:xfrm>
          <a:off x="2987824" y="2564904"/>
          <a:ext cx="2915816" cy="1080120"/>
        </p:xfrm>
        <a:graphic>
          <a:graphicData uri="http://schemas.openxmlformats.org/drawingml/2006/table">
            <a:tbl>
              <a:tblPr>
                <a:tableStyleId>{0505E3EF-67EA-436B-97B2-0124C06EBD24}</a:tableStyleId>
              </a:tblPr>
              <a:tblGrid>
                <a:gridCol w="2035570">
                  <a:extLst>
                    <a:ext uri="{9D8B030D-6E8A-4147-A177-3AD203B41FA5}">
                      <a16:colId xmlns="" xmlns:a16="http://schemas.microsoft.com/office/drawing/2014/main" val="20000"/>
                    </a:ext>
                  </a:extLst>
                </a:gridCol>
                <a:gridCol w="880246">
                  <a:extLst>
                    <a:ext uri="{9D8B030D-6E8A-4147-A177-3AD203B41FA5}">
                      <a16:colId xmlns="" xmlns:a16="http://schemas.microsoft.com/office/drawing/2014/main" val="20001"/>
                    </a:ext>
                  </a:extLst>
                </a:gridCol>
              </a:tblGrid>
              <a:tr h="360040">
                <a:tc>
                  <a:txBody>
                    <a:bodyPr/>
                    <a:lstStyle/>
                    <a:p>
                      <a:pPr algn="l" fontAlgn="b"/>
                      <a:r>
                        <a:rPr lang="fr-BE" sz="1200" b="1" kern="1200" dirty="0">
                          <a:solidFill>
                            <a:schemeClr val="tx1"/>
                          </a:solidFill>
                          <a:latin typeface="+mn-lt"/>
                          <a:ea typeface="Calibri"/>
                          <a:cs typeface="Calibri"/>
                        </a:rPr>
                        <a:t>Nombre de répondants</a:t>
                      </a:r>
                    </a:p>
                  </a:txBody>
                  <a:tcPr marL="0" marR="0" marT="0" marB="0">
                    <a:lnL w="12700" cap="flat" cmpd="sng" algn="ctr">
                      <a:solidFill>
                        <a:srgbClr val="00799D"/>
                      </a:solidFill>
                      <a:prstDash val="solid"/>
                      <a:round/>
                      <a:headEnd type="none" w="med" len="med"/>
                      <a:tailEnd type="none" w="med" len="med"/>
                    </a:lnL>
                    <a:lnR w="12700" cap="flat" cmpd="sng" algn="ctr">
                      <a:solidFill>
                        <a:srgbClr val="00799D"/>
                      </a:solidFill>
                      <a:prstDash val="solid"/>
                      <a:round/>
                      <a:headEnd type="none" w="med" len="med"/>
                      <a:tailEnd type="none" w="med" len="med"/>
                    </a:lnR>
                    <a:lnT w="12700" cap="flat" cmpd="sng" algn="ctr">
                      <a:solidFill>
                        <a:srgbClr val="00799D"/>
                      </a:solidFill>
                      <a:prstDash val="solid"/>
                      <a:round/>
                      <a:headEnd type="none" w="med" len="med"/>
                      <a:tailEnd type="none" w="med" len="med"/>
                    </a:lnT>
                    <a:lnB w="12700" cap="flat" cmpd="sng" algn="ctr">
                      <a:solidFill>
                        <a:srgbClr val="00799D"/>
                      </a:solidFill>
                      <a:prstDash val="solid"/>
                      <a:round/>
                      <a:headEnd type="none" w="med" len="med"/>
                      <a:tailEnd type="none" w="med" len="med"/>
                    </a:lnB>
                    <a:solidFill>
                      <a:schemeClr val="accent5">
                        <a:lumMod val="20000"/>
                        <a:lumOff val="80000"/>
                      </a:schemeClr>
                    </a:solidFill>
                  </a:tcPr>
                </a:tc>
                <a:tc>
                  <a:txBody>
                    <a:bodyPr/>
                    <a:lstStyle/>
                    <a:p>
                      <a:pPr algn="l" fontAlgn="b"/>
                      <a:r>
                        <a:rPr lang="fr-BE" sz="1200" b="1" kern="1200" dirty="0">
                          <a:solidFill>
                            <a:schemeClr val="tx1"/>
                          </a:solidFill>
                          <a:latin typeface="+mn-lt"/>
                          <a:ea typeface="Calibri"/>
                          <a:cs typeface="Calibri"/>
                        </a:rPr>
                        <a:t>64</a:t>
                      </a:r>
                    </a:p>
                  </a:txBody>
                  <a:tcPr marL="0" marR="0" marT="0" marB="0">
                    <a:lnL w="12700" cap="flat" cmpd="sng" algn="ctr">
                      <a:solidFill>
                        <a:srgbClr val="00799D"/>
                      </a:solidFill>
                      <a:prstDash val="solid"/>
                      <a:round/>
                      <a:headEnd type="none" w="med" len="med"/>
                      <a:tailEnd type="none" w="med" len="med"/>
                    </a:lnL>
                    <a:lnR w="12700" cap="flat" cmpd="sng" algn="ctr">
                      <a:solidFill>
                        <a:srgbClr val="00799D"/>
                      </a:solidFill>
                      <a:prstDash val="solid"/>
                      <a:round/>
                      <a:headEnd type="none" w="med" len="med"/>
                      <a:tailEnd type="none" w="med" len="med"/>
                    </a:lnR>
                    <a:lnT w="12700" cap="flat" cmpd="sng" algn="ctr">
                      <a:solidFill>
                        <a:srgbClr val="00799D"/>
                      </a:solidFill>
                      <a:prstDash val="solid"/>
                      <a:round/>
                      <a:headEnd type="none" w="med" len="med"/>
                      <a:tailEnd type="none" w="med" len="med"/>
                    </a:lnT>
                    <a:lnB w="12700" cap="flat" cmpd="sng" algn="ctr">
                      <a:solidFill>
                        <a:srgbClr val="00799D"/>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360040">
                <a:tc>
                  <a:txBody>
                    <a:bodyPr/>
                    <a:lstStyle/>
                    <a:p>
                      <a:pPr algn="l" fontAlgn="b"/>
                      <a:r>
                        <a:rPr lang="fr-BE" sz="1200" b="1" kern="1200" dirty="0">
                          <a:solidFill>
                            <a:schemeClr val="tx1"/>
                          </a:solidFill>
                          <a:latin typeface="+mn-lt"/>
                          <a:ea typeface="Calibri"/>
                          <a:cs typeface="Calibri"/>
                        </a:rPr>
                        <a:t>moyenne de gestes "toujours"</a:t>
                      </a:r>
                    </a:p>
                  </a:txBody>
                  <a:tcPr marL="0" marR="0" marT="0" marB="0">
                    <a:lnL w="12700" cap="flat" cmpd="sng" algn="ctr">
                      <a:solidFill>
                        <a:srgbClr val="00799D"/>
                      </a:solidFill>
                      <a:prstDash val="solid"/>
                      <a:round/>
                      <a:headEnd type="none" w="med" len="med"/>
                      <a:tailEnd type="none" w="med" len="med"/>
                    </a:lnL>
                    <a:lnR w="12700" cap="flat" cmpd="sng" algn="ctr">
                      <a:solidFill>
                        <a:srgbClr val="00799D"/>
                      </a:solidFill>
                      <a:prstDash val="solid"/>
                      <a:round/>
                      <a:headEnd type="none" w="med" len="med"/>
                      <a:tailEnd type="none" w="med" len="med"/>
                    </a:lnR>
                    <a:lnT w="12700" cap="flat" cmpd="sng" algn="ctr">
                      <a:solidFill>
                        <a:srgbClr val="00799D"/>
                      </a:solidFill>
                      <a:prstDash val="solid"/>
                      <a:round/>
                      <a:headEnd type="none" w="med" len="med"/>
                      <a:tailEnd type="none" w="med" len="med"/>
                    </a:lnT>
                    <a:lnB w="12700" cap="flat" cmpd="sng" algn="ctr">
                      <a:solidFill>
                        <a:srgbClr val="00799D"/>
                      </a:solidFill>
                      <a:prstDash val="solid"/>
                      <a:round/>
                      <a:headEnd type="none" w="med" len="med"/>
                      <a:tailEnd type="none" w="med" len="med"/>
                    </a:lnB>
                    <a:solidFill>
                      <a:schemeClr val="accent5">
                        <a:lumMod val="20000"/>
                        <a:lumOff val="80000"/>
                      </a:schemeClr>
                    </a:solidFill>
                  </a:tcPr>
                </a:tc>
                <a:tc>
                  <a:txBody>
                    <a:bodyPr/>
                    <a:lstStyle/>
                    <a:p>
                      <a:pPr algn="l" fontAlgn="b"/>
                      <a:r>
                        <a:rPr lang="fr-BE" sz="1200" b="1" kern="1200" dirty="0">
                          <a:solidFill>
                            <a:schemeClr val="tx1"/>
                          </a:solidFill>
                          <a:latin typeface="+mn-lt"/>
                          <a:ea typeface="Calibri"/>
                          <a:cs typeface="Calibri"/>
                        </a:rPr>
                        <a:t>13,7</a:t>
                      </a:r>
                    </a:p>
                  </a:txBody>
                  <a:tcPr marL="0" marR="0" marT="0" marB="0">
                    <a:lnL w="12700" cap="flat" cmpd="sng" algn="ctr">
                      <a:solidFill>
                        <a:srgbClr val="00799D"/>
                      </a:solidFill>
                      <a:prstDash val="solid"/>
                      <a:round/>
                      <a:headEnd type="none" w="med" len="med"/>
                      <a:tailEnd type="none" w="med" len="med"/>
                    </a:lnL>
                    <a:lnR w="12700" cap="flat" cmpd="sng" algn="ctr">
                      <a:solidFill>
                        <a:srgbClr val="00799D"/>
                      </a:solidFill>
                      <a:prstDash val="solid"/>
                      <a:round/>
                      <a:headEnd type="none" w="med" len="med"/>
                      <a:tailEnd type="none" w="med" len="med"/>
                    </a:lnR>
                    <a:lnT w="12700" cap="flat" cmpd="sng" algn="ctr">
                      <a:solidFill>
                        <a:srgbClr val="00799D"/>
                      </a:solidFill>
                      <a:prstDash val="solid"/>
                      <a:round/>
                      <a:headEnd type="none" w="med" len="med"/>
                      <a:tailEnd type="none" w="med" len="med"/>
                    </a:lnT>
                    <a:lnB w="12700" cap="flat" cmpd="sng" algn="ctr">
                      <a:solidFill>
                        <a:srgbClr val="00799D"/>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1"/>
                  </a:ext>
                </a:extLst>
              </a:tr>
              <a:tr h="360040">
                <a:tc>
                  <a:txBody>
                    <a:bodyPr/>
                    <a:lstStyle/>
                    <a:p>
                      <a:pPr algn="l" fontAlgn="b"/>
                      <a:r>
                        <a:rPr lang="fr-BE" sz="1200" b="1" kern="1200" dirty="0">
                          <a:solidFill>
                            <a:schemeClr val="tx1"/>
                          </a:solidFill>
                          <a:latin typeface="+mn-lt"/>
                          <a:ea typeface="Calibri"/>
                          <a:cs typeface="Calibri"/>
                        </a:rPr>
                        <a:t>médiane de gestes "toujours"</a:t>
                      </a:r>
                    </a:p>
                  </a:txBody>
                  <a:tcPr marL="0" marR="0" marT="0" marB="0">
                    <a:lnL w="12700" cap="flat" cmpd="sng" algn="ctr">
                      <a:solidFill>
                        <a:srgbClr val="00799D"/>
                      </a:solidFill>
                      <a:prstDash val="solid"/>
                      <a:round/>
                      <a:headEnd type="none" w="med" len="med"/>
                      <a:tailEnd type="none" w="med" len="med"/>
                    </a:lnL>
                    <a:lnR w="12700" cap="flat" cmpd="sng" algn="ctr">
                      <a:solidFill>
                        <a:srgbClr val="00799D"/>
                      </a:solidFill>
                      <a:prstDash val="solid"/>
                      <a:round/>
                      <a:headEnd type="none" w="med" len="med"/>
                      <a:tailEnd type="none" w="med" len="med"/>
                    </a:lnR>
                    <a:lnT w="12700" cap="flat" cmpd="sng" algn="ctr">
                      <a:solidFill>
                        <a:srgbClr val="00799D"/>
                      </a:solidFill>
                      <a:prstDash val="solid"/>
                      <a:round/>
                      <a:headEnd type="none" w="med" len="med"/>
                      <a:tailEnd type="none" w="med" len="med"/>
                    </a:lnT>
                    <a:lnB w="12700" cap="flat" cmpd="sng" algn="ctr">
                      <a:solidFill>
                        <a:srgbClr val="00799D"/>
                      </a:solidFill>
                      <a:prstDash val="solid"/>
                      <a:round/>
                      <a:headEnd type="none" w="med" len="med"/>
                      <a:tailEnd type="none" w="med" len="med"/>
                    </a:lnB>
                    <a:solidFill>
                      <a:schemeClr val="accent5">
                        <a:lumMod val="20000"/>
                        <a:lumOff val="80000"/>
                      </a:schemeClr>
                    </a:solidFill>
                  </a:tcPr>
                </a:tc>
                <a:tc>
                  <a:txBody>
                    <a:bodyPr/>
                    <a:lstStyle/>
                    <a:p>
                      <a:pPr algn="l" fontAlgn="b"/>
                      <a:r>
                        <a:rPr lang="fr-BE" sz="1200" b="1" kern="1200" dirty="0">
                          <a:solidFill>
                            <a:schemeClr val="tx1"/>
                          </a:solidFill>
                          <a:latin typeface="+mn-lt"/>
                          <a:ea typeface="Calibri"/>
                          <a:cs typeface="Calibri"/>
                        </a:rPr>
                        <a:t>13,5</a:t>
                      </a:r>
                    </a:p>
                  </a:txBody>
                  <a:tcPr marL="0" marR="0" marT="0" marB="0">
                    <a:lnL w="12700" cap="flat" cmpd="sng" algn="ctr">
                      <a:solidFill>
                        <a:srgbClr val="00799D"/>
                      </a:solidFill>
                      <a:prstDash val="solid"/>
                      <a:round/>
                      <a:headEnd type="none" w="med" len="med"/>
                      <a:tailEnd type="none" w="med" len="med"/>
                    </a:lnL>
                    <a:lnR w="12700" cap="flat" cmpd="sng" algn="ctr">
                      <a:solidFill>
                        <a:srgbClr val="00799D"/>
                      </a:solidFill>
                      <a:prstDash val="solid"/>
                      <a:round/>
                      <a:headEnd type="none" w="med" len="med"/>
                      <a:tailEnd type="none" w="med" len="med"/>
                    </a:lnR>
                    <a:lnT w="12700" cap="flat" cmpd="sng" algn="ctr">
                      <a:solidFill>
                        <a:srgbClr val="00799D"/>
                      </a:solidFill>
                      <a:prstDash val="solid"/>
                      <a:round/>
                      <a:headEnd type="none" w="med" len="med"/>
                      <a:tailEnd type="none" w="med" len="med"/>
                    </a:lnT>
                    <a:lnB w="12700" cap="flat" cmpd="sng" algn="ctr">
                      <a:solidFill>
                        <a:srgbClr val="00799D"/>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2"/>
                  </a:ext>
                </a:extLst>
              </a:tr>
            </a:tbl>
          </a:graphicData>
        </a:graphic>
      </p:graphicFrame>
      <p:sp>
        <p:nvSpPr>
          <p:cNvPr id="8" name="Google Shape;278;p1">
            <a:extLst>
              <a:ext uri="{FF2B5EF4-FFF2-40B4-BE49-F238E27FC236}">
                <a16:creationId xmlns="" xmlns:a16="http://schemas.microsoft.com/office/drawing/2014/main" id="{2614A5A9-0BAB-4777-9C4F-98E74269DDBE}"/>
              </a:ext>
            </a:extLst>
          </p:cNvPr>
          <p:cNvSpPr txBox="1">
            <a:spLocks noGrp="1"/>
          </p:cNvSpPr>
          <p:nvPr>
            <p:ph type="title"/>
          </p:nvPr>
        </p:nvSpPr>
        <p:spPr>
          <a:xfrm>
            <a:off x="755576" y="290938"/>
            <a:ext cx="8229600" cy="1049829"/>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sz="3300" b="1" i="0" u="none" strike="noStrike" cap="none" dirty="0">
                <a:latin typeface="Arial"/>
                <a:ea typeface="Arial"/>
                <a:cs typeface="Arial"/>
                <a:sym typeface="Arial"/>
              </a:rPr>
              <a:t>Quels comportements Zéro Déchet chez les </a:t>
            </a:r>
            <a:r>
              <a:rPr lang="fr-BE" sz="3300" b="1" i="0" u="none" strike="noStrike" cap="none" dirty="0">
                <a:solidFill>
                  <a:srgbClr val="00B050"/>
                </a:solidFill>
                <a:latin typeface="Arial"/>
                <a:ea typeface="Arial"/>
                <a:cs typeface="Arial"/>
                <a:sym typeface="Arial"/>
              </a:rPr>
              <a:t>participants au Challenge 2020</a:t>
            </a:r>
            <a:r>
              <a:rPr lang="fr-BE" sz="3300" b="1" i="0" u="none" strike="noStrike" cap="none" dirty="0">
                <a:latin typeface="Arial"/>
                <a:ea typeface="Arial"/>
                <a:cs typeface="Arial"/>
                <a:sym typeface="Arial"/>
              </a:rPr>
              <a:t>?</a:t>
            </a:r>
            <a:endParaRPr sz="3300" b="1" i="0" u="none" strike="noStrike" cap="none" dirty="0">
              <a:solidFill>
                <a:srgbClr val="6CB644"/>
              </a:solidFill>
              <a:latin typeface="Arial"/>
              <a:ea typeface="Arial"/>
              <a:cs typeface="Arial"/>
              <a:sym typeface="Arial"/>
            </a:endParaRPr>
          </a:p>
        </p:txBody>
      </p:sp>
    </p:spTree>
    <p:extLst>
      <p:ext uri="{BB962C8B-B14F-4D97-AF65-F5344CB8AC3E}">
        <p14:creationId xmlns:p14="http://schemas.microsoft.com/office/powerpoint/2010/main" val="389785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80" name="Google Shape;280;p1"/>
          <p:cNvSpPr txBox="1"/>
          <p:nvPr/>
        </p:nvSpPr>
        <p:spPr>
          <a:xfrm>
            <a:off x="251520" y="1484783"/>
            <a:ext cx="8562000" cy="5256585"/>
          </a:xfrm>
          <a:prstGeom prst="rect">
            <a:avLst/>
          </a:prstGeom>
          <a:noFill/>
          <a:ln>
            <a:noFill/>
          </a:ln>
        </p:spPr>
        <p:txBody>
          <a:bodyPr spcFirstLastPara="1" wrap="square" lIns="62850" tIns="62850" rIns="62850" bIns="62850" anchor="t" anchorCtr="0">
            <a:noAutofit/>
          </a:bodyPr>
          <a:lstStyle/>
          <a:p>
            <a:pPr>
              <a:lnSpc>
                <a:spcPct val="130000"/>
              </a:lnSpc>
            </a:pPr>
            <a:r>
              <a:rPr lang="fr-BE" sz="1600" dirty="0">
                <a:solidFill>
                  <a:schemeClr val="tx1">
                    <a:lumMod val="75000"/>
                    <a:lumOff val="25000"/>
                  </a:schemeClr>
                </a:solidFill>
              </a:rPr>
              <a:t>Les </a:t>
            </a:r>
            <a:r>
              <a:rPr lang="fr-BE" sz="1600" b="1" dirty="0">
                <a:solidFill>
                  <a:srgbClr val="00B050"/>
                </a:solidFill>
              </a:rPr>
              <a:t>gestes ZD </a:t>
            </a:r>
            <a:r>
              <a:rPr lang="fr-BE" sz="1600" b="1" u="sng" dirty="0">
                <a:solidFill>
                  <a:srgbClr val="00B050"/>
                </a:solidFill>
              </a:rPr>
              <a:t>les plus ancrés </a:t>
            </a:r>
            <a:r>
              <a:rPr lang="fr-BE" sz="1600" b="1" dirty="0">
                <a:solidFill>
                  <a:srgbClr val="00B050"/>
                </a:solidFill>
              </a:rPr>
              <a:t>dans les habitudes des participants au Challenge 2020</a:t>
            </a:r>
            <a:r>
              <a:rPr lang="fr-BE" sz="1600" dirty="0">
                <a:solidFill>
                  <a:schemeClr val="tx1">
                    <a:lumMod val="75000"/>
                    <a:lumOff val="25000"/>
                  </a:schemeClr>
                </a:solidFill>
              </a:rPr>
              <a:t>, les gestes qu’ils pratiquent « toujours » sont : </a:t>
            </a:r>
          </a:p>
          <a:p>
            <a:pPr marL="285750" indent="-285750">
              <a:lnSpc>
                <a:spcPct val="130000"/>
              </a:lnSpc>
              <a:buFont typeface="Wingdings" panose="05000000000000000000" pitchFamily="2" charset="2"/>
              <a:buChar char="Ø"/>
            </a:pPr>
            <a:r>
              <a:rPr lang="fr-BE" sz="1600" dirty="0">
                <a:solidFill>
                  <a:srgbClr val="7030A0"/>
                </a:solidFill>
              </a:rPr>
              <a:t>A la maison, je bois de l'eau du robinet</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nettoie avec du matériel réutilisable (torchon, chiffons, </a:t>
            </a:r>
            <a:r>
              <a:rPr lang="fr-BE" sz="1600" dirty="0" err="1">
                <a:solidFill>
                  <a:schemeClr val="tx1">
                    <a:lumMod val="75000"/>
                    <a:lumOff val="25000"/>
                  </a:schemeClr>
                </a:solidFill>
              </a:rPr>
              <a:t>etc</a:t>
            </a:r>
            <a:r>
              <a:rPr lang="fr-BE" sz="1600" dirty="0">
                <a:solidFill>
                  <a:schemeClr val="tx1">
                    <a:lumMod val="75000"/>
                    <a:lumOff val="25000"/>
                  </a:schemeClr>
                </a:solidFill>
              </a:rPr>
              <a:t> au lieu de lingettes)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J’utilise un  sac ou contenant réutilisable pour emporter mes achats dans les grandes surfaces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J’utilise un  sac ou contenant réutilisable pour emporter mes achats dans les petits commerces</a:t>
            </a:r>
          </a:p>
          <a:p>
            <a:pPr marL="285750" indent="-285750">
              <a:lnSpc>
                <a:spcPct val="130000"/>
              </a:lnSpc>
              <a:buFont typeface="Wingdings" panose="05000000000000000000" pitchFamily="2" charset="2"/>
              <a:buChar char="Ø"/>
            </a:pPr>
            <a:r>
              <a:rPr lang="fr-BE" sz="1600" dirty="0">
                <a:solidFill>
                  <a:srgbClr val="7030A0"/>
                </a:solidFill>
              </a:rPr>
              <a:t>J’utilise une gourde (bouteilles isothermes, mugs,) pour mes boissons</a:t>
            </a:r>
          </a:p>
          <a:p>
            <a:pPr marL="285750" indent="-285750">
              <a:lnSpc>
                <a:spcPct val="130000"/>
              </a:lnSpc>
              <a:buFont typeface="Wingdings" panose="05000000000000000000" pitchFamily="2" charset="2"/>
              <a:buChar char="Ø"/>
            </a:pPr>
            <a:r>
              <a:rPr lang="fr-BE" sz="1600" dirty="0">
                <a:solidFill>
                  <a:srgbClr val="7030A0"/>
                </a:solidFill>
              </a:rPr>
              <a:t>Pour mon repas de midi (lunch), j'utilise des contenants réutilisables (boîtes à tartine, sacs en tissus, boîtes à biscuits)</a:t>
            </a:r>
          </a:p>
          <a:p>
            <a:pPr>
              <a:lnSpc>
                <a:spcPct val="130000"/>
              </a:lnSpc>
            </a:pPr>
            <a:r>
              <a:rPr lang="fr-BE" sz="1600" dirty="0"/>
              <a:t>Par rapport aux gestes acquis au niveau de la population bruxelloise, certains gestes ancrés dans les habitudes des Challengers sont bien différents : </a:t>
            </a:r>
            <a:r>
              <a:rPr lang="fr-BE" sz="1600" i="1" dirty="0">
                <a:solidFill>
                  <a:srgbClr val="7030A0"/>
                </a:solidFill>
              </a:rPr>
              <a:t>ils boivent de l'eau du robinet à la maison et utilisent gourdes et des contenants réutilisables pour transporter leurs boissons et leurs repas de midi (lunch)</a:t>
            </a:r>
            <a:endParaRPr lang="fr-BE" sz="1600" i="1" dirty="0">
              <a:solidFill>
                <a:srgbClr val="00B050"/>
              </a:solidFill>
            </a:endParaRPr>
          </a:p>
          <a:p>
            <a:pPr>
              <a:lnSpc>
                <a:spcPct val="130000"/>
              </a:lnSpc>
            </a:pPr>
            <a:endParaRPr lang="fr-BE" sz="2000" b="1" dirty="0">
              <a:solidFill>
                <a:schemeClr val="tx1">
                  <a:lumMod val="75000"/>
                  <a:lumOff val="25000"/>
                </a:schemeClr>
              </a:solidFill>
            </a:endParaRPr>
          </a:p>
          <a:p>
            <a:pPr>
              <a:lnSpc>
                <a:spcPct val="130000"/>
              </a:lnSpc>
            </a:pPr>
            <a:r>
              <a:rPr lang="fr-BE" b="1" dirty="0">
                <a:solidFill>
                  <a:srgbClr val="FF0000"/>
                </a:solidFill>
              </a:rPr>
              <a:t>Si on considère les Challengers comme des </a:t>
            </a:r>
            <a:r>
              <a:rPr lang="fr-BE" b="1" u="sng" dirty="0">
                <a:solidFill>
                  <a:srgbClr val="FF0000"/>
                </a:solidFill>
              </a:rPr>
              <a:t>précurseurs</a:t>
            </a:r>
            <a:r>
              <a:rPr lang="fr-BE" b="1" dirty="0">
                <a:solidFill>
                  <a:srgbClr val="FF0000"/>
                </a:solidFill>
              </a:rPr>
              <a:t> en matière de ZD, ces gestes pourraient être vus comme les </a:t>
            </a:r>
            <a:r>
              <a:rPr lang="fr-BE" b="1" u="sng" dirty="0">
                <a:solidFill>
                  <a:srgbClr val="FF0000"/>
                </a:solidFill>
              </a:rPr>
              <a:t>premiers pas vers le Zéro Déchet</a:t>
            </a:r>
          </a:p>
          <a:p>
            <a:pPr>
              <a:lnSpc>
                <a:spcPct val="130000"/>
              </a:lnSpc>
            </a:pPr>
            <a:endParaRPr lang="fr-BE" sz="1600" dirty="0"/>
          </a:p>
          <a:p>
            <a:pPr>
              <a:lnSpc>
                <a:spcPct val="130000"/>
              </a:lnSpc>
            </a:pPr>
            <a:endParaRPr sz="1600" dirty="0"/>
          </a:p>
        </p:txBody>
      </p:sp>
      <p:sp>
        <p:nvSpPr>
          <p:cNvPr id="7" name="Google Shape;278;p1">
            <a:extLst>
              <a:ext uri="{FF2B5EF4-FFF2-40B4-BE49-F238E27FC236}">
                <a16:creationId xmlns="" xmlns:a16="http://schemas.microsoft.com/office/drawing/2014/main" id="{A9A02CF7-80E6-49B3-9F44-AEA3320D986C}"/>
              </a:ext>
            </a:extLst>
          </p:cNvPr>
          <p:cNvSpPr txBox="1">
            <a:spLocks noGrp="1"/>
          </p:cNvSpPr>
          <p:nvPr>
            <p:ph type="title"/>
          </p:nvPr>
        </p:nvSpPr>
        <p:spPr>
          <a:xfrm>
            <a:off x="755576" y="290938"/>
            <a:ext cx="8229600" cy="1049829"/>
          </a:xfrm>
          <a:prstGeom prst="rect">
            <a:avLst/>
          </a:prstGeom>
          <a:noFill/>
          <a:ln>
            <a:noFill/>
          </a:ln>
        </p:spPr>
        <p:txBody>
          <a:bodyPr spcFirstLastPara="1" wrap="square" lIns="62850" tIns="62850" rIns="62850" bIns="62850" anchor="t" anchorCtr="0">
            <a:noAutofit/>
          </a:bodyPr>
          <a:lstStyle/>
          <a:p>
            <a:pPr marL="0" marR="0" lvl="0" indent="0" algn="just" rtl="0">
              <a:lnSpc>
                <a:spcPct val="100000"/>
              </a:lnSpc>
              <a:spcBef>
                <a:spcPts val="0"/>
              </a:spcBef>
              <a:spcAft>
                <a:spcPts val="0"/>
              </a:spcAft>
              <a:buClr>
                <a:srgbClr val="00799D"/>
              </a:buClr>
              <a:buSzPts val="1000"/>
              <a:buFont typeface="Arial"/>
              <a:buNone/>
            </a:pPr>
            <a:r>
              <a:rPr lang="fr-BE" sz="3300" b="1" i="0" u="none" strike="noStrike" cap="none" dirty="0">
                <a:latin typeface="Arial"/>
                <a:ea typeface="Arial"/>
                <a:cs typeface="Arial"/>
                <a:sym typeface="Arial"/>
              </a:rPr>
              <a:t>Quels comportements Zéro Déchet chez les </a:t>
            </a:r>
            <a:r>
              <a:rPr lang="fr-BE" sz="3300" b="1" i="0" u="none" strike="noStrike" cap="none" dirty="0">
                <a:solidFill>
                  <a:srgbClr val="00B050"/>
                </a:solidFill>
                <a:latin typeface="Arial"/>
                <a:ea typeface="Arial"/>
                <a:cs typeface="Arial"/>
                <a:sym typeface="Arial"/>
              </a:rPr>
              <a:t>participants au Challenge 2020</a:t>
            </a:r>
            <a:r>
              <a:rPr lang="fr-BE" sz="3300" b="1" i="0" u="none" strike="noStrike" cap="none" dirty="0">
                <a:latin typeface="Arial"/>
                <a:ea typeface="Arial"/>
                <a:cs typeface="Arial"/>
                <a:sym typeface="Arial"/>
              </a:rPr>
              <a:t>?</a:t>
            </a:r>
            <a:endParaRPr sz="3300" b="1" i="0" u="none" strike="noStrike" cap="none" dirty="0">
              <a:solidFill>
                <a:srgbClr val="6CB644"/>
              </a:solidFill>
              <a:latin typeface="Arial"/>
              <a:ea typeface="Arial"/>
              <a:cs typeface="Arial"/>
              <a:sym typeface="Arial"/>
            </a:endParaRPr>
          </a:p>
        </p:txBody>
      </p:sp>
    </p:spTree>
    <p:extLst>
      <p:ext uri="{BB962C8B-B14F-4D97-AF65-F5344CB8AC3E}">
        <p14:creationId xmlns:p14="http://schemas.microsoft.com/office/powerpoint/2010/main" val="72239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80" name="Google Shape;280;p1"/>
          <p:cNvSpPr txBox="1"/>
          <p:nvPr/>
        </p:nvSpPr>
        <p:spPr>
          <a:xfrm>
            <a:off x="251520" y="1484783"/>
            <a:ext cx="8562000" cy="5256585"/>
          </a:xfrm>
          <a:prstGeom prst="rect">
            <a:avLst/>
          </a:prstGeom>
          <a:noFill/>
          <a:ln>
            <a:noFill/>
          </a:ln>
        </p:spPr>
        <p:txBody>
          <a:bodyPr spcFirstLastPara="1" wrap="square" lIns="62850" tIns="62850" rIns="62850" bIns="62850" anchor="t" anchorCtr="0">
            <a:noAutofit/>
          </a:bodyPr>
          <a:lstStyle/>
          <a:p>
            <a:pPr>
              <a:lnSpc>
                <a:spcPct val="130000"/>
              </a:lnSpc>
            </a:pPr>
            <a:r>
              <a:rPr lang="fr-BE" sz="1600" dirty="0">
                <a:solidFill>
                  <a:schemeClr val="tx1">
                    <a:lumMod val="75000"/>
                    <a:lumOff val="25000"/>
                  </a:schemeClr>
                </a:solidFill>
              </a:rPr>
              <a:t>Les gestes ZD qui présentent un </a:t>
            </a:r>
            <a:r>
              <a:rPr lang="fr-BE" sz="1600" b="1" dirty="0">
                <a:solidFill>
                  <a:schemeClr val="tx1">
                    <a:lumMod val="75000"/>
                    <a:lumOff val="25000"/>
                  </a:schemeClr>
                </a:solidFill>
              </a:rPr>
              <a:t>beau </a:t>
            </a:r>
            <a:r>
              <a:rPr lang="fr-BE" sz="1600" b="1" u="sng" dirty="0">
                <a:solidFill>
                  <a:srgbClr val="00B050"/>
                </a:solidFill>
              </a:rPr>
              <a:t>potentiel</a:t>
            </a:r>
            <a:r>
              <a:rPr lang="fr-BE" sz="1600" b="1" dirty="0">
                <a:solidFill>
                  <a:srgbClr val="00B050"/>
                </a:solidFill>
              </a:rPr>
              <a:t> </a:t>
            </a:r>
            <a:r>
              <a:rPr lang="fr-BE" sz="1600" b="1" dirty="0">
                <a:solidFill>
                  <a:schemeClr val="tx1">
                    <a:lumMod val="75000"/>
                    <a:lumOff val="25000"/>
                  </a:schemeClr>
                </a:solidFill>
              </a:rPr>
              <a:t>de développement </a:t>
            </a:r>
            <a:r>
              <a:rPr lang="fr-BE" sz="1600" dirty="0">
                <a:solidFill>
                  <a:schemeClr val="tx1">
                    <a:lumMod val="75000"/>
                    <a:lumOff val="25000"/>
                  </a:schemeClr>
                </a:solidFill>
              </a:rPr>
              <a:t>parce qu’ils sont considérés comme « en valant la peine » par les Challengers</a:t>
            </a:r>
            <a:r>
              <a:rPr lang="fr-BE" sz="1600" b="1" dirty="0">
                <a:solidFill>
                  <a:schemeClr val="tx1">
                    <a:lumMod val="85000"/>
                    <a:lumOff val="15000"/>
                  </a:schemeClr>
                </a:solidFill>
              </a:rPr>
              <a:t> </a:t>
            </a:r>
            <a:r>
              <a:rPr lang="fr-BE" sz="1600" dirty="0">
                <a:solidFill>
                  <a:schemeClr val="tx1">
                    <a:lumMod val="85000"/>
                    <a:lumOff val="15000"/>
                  </a:schemeClr>
                </a:solidFill>
              </a:rPr>
              <a:t>même </a:t>
            </a:r>
            <a:r>
              <a:rPr lang="fr-BE" sz="1600" dirty="0">
                <a:solidFill>
                  <a:schemeClr val="tx1">
                    <a:lumMod val="75000"/>
                    <a:lumOff val="25000"/>
                  </a:schemeClr>
                </a:solidFill>
              </a:rPr>
              <a:t>si ils ne les pratiquent que « parfois » sont : </a:t>
            </a:r>
          </a:p>
          <a:p>
            <a:pPr marL="285750" indent="-285750">
              <a:lnSpc>
                <a:spcPct val="130000"/>
              </a:lnSpc>
              <a:buFont typeface="Wingdings" panose="05000000000000000000" pitchFamily="2" charset="2"/>
              <a:buChar char="Ø"/>
            </a:pPr>
            <a:r>
              <a:rPr lang="fr-BE" sz="1600" dirty="0">
                <a:solidFill>
                  <a:srgbClr val="00B050"/>
                </a:solidFill>
              </a:rPr>
              <a:t>J’achète mes vêtements en seconde main</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J’achète en VRAC les produits secs (pâtes, riz, céréales, farine, etc.)</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cuisine les fanes de légumes, la peau des fruits, je transforme les fruits trop mûrs en smoothies ou confitures et les légumes défraîchis en soupes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fais mes préparations maison telles que : biscuits, yaourts, pains, </a:t>
            </a:r>
            <a:r>
              <a:rPr lang="fr-BE" sz="1600" dirty="0" err="1">
                <a:solidFill>
                  <a:schemeClr val="tx1">
                    <a:lumMod val="75000"/>
                    <a:lumOff val="25000"/>
                  </a:schemeClr>
                </a:solidFill>
              </a:rPr>
              <a:t>etc</a:t>
            </a:r>
            <a:endParaRPr lang="fr-BE" sz="1600" dirty="0">
              <a:solidFill>
                <a:schemeClr val="tx1">
                  <a:lumMod val="75000"/>
                  <a:lumOff val="25000"/>
                </a:schemeClr>
              </a:solidFill>
            </a:endParaRPr>
          </a:p>
          <a:p>
            <a:pPr marL="285750" indent="-285750">
              <a:lnSpc>
                <a:spcPct val="130000"/>
              </a:lnSpc>
              <a:buFont typeface="Wingdings" panose="05000000000000000000" pitchFamily="2" charset="2"/>
              <a:buChar char="Ø"/>
            </a:pPr>
            <a:r>
              <a:rPr lang="fr-BE" sz="1600" dirty="0">
                <a:solidFill>
                  <a:srgbClr val="00B050"/>
                </a:solidFill>
              </a:rPr>
              <a:t>Je privilégie les appareils manuels, j’évite les appareils électriques ou nécessitants des piles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remplace les objets à usages uniques de type essuie-tout, mouchoirs, serviettes en papier par des objets en tissu</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fr-BE" sz="1600" b="0" i="0" u="none" strike="noStrike" kern="1200" cap="none" spc="0" normalizeH="0" baseline="0" noProof="0" dirty="0">
                <a:ln>
                  <a:noFill/>
                </a:ln>
                <a:solidFill>
                  <a:prstClr val="black"/>
                </a:solidFill>
                <a:effectLst/>
                <a:uLnTx/>
                <a:uFillTx/>
                <a:latin typeface="Calibri"/>
                <a:ea typeface="+mn-ea"/>
                <a:cs typeface="+mn-cs"/>
              </a:rPr>
              <a:t>Par rapport aux gestes </a:t>
            </a:r>
            <a:r>
              <a:rPr lang="fr-BE" sz="1600" dirty="0">
                <a:solidFill>
                  <a:prstClr val="black"/>
                </a:solidFill>
                <a:latin typeface="Calibri"/>
              </a:rPr>
              <a:t>potentiels</a:t>
            </a:r>
            <a:r>
              <a:rPr kumimoji="0" lang="fr-BE" sz="1600" b="0" i="0" u="none" strike="noStrike" kern="1200" cap="none" spc="0" normalizeH="0" baseline="0" noProof="0" dirty="0">
                <a:ln>
                  <a:noFill/>
                </a:ln>
                <a:solidFill>
                  <a:prstClr val="black"/>
                </a:solidFill>
                <a:effectLst/>
                <a:uLnTx/>
                <a:uFillTx/>
                <a:latin typeface="Calibri"/>
                <a:ea typeface="+mn-ea"/>
                <a:cs typeface="+mn-cs"/>
              </a:rPr>
              <a:t> de la population bruxelloise, on retrouve l’achat des vêtements en seconde mais, pour le reste, les challengers vont en général « un pas plus loin ». </a:t>
            </a:r>
          </a:p>
          <a:p>
            <a:pPr marL="0" marR="0" lvl="0" indent="0" algn="l" defTabSz="914400" rtl="0" eaLnBrk="1" fontAlgn="auto" latinLnBrk="0" hangingPunct="1">
              <a:lnSpc>
                <a:spcPct val="130000"/>
              </a:lnSpc>
              <a:spcBef>
                <a:spcPts val="0"/>
              </a:spcBef>
              <a:spcAft>
                <a:spcPts val="0"/>
              </a:spcAft>
              <a:buClrTx/>
              <a:buSzTx/>
              <a:buFontTx/>
              <a:buNone/>
              <a:tabLst/>
              <a:defRPr/>
            </a:pPr>
            <a:r>
              <a:rPr lang="fr-BE" b="1" dirty="0">
                <a:solidFill>
                  <a:srgbClr val="FF0000"/>
                </a:solidFill>
                <a:latin typeface="Calibri"/>
              </a:rPr>
              <a:t>L’achat des vêtements en seconde main est largement perçu comme « en valant la peine » mais pas encore généralisé. Lever les derniers freins pour généraliser cette pratique est un enjeu à relever pour le Zéro</a:t>
            </a:r>
            <a:r>
              <a:rPr kumimoji="0" lang="fr-BE" b="1" i="0" strike="noStrike" kern="1200" cap="none" spc="0" normalizeH="0" baseline="0" noProof="0" dirty="0">
                <a:ln>
                  <a:noFill/>
                </a:ln>
                <a:solidFill>
                  <a:srgbClr val="FF0000"/>
                </a:solidFill>
                <a:effectLst/>
                <a:uLnTx/>
                <a:uFillTx/>
                <a:latin typeface="Calibri"/>
                <a:ea typeface="+mn-ea"/>
                <a:cs typeface="+mn-cs"/>
              </a:rPr>
              <a:t> Déchet.</a:t>
            </a:r>
            <a:endParaRPr kumimoji="0" lang="fr-BE"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Google Shape;278;p1">
            <a:extLst>
              <a:ext uri="{FF2B5EF4-FFF2-40B4-BE49-F238E27FC236}">
                <a16:creationId xmlns="" xmlns:a16="http://schemas.microsoft.com/office/drawing/2014/main" id="{A9A02CF7-80E6-49B3-9F44-AEA3320D986C}"/>
              </a:ext>
            </a:extLst>
          </p:cNvPr>
          <p:cNvSpPr txBox="1">
            <a:spLocks noGrp="1"/>
          </p:cNvSpPr>
          <p:nvPr>
            <p:ph type="title"/>
          </p:nvPr>
        </p:nvSpPr>
        <p:spPr>
          <a:xfrm>
            <a:off x="755576" y="290938"/>
            <a:ext cx="8229600" cy="1049829"/>
          </a:xfrm>
          <a:prstGeom prst="rect">
            <a:avLst/>
          </a:prstGeom>
          <a:noFill/>
          <a:ln>
            <a:noFill/>
          </a:ln>
        </p:spPr>
        <p:txBody>
          <a:bodyPr spcFirstLastPara="1" wrap="square" lIns="62850" tIns="62850" rIns="62850" bIns="62850" anchor="t" anchorCtr="0">
            <a:noAutofit/>
          </a:bodyPr>
          <a:lstStyle/>
          <a:p>
            <a:pPr marL="0" marR="0" lvl="0" indent="0" algn="just" rtl="0">
              <a:lnSpc>
                <a:spcPct val="100000"/>
              </a:lnSpc>
              <a:spcBef>
                <a:spcPts val="0"/>
              </a:spcBef>
              <a:spcAft>
                <a:spcPts val="0"/>
              </a:spcAft>
              <a:buClr>
                <a:srgbClr val="00799D"/>
              </a:buClr>
              <a:buSzPts val="1000"/>
              <a:buFont typeface="Arial"/>
              <a:buNone/>
            </a:pPr>
            <a:r>
              <a:rPr lang="fr-BE" sz="3300" b="1" i="0" u="none" strike="noStrike" cap="none" dirty="0">
                <a:latin typeface="Arial"/>
                <a:ea typeface="Arial"/>
                <a:cs typeface="Arial"/>
                <a:sym typeface="Arial"/>
              </a:rPr>
              <a:t>Quels comportements Zéro Déchet chez les </a:t>
            </a:r>
            <a:r>
              <a:rPr lang="fr-BE" sz="3300" b="1" i="0" u="none" strike="noStrike" cap="none" dirty="0">
                <a:solidFill>
                  <a:srgbClr val="00B050"/>
                </a:solidFill>
                <a:latin typeface="Arial"/>
                <a:ea typeface="Arial"/>
                <a:cs typeface="Arial"/>
                <a:sym typeface="Arial"/>
              </a:rPr>
              <a:t>participants au Challenge 2020</a:t>
            </a:r>
            <a:r>
              <a:rPr lang="fr-BE" sz="3300" b="1" i="0" u="none" strike="noStrike" cap="none" dirty="0">
                <a:latin typeface="Arial"/>
                <a:ea typeface="Arial"/>
                <a:cs typeface="Arial"/>
                <a:sym typeface="Arial"/>
              </a:rPr>
              <a:t>?</a:t>
            </a:r>
            <a:endParaRPr sz="3300" b="1" i="0" u="none" strike="noStrike" cap="none" dirty="0">
              <a:solidFill>
                <a:srgbClr val="6CB644"/>
              </a:solidFill>
              <a:latin typeface="Arial"/>
              <a:ea typeface="Arial"/>
              <a:cs typeface="Arial"/>
              <a:sym typeface="Arial"/>
            </a:endParaRPr>
          </a:p>
        </p:txBody>
      </p:sp>
    </p:spTree>
    <p:extLst>
      <p:ext uri="{BB962C8B-B14F-4D97-AF65-F5344CB8AC3E}">
        <p14:creationId xmlns:p14="http://schemas.microsoft.com/office/powerpoint/2010/main" val="184640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 xmlns:a16="http://schemas.microsoft.com/office/drawing/2014/main" id="{2492C7FA-FBB6-4E80-98CF-085772DC103C}"/>
              </a:ext>
            </a:extLst>
          </p:cNvPr>
          <p:cNvGraphicFramePr>
            <a:graphicFrameLocks/>
          </p:cNvGraphicFramePr>
          <p:nvPr>
            <p:extLst>
              <p:ext uri="{D42A27DB-BD31-4B8C-83A1-F6EECF244321}">
                <p14:modId xmlns:p14="http://schemas.microsoft.com/office/powerpoint/2010/main" val="1521890644"/>
              </p:ext>
            </p:extLst>
          </p:nvPr>
        </p:nvGraphicFramePr>
        <p:xfrm>
          <a:off x="107505" y="44624"/>
          <a:ext cx="8928992" cy="6768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85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6CF24BC-879E-49D0-A1B0-451CFAFA17D0}"/>
              </a:ext>
            </a:extLst>
          </p:cNvPr>
          <p:cNvSpPr>
            <a:spLocks noGrp="1"/>
          </p:cNvSpPr>
          <p:nvPr>
            <p:ph type="body" idx="1"/>
          </p:nvPr>
        </p:nvSpPr>
        <p:spPr>
          <a:xfrm>
            <a:off x="323528" y="951696"/>
            <a:ext cx="8568952" cy="5861680"/>
          </a:xfrm>
          <a:solidFill>
            <a:schemeClr val="accent5">
              <a:lumMod val="20000"/>
              <a:lumOff val="80000"/>
            </a:schemeClr>
          </a:solidFill>
          <a:ln>
            <a:solidFill>
              <a:srgbClr val="00799D"/>
            </a:solidFill>
          </a:ln>
        </p:spPr>
        <p:txBody>
          <a:bodyPr/>
          <a:lstStyle/>
          <a:p>
            <a:pPr marL="0" lvl="0" indent="0"/>
            <a:r>
              <a:rPr lang="fr-BE" sz="2400" b="1" dirty="0">
                <a:solidFill>
                  <a:srgbClr val="00799D"/>
                </a:solidFill>
                <a:effectLst/>
                <a:latin typeface="Calibri" panose="020F0502020204030204" pitchFamily="34" charset="0"/>
                <a:ea typeface="Calibri" panose="020F0502020204030204" pitchFamily="34" charset="0"/>
              </a:rPr>
              <a:t>Commentaires</a:t>
            </a:r>
          </a:p>
          <a:p>
            <a:pPr marL="0" lvl="0" indent="0"/>
            <a:r>
              <a:rPr lang="fr-BE" sz="2000" dirty="0">
                <a:solidFill>
                  <a:schemeClr val="tx1">
                    <a:lumMod val="75000"/>
                    <a:lumOff val="25000"/>
                  </a:schemeClr>
                </a:solidFill>
                <a:latin typeface="Calibri" panose="020F0502020204030204" pitchFamily="34" charset="0"/>
                <a:ea typeface="Calibri" panose="020F0502020204030204" pitchFamily="34" charset="0"/>
              </a:rPr>
              <a:t>Pour atteindre une quantité de déchets résiduels de moins de 45kg/</a:t>
            </a:r>
            <a:r>
              <a:rPr lang="fr-BE" sz="2000" dirty="0" err="1">
                <a:solidFill>
                  <a:schemeClr val="tx1">
                    <a:lumMod val="75000"/>
                    <a:lumOff val="25000"/>
                  </a:schemeClr>
                </a:solidFill>
                <a:latin typeface="Calibri" panose="020F0502020204030204" pitchFamily="34" charset="0"/>
                <a:ea typeface="Calibri" panose="020F0502020204030204" pitchFamily="34" charset="0"/>
              </a:rPr>
              <a:t>hab</a:t>
            </a:r>
            <a:r>
              <a:rPr lang="fr-BE" sz="2000" dirty="0">
                <a:solidFill>
                  <a:schemeClr val="tx1">
                    <a:lumMod val="75000"/>
                    <a:lumOff val="25000"/>
                  </a:schemeClr>
                </a:solidFill>
                <a:latin typeface="Calibri" panose="020F0502020204030204" pitchFamily="34" charset="0"/>
                <a:ea typeface="Calibri" panose="020F0502020204030204" pitchFamily="34" charset="0"/>
              </a:rPr>
              <a:t>/an, les Challengers pratiquent « toujours » 13 des 31 gestes ZD, contre 7 pour la population bruxelloise</a:t>
            </a:r>
          </a:p>
          <a:p>
            <a:pPr marL="285750" indent="-285750" algn="l">
              <a:buFont typeface="Arial" panose="020B0604020202020204" pitchFamily="34" charset="0"/>
              <a:buChar char="•"/>
            </a:pPr>
            <a:r>
              <a:rPr lang="fr-BE" b="1" i="0" dirty="0">
                <a:solidFill>
                  <a:schemeClr val="tx1">
                    <a:lumMod val="75000"/>
                    <a:lumOff val="25000"/>
                  </a:schemeClr>
                </a:solidFill>
                <a:effectLst/>
                <a:latin typeface="Calibri" panose="020F0502020204030204" pitchFamily="34" charset="0"/>
              </a:rPr>
              <a:t>50% </a:t>
            </a:r>
            <a:r>
              <a:rPr lang="fr-BE" b="0" i="0" dirty="0">
                <a:solidFill>
                  <a:schemeClr val="tx1">
                    <a:lumMod val="75000"/>
                    <a:lumOff val="25000"/>
                  </a:schemeClr>
                </a:solidFill>
                <a:effectLst/>
                <a:latin typeface="Calibri" panose="020F0502020204030204" pitchFamily="34" charset="0"/>
              </a:rPr>
              <a:t>des Challengers pratiquent "</a:t>
            </a:r>
            <a:r>
              <a:rPr lang="fr-BE" b="0" i="0" u="sng" dirty="0">
                <a:solidFill>
                  <a:schemeClr val="tx1">
                    <a:lumMod val="75000"/>
                    <a:lumOff val="25000"/>
                  </a:schemeClr>
                </a:solidFill>
                <a:effectLst/>
                <a:latin typeface="Calibri" panose="020F0502020204030204" pitchFamily="34" charset="0"/>
              </a:rPr>
              <a:t>toujours</a:t>
            </a:r>
            <a:r>
              <a:rPr lang="fr-BE" b="0" i="0" dirty="0">
                <a:solidFill>
                  <a:schemeClr val="tx1">
                    <a:lumMod val="75000"/>
                    <a:lumOff val="25000"/>
                  </a:schemeClr>
                </a:solidFill>
                <a:effectLst/>
                <a:latin typeface="Calibri" panose="020F0502020204030204" pitchFamily="34" charset="0"/>
              </a:rPr>
              <a:t>" </a:t>
            </a:r>
            <a:r>
              <a:rPr lang="fr-BE" b="1" i="0" dirty="0">
                <a:solidFill>
                  <a:schemeClr val="tx1">
                    <a:lumMod val="75000"/>
                    <a:lumOff val="25000"/>
                  </a:schemeClr>
                </a:solidFill>
                <a:effectLst/>
                <a:latin typeface="Calibri" panose="020F0502020204030204" pitchFamily="34" charset="0"/>
              </a:rPr>
              <a:t>13 gestes ZD </a:t>
            </a:r>
            <a:r>
              <a:rPr lang="fr-BE" b="0" i="0" dirty="0">
                <a:solidFill>
                  <a:schemeClr val="tx1">
                    <a:lumMod val="75000"/>
                    <a:lumOff val="25000"/>
                  </a:schemeClr>
                </a:solidFill>
                <a:effectLst/>
                <a:latin typeface="Calibri" panose="020F0502020204030204" pitchFamily="34" charset="0"/>
              </a:rPr>
              <a:t>sur 31 (vs </a:t>
            </a:r>
            <a:r>
              <a:rPr lang="fr-BE" b="1" i="0" dirty="0">
                <a:solidFill>
                  <a:schemeClr val="tx1">
                    <a:lumMod val="75000"/>
                    <a:lumOff val="25000"/>
                  </a:schemeClr>
                </a:solidFill>
                <a:effectLst/>
                <a:latin typeface="Calibri" panose="020F0502020204030204" pitchFamily="34" charset="0"/>
              </a:rPr>
              <a:t>7</a:t>
            </a:r>
            <a:r>
              <a:rPr lang="fr-BE" b="0" i="0" dirty="0">
                <a:solidFill>
                  <a:schemeClr val="tx1">
                    <a:lumMod val="75000"/>
                    <a:lumOff val="25000"/>
                  </a:schemeClr>
                </a:solidFill>
                <a:effectLst/>
                <a:latin typeface="Calibri" panose="020F0502020204030204" pitchFamily="34" charset="0"/>
              </a:rPr>
              <a:t> gestes pour les bruxellois)</a:t>
            </a:r>
          </a:p>
          <a:p>
            <a:pPr marL="285750" indent="-285750" algn="l">
              <a:buFont typeface="Arial" panose="020B0604020202020204" pitchFamily="34" charset="0"/>
              <a:buChar char="•"/>
            </a:pPr>
            <a:r>
              <a:rPr lang="fr-BE" b="1" i="0" dirty="0">
                <a:solidFill>
                  <a:schemeClr val="tx1">
                    <a:lumMod val="75000"/>
                    <a:lumOff val="25000"/>
                  </a:schemeClr>
                </a:solidFill>
                <a:effectLst/>
                <a:latin typeface="Calibri" panose="020F0502020204030204" pitchFamily="34" charset="0"/>
              </a:rPr>
              <a:t>30%</a:t>
            </a:r>
            <a:r>
              <a:rPr lang="fr-BE" b="0" i="0" dirty="0">
                <a:solidFill>
                  <a:schemeClr val="tx1">
                    <a:lumMod val="75000"/>
                    <a:lumOff val="25000"/>
                  </a:schemeClr>
                </a:solidFill>
                <a:effectLst/>
                <a:latin typeface="Calibri" panose="020F0502020204030204" pitchFamily="34" charset="0"/>
              </a:rPr>
              <a:t> des Challengers pratiquent "</a:t>
            </a:r>
            <a:r>
              <a:rPr lang="fr-BE" b="0" i="0" u="sng" dirty="0">
                <a:solidFill>
                  <a:schemeClr val="tx1">
                    <a:lumMod val="75000"/>
                    <a:lumOff val="25000"/>
                  </a:schemeClr>
                </a:solidFill>
                <a:effectLst/>
                <a:latin typeface="Calibri" panose="020F0502020204030204" pitchFamily="34" charset="0"/>
              </a:rPr>
              <a:t>toujours</a:t>
            </a:r>
            <a:r>
              <a:rPr lang="fr-BE" b="0" i="0" dirty="0">
                <a:solidFill>
                  <a:schemeClr val="tx1">
                    <a:lumMod val="75000"/>
                    <a:lumOff val="25000"/>
                  </a:schemeClr>
                </a:solidFill>
                <a:effectLst/>
                <a:latin typeface="Calibri" panose="020F0502020204030204" pitchFamily="34" charset="0"/>
              </a:rPr>
              <a:t>" </a:t>
            </a:r>
            <a:r>
              <a:rPr lang="fr-BE" b="1" i="0" dirty="0">
                <a:solidFill>
                  <a:schemeClr val="tx1">
                    <a:lumMod val="75000"/>
                    <a:lumOff val="25000"/>
                  </a:schemeClr>
                </a:solidFill>
                <a:effectLst/>
                <a:latin typeface="Calibri" panose="020F0502020204030204" pitchFamily="34" charset="0"/>
              </a:rPr>
              <a:t>16 gestes ZD</a:t>
            </a:r>
            <a:r>
              <a:rPr lang="fr-BE" b="0" i="0" dirty="0">
                <a:solidFill>
                  <a:schemeClr val="tx1">
                    <a:lumMod val="75000"/>
                    <a:lumOff val="25000"/>
                  </a:schemeClr>
                </a:solidFill>
                <a:effectLst/>
                <a:latin typeface="Calibri" panose="020F0502020204030204" pitchFamily="34" charset="0"/>
              </a:rPr>
              <a:t> sur 31 (vs </a:t>
            </a:r>
            <a:r>
              <a:rPr lang="fr-BE" b="1" i="0" dirty="0">
                <a:solidFill>
                  <a:schemeClr val="tx1">
                    <a:lumMod val="75000"/>
                    <a:lumOff val="25000"/>
                  </a:schemeClr>
                </a:solidFill>
                <a:effectLst/>
                <a:latin typeface="Calibri" panose="020F0502020204030204" pitchFamily="34" charset="0"/>
              </a:rPr>
              <a:t>10</a:t>
            </a:r>
            <a:r>
              <a:rPr lang="fr-BE" b="0" i="0" dirty="0">
                <a:solidFill>
                  <a:schemeClr val="tx1">
                    <a:lumMod val="75000"/>
                    <a:lumOff val="25000"/>
                  </a:schemeClr>
                </a:solidFill>
                <a:effectLst/>
                <a:latin typeface="Calibri" panose="020F0502020204030204" pitchFamily="34" charset="0"/>
              </a:rPr>
              <a:t> gestes pour les bruxellois)</a:t>
            </a:r>
          </a:p>
          <a:p>
            <a:pPr marL="285750" indent="-285750" algn="l">
              <a:buFont typeface="Arial" panose="020B0604020202020204" pitchFamily="34" charset="0"/>
              <a:buChar char="•"/>
            </a:pPr>
            <a:r>
              <a:rPr lang="fr-BE" b="0" i="0" dirty="0">
                <a:solidFill>
                  <a:schemeClr val="tx1">
                    <a:lumMod val="75000"/>
                    <a:lumOff val="25000"/>
                  </a:schemeClr>
                </a:solidFill>
                <a:effectLst/>
                <a:latin typeface="Calibri" panose="020F0502020204030204" pitchFamily="34" charset="0"/>
              </a:rPr>
              <a:t>50% des Challengers pratiquent "</a:t>
            </a:r>
            <a:r>
              <a:rPr lang="fr-BE" b="0" i="0" u="sng" dirty="0">
                <a:solidFill>
                  <a:schemeClr val="tx1">
                    <a:lumMod val="75000"/>
                    <a:lumOff val="25000"/>
                  </a:schemeClr>
                </a:solidFill>
                <a:effectLst/>
                <a:latin typeface="Calibri" panose="020F0502020204030204" pitchFamily="34" charset="0"/>
              </a:rPr>
              <a:t>toujours</a:t>
            </a:r>
            <a:r>
              <a:rPr lang="fr-BE" b="0" i="0" dirty="0">
                <a:solidFill>
                  <a:schemeClr val="tx1">
                    <a:lumMod val="75000"/>
                    <a:lumOff val="25000"/>
                  </a:schemeClr>
                </a:solidFill>
                <a:effectLst/>
                <a:latin typeface="Calibri" panose="020F0502020204030204" pitchFamily="34" charset="0"/>
              </a:rPr>
              <a:t>" ou "</a:t>
            </a:r>
            <a:r>
              <a:rPr lang="fr-BE" b="0" i="0" u="sng" dirty="0">
                <a:solidFill>
                  <a:schemeClr val="tx1">
                    <a:lumMod val="75000"/>
                    <a:lumOff val="25000"/>
                  </a:schemeClr>
                </a:solidFill>
                <a:effectLst/>
                <a:latin typeface="Calibri" panose="020F0502020204030204" pitchFamily="34" charset="0"/>
              </a:rPr>
              <a:t>parfois +</a:t>
            </a:r>
            <a:r>
              <a:rPr lang="fr-BE" b="0" i="0" dirty="0">
                <a:solidFill>
                  <a:schemeClr val="tx1">
                    <a:lumMod val="75000"/>
                    <a:lumOff val="25000"/>
                  </a:schemeClr>
                </a:solidFill>
                <a:effectLst/>
                <a:latin typeface="Calibri" panose="020F0502020204030204" pitchFamily="34" charset="0"/>
              </a:rPr>
              <a:t>" </a:t>
            </a:r>
            <a:r>
              <a:rPr lang="fr-BE" b="1" i="0" dirty="0">
                <a:solidFill>
                  <a:schemeClr val="tx1">
                    <a:lumMod val="75000"/>
                    <a:lumOff val="25000"/>
                  </a:schemeClr>
                </a:solidFill>
                <a:effectLst/>
                <a:latin typeface="Calibri" panose="020F0502020204030204" pitchFamily="34" charset="0"/>
              </a:rPr>
              <a:t>23 gestes ZD </a:t>
            </a:r>
            <a:r>
              <a:rPr lang="fr-BE" i="0" dirty="0">
                <a:solidFill>
                  <a:schemeClr val="tx1">
                    <a:lumMod val="75000"/>
                    <a:lumOff val="25000"/>
                  </a:schemeClr>
                </a:solidFill>
                <a:effectLst/>
                <a:latin typeface="Calibri" panose="020F0502020204030204" pitchFamily="34" charset="0"/>
              </a:rPr>
              <a:t>sur 31</a:t>
            </a:r>
          </a:p>
          <a:p>
            <a:pPr marL="285750" indent="-285750" algn="l">
              <a:buFont typeface="Arial" panose="020B0604020202020204" pitchFamily="34" charset="0"/>
              <a:buChar char="•"/>
            </a:pPr>
            <a:r>
              <a:rPr lang="fr-BE" b="0" i="0" dirty="0">
                <a:solidFill>
                  <a:schemeClr val="tx1">
                    <a:lumMod val="75000"/>
                    <a:lumOff val="25000"/>
                  </a:schemeClr>
                </a:solidFill>
                <a:effectLst/>
                <a:latin typeface="Calibri" panose="020F0502020204030204" pitchFamily="34" charset="0"/>
              </a:rPr>
              <a:t>30% des Challengers pratiquent "</a:t>
            </a:r>
            <a:r>
              <a:rPr lang="fr-BE" b="0" i="0" u="sng" dirty="0">
                <a:solidFill>
                  <a:schemeClr val="tx1">
                    <a:lumMod val="75000"/>
                    <a:lumOff val="25000"/>
                  </a:schemeClr>
                </a:solidFill>
                <a:effectLst/>
                <a:latin typeface="Calibri" panose="020F0502020204030204" pitchFamily="34" charset="0"/>
              </a:rPr>
              <a:t>toujours</a:t>
            </a:r>
            <a:r>
              <a:rPr lang="fr-BE" b="0" i="0" dirty="0">
                <a:solidFill>
                  <a:schemeClr val="tx1">
                    <a:lumMod val="75000"/>
                    <a:lumOff val="25000"/>
                  </a:schemeClr>
                </a:solidFill>
                <a:effectLst/>
                <a:latin typeface="Calibri" panose="020F0502020204030204" pitchFamily="34" charset="0"/>
              </a:rPr>
              <a:t>" ou "</a:t>
            </a:r>
            <a:r>
              <a:rPr lang="fr-BE" b="0" i="0" u="sng" dirty="0">
                <a:solidFill>
                  <a:schemeClr val="tx1">
                    <a:lumMod val="75000"/>
                    <a:lumOff val="25000"/>
                  </a:schemeClr>
                </a:solidFill>
                <a:effectLst/>
                <a:latin typeface="Calibri" panose="020F0502020204030204" pitchFamily="34" charset="0"/>
              </a:rPr>
              <a:t>parfois +</a:t>
            </a:r>
            <a:r>
              <a:rPr lang="fr-BE" b="0" i="0" dirty="0">
                <a:solidFill>
                  <a:schemeClr val="tx1">
                    <a:lumMod val="75000"/>
                    <a:lumOff val="25000"/>
                  </a:schemeClr>
                </a:solidFill>
                <a:effectLst/>
                <a:latin typeface="Calibri" panose="020F0502020204030204" pitchFamily="34" charset="0"/>
              </a:rPr>
              <a:t>" </a:t>
            </a:r>
            <a:r>
              <a:rPr lang="fr-BE" b="1" i="0" dirty="0">
                <a:solidFill>
                  <a:schemeClr val="tx1">
                    <a:lumMod val="75000"/>
                    <a:lumOff val="25000"/>
                  </a:schemeClr>
                </a:solidFill>
                <a:effectLst/>
                <a:latin typeface="Calibri" panose="020F0502020204030204" pitchFamily="34" charset="0"/>
              </a:rPr>
              <a:t>25 gestes ZD </a:t>
            </a:r>
            <a:r>
              <a:rPr lang="fr-BE" i="0" dirty="0">
                <a:solidFill>
                  <a:schemeClr val="tx1">
                    <a:lumMod val="75000"/>
                    <a:lumOff val="25000"/>
                  </a:schemeClr>
                </a:solidFill>
                <a:effectLst/>
                <a:latin typeface="Calibri" panose="020F0502020204030204" pitchFamily="34" charset="0"/>
              </a:rPr>
              <a:t>sur 31</a:t>
            </a:r>
          </a:p>
          <a:p>
            <a:pPr marL="285750" indent="-285750" algn="l">
              <a:buFont typeface="Arial" panose="020B0604020202020204" pitchFamily="34" charset="0"/>
              <a:buChar char="•"/>
            </a:pPr>
            <a:endParaRPr lang="fr-BE" sz="2000" dirty="0">
              <a:solidFill>
                <a:schemeClr val="tx1">
                  <a:lumMod val="75000"/>
                  <a:lumOff val="25000"/>
                </a:schemeClr>
              </a:solidFill>
              <a:latin typeface="Calibri" panose="020F0502020204030204" pitchFamily="34" charset="0"/>
            </a:endParaRPr>
          </a:p>
          <a:p>
            <a:pPr marL="0" indent="0" algn="l"/>
            <a:r>
              <a:rPr lang="fr-BE" sz="2000" dirty="0">
                <a:solidFill>
                  <a:schemeClr val="tx1">
                    <a:lumMod val="75000"/>
                    <a:lumOff val="25000"/>
                  </a:schemeClr>
                </a:solidFill>
                <a:latin typeface="+mn-lt"/>
              </a:rPr>
              <a:t>Par rapport aux gestes acquis par la population bruxelloise, certains gestes sont déjà bien ancrés dans les habitudes des Challengers: </a:t>
            </a:r>
            <a:r>
              <a:rPr lang="fr-BE" sz="2000" i="1" dirty="0">
                <a:solidFill>
                  <a:schemeClr val="accent6">
                    <a:lumMod val="75000"/>
                  </a:schemeClr>
                </a:solidFill>
                <a:latin typeface="+mn-lt"/>
              </a:rPr>
              <a:t>ils </a:t>
            </a:r>
            <a:r>
              <a:rPr lang="fr-BE" sz="2000" b="1" i="1" dirty="0">
                <a:solidFill>
                  <a:schemeClr val="accent6">
                    <a:lumMod val="75000"/>
                  </a:schemeClr>
                </a:solidFill>
                <a:latin typeface="+mn-lt"/>
              </a:rPr>
              <a:t>boivent de l'eau du robinet </a:t>
            </a:r>
            <a:r>
              <a:rPr lang="fr-BE" sz="2000" i="1" dirty="0">
                <a:solidFill>
                  <a:schemeClr val="accent6">
                    <a:lumMod val="75000"/>
                  </a:schemeClr>
                </a:solidFill>
                <a:latin typeface="+mn-lt"/>
              </a:rPr>
              <a:t>à la maison et </a:t>
            </a:r>
            <a:r>
              <a:rPr lang="fr-BE" sz="2000" b="1" i="1" dirty="0">
                <a:solidFill>
                  <a:schemeClr val="accent6">
                    <a:lumMod val="75000"/>
                  </a:schemeClr>
                </a:solidFill>
                <a:latin typeface="+mn-lt"/>
              </a:rPr>
              <a:t>utilisent gourdes et des contenants réutilisables pour transporter leurs boissons et leurs repas de midi (lunch). </a:t>
            </a:r>
            <a:r>
              <a:rPr lang="fr-BE" sz="2000" dirty="0">
                <a:solidFill>
                  <a:schemeClr val="tx1">
                    <a:lumMod val="75000"/>
                    <a:lumOff val="25000"/>
                  </a:schemeClr>
                </a:solidFill>
                <a:latin typeface="+mn-lt"/>
              </a:rPr>
              <a:t>Si on considère les Challengers comme des </a:t>
            </a:r>
            <a:r>
              <a:rPr lang="fr-BE" sz="2000" u="sng" dirty="0">
                <a:solidFill>
                  <a:schemeClr val="tx1">
                    <a:lumMod val="75000"/>
                    <a:lumOff val="25000"/>
                  </a:schemeClr>
                </a:solidFill>
                <a:latin typeface="+mn-lt"/>
              </a:rPr>
              <a:t>précurseurs</a:t>
            </a:r>
            <a:r>
              <a:rPr lang="fr-BE" sz="2000" dirty="0">
                <a:solidFill>
                  <a:schemeClr val="tx1">
                    <a:lumMod val="75000"/>
                    <a:lumOff val="25000"/>
                  </a:schemeClr>
                </a:solidFill>
                <a:latin typeface="+mn-lt"/>
              </a:rPr>
              <a:t> en matière de ZD, ces gestes pourraient être vus comme les</a:t>
            </a:r>
            <a:r>
              <a:rPr lang="fr-BE" sz="2000" dirty="0">
                <a:solidFill>
                  <a:schemeClr val="accent6">
                    <a:lumMod val="75000"/>
                  </a:schemeClr>
                </a:solidFill>
                <a:latin typeface="+mn-lt"/>
              </a:rPr>
              <a:t> premiers pas vers le Zéro Déchet.</a:t>
            </a:r>
          </a:p>
          <a:p>
            <a:pPr marL="0" indent="0" algn="l"/>
            <a:endParaRPr lang="fr-BE" sz="2000" dirty="0">
              <a:solidFill>
                <a:schemeClr val="accent6">
                  <a:lumMod val="75000"/>
                </a:schemeClr>
              </a:solidFill>
              <a:latin typeface="+mn-lt"/>
            </a:endParaRPr>
          </a:p>
          <a:p>
            <a:pPr marL="0" indent="0"/>
            <a:r>
              <a:rPr lang="fr-BE" sz="2000" b="1" dirty="0">
                <a:solidFill>
                  <a:schemeClr val="accent6">
                    <a:lumMod val="75000"/>
                  </a:schemeClr>
                </a:solidFill>
                <a:latin typeface="Calibri"/>
              </a:rPr>
              <a:t>L’achat des vêtements en seconde main </a:t>
            </a:r>
            <a:r>
              <a:rPr lang="fr-BE" sz="2000" dirty="0">
                <a:solidFill>
                  <a:schemeClr val="tx1">
                    <a:lumMod val="75000"/>
                    <a:lumOff val="25000"/>
                  </a:schemeClr>
                </a:solidFill>
                <a:latin typeface="Calibri"/>
              </a:rPr>
              <a:t>est largement perçu comme « en valant la peine » mais pas encore généralisé. Lever les derniers freins pour généraliser cette pratique est un </a:t>
            </a:r>
            <a:r>
              <a:rPr lang="fr-BE" sz="2000" dirty="0">
                <a:solidFill>
                  <a:schemeClr val="accent6">
                    <a:lumMod val="75000"/>
                  </a:schemeClr>
                </a:solidFill>
                <a:latin typeface="Calibri"/>
              </a:rPr>
              <a:t>enjeu à relever pour le Zéro</a:t>
            </a:r>
            <a:r>
              <a:rPr kumimoji="0" lang="fr-BE" sz="2000" i="0" strike="noStrike" kern="1200" cap="none" spc="0" normalizeH="0" baseline="0" noProof="0" dirty="0">
                <a:ln>
                  <a:noFill/>
                </a:ln>
                <a:solidFill>
                  <a:schemeClr val="accent6">
                    <a:lumMod val="75000"/>
                  </a:schemeClr>
                </a:solidFill>
                <a:effectLst/>
                <a:uLnTx/>
                <a:uFillTx/>
                <a:latin typeface="Calibri"/>
                <a:ea typeface="+mn-ea"/>
                <a:cs typeface="+mn-cs"/>
              </a:rPr>
              <a:t> Déchet</a:t>
            </a:r>
            <a:r>
              <a:rPr kumimoji="0" lang="fr-BE" sz="2000" i="0" strike="noStrike" kern="1200" cap="none" spc="0" normalizeH="0" baseline="0" noProof="0" dirty="0">
                <a:ln>
                  <a:noFill/>
                </a:ln>
                <a:solidFill>
                  <a:schemeClr val="tx1">
                    <a:lumMod val="75000"/>
                    <a:lumOff val="25000"/>
                  </a:schemeClr>
                </a:solidFill>
                <a:effectLst/>
                <a:uLnTx/>
                <a:uFillTx/>
                <a:latin typeface="Calibri"/>
                <a:ea typeface="+mn-ea"/>
                <a:cs typeface="+mn-cs"/>
              </a:rPr>
              <a:t>.</a:t>
            </a:r>
            <a:endParaRPr kumimoji="0" lang="fr-BE" sz="2000" i="0" u="none" strike="noStrike" kern="1200" cap="none" spc="0" normalizeH="0" baseline="0" noProof="0" dirty="0">
              <a:ln>
                <a:noFill/>
              </a:ln>
              <a:solidFill>
                <a:schemeClr val="tx1">
                  <a:lumMod val="75000"/>
                  <a:lumOff val="25000"/>
                </a:schemeClr>
              </a:solidFill>
              <a:effectLst/>
              <a:uLnTx/>
              <a:uFillTx/>
              <a:latin typeface="Calibri"/>
              <a:ea typeface="+mn-ea"/>
              <a:cs typeface="+mn-cs"/>
            </a:endParaRPr>
          </a:p>
          <a:p>
            <a:pPr marL="0" indent="0" algn="l"/>
            <a:endParaRPr lang="fr-BE" sz="2000" dirty="0">
              <a:solidFill>
                <a:schemeClr val="tx1">
                  <a:lumMod val="75000"/>
                  <a:lumOff val="25000"/>
                </a:schemeClr>
              </a:solidFill>
              <a:effectLst/>
              <a:latin typeface="+mn-lt"/>
              <a:ea typeface="Calibri" panose="020F0502020204030204" pitchFamily="34" charset="0"/>
            </a:endParaRPr>
          </a:p>
          <a:p>
            <a:pPr marL="342900" lvl="0" indent="-342900">
              <a:buFont typeface="Symbol" panose="05050102010706020507" pitchFamily="18" charset="2"/>
              <a:buChar char=""/>
            </a:pPr>
            <a:endParaRPr lang="fr-BE" sz="1800" dirty="0">
              <a:effectLst/>
              <a:latin typeface="Calibri" panose="020F0502020204030204" pitchFamily="34" charset="0"/>
              <a:ea typeface="Calibri" panose="020F0502020204030204" pitchFamily="34" charset="0"/>
            </a:endParaRPr>
          </a:p>
        </p:txBody>
      </p:sp>
      <p:sp>
        <p:nvSpPr>
          <p:cNvPr id="6" name="Google Shape;278;p1">
            <a:extLst>
              <a:ext uri="{FF2B5EF4-FFF2-40B4-BE49-F238E27FC236}">
                <a16:creationId xmlns="" xmlns:a16="http://schemas.microsoft.com/office/drawing/2014/main" id="{E4491F4D-395F-434C-AB7E-13858FA3A97E}"/>
              </a:ext>
            </a:extLst>
          </p:cNvPr>
          <p:cNvSpPr txBox="1">
            <a:spLocks/>
          </p:cNvSpPr>
          <p:nvPr/>
        </p:nvSpPr>
        <p:spPr>
          <a:xfrm>
            <a:off x="971600" y="260648"/>
            <a:ext cx="8229600" cy="681200"/>
          </a:xfrm>
          <a:prstGeom prst="rect">
            <a:avLst/>
          </a:prstGeom>
          <a:noFill/>
          <a:ln>
            <a:noFill/>
          </a:ln>
        </p:spPr>
        <p:txBody>
          <a:bodyPr spcFirstLastPara="1" vert="horz" wrap="square" lIns="62850" tIns="62850" rIns="62850" bIns="62850" rtlCol="0" anchor="t" anchorCtr="0">
            <a:noAutofit/>
          </a:bodyPr>
          <a:lstStyle>
            <a:lvl1pPr marR="0" lvl="0" algn="l" defTabSz="914400" rtl="0" eaLnBrk="1" latinLnBrk="0" hangingPunct="1">
              <a:lnSpc>
                <a:spcPct val="100000"/>
              </a:lnSpc>
              <a:spcBef>
                <a:spcPts val="0"/>
              </a:spcBef>
              <a:spcAft>
                <a:spcPts val="0"/>
              </a:spcAft>
              <a:buClr>
                <a:srgbClr val="00799D"/>
              </a:buClr>
              <a:buSzPts val="1000"/>
              <a:buFont typeface="Arial"/>
              <a:buNone/>
              <a:defRPr sz="3300" b="1" i="0" u="none" strike="noStrike" kern="1200"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r>
              <a:rPr lang="fr-BE" dirty="0"/>
              <a:t>Comportements Zéro Déchet</a:t>
            </a:r>
            <a:endParaRPr lang="fr-BE" dirty="0">
              <a:solidFill>
                <a:srgbClr val="6CB644"/>
              </a:solidFill>
            </a:endParaRPr>
          </a:p>
        </p:txBody>
      </p:sp>
    </p:spTree>
    <p:extLst>
      <p:ext uri="{BB962C8B-B14F-4D97-AF65-F5344CB8AC3E}">
        <p14:creationId xmlns:p14="http://schemas.microsoft.com/office/powerpoint/2010/main" val="77643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
          <p:cNvSpPr txBox="1">
            <a:spLocks noGrp="1"/>
          </p:cNvSpPr>
          <p:nvPr>
            <p:ph type="title"/>
          </p:nvPr>
        </p:nvSpPr>
        <p:spPr>
          <a:xfrm>
            <a:off x="791580"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dirty="0">
                <a:solidFill>
                  <a:srgbClr val="6CB644"/>
                </a:solidFill>
              </a:rPr>
              <a:t>CHALLENGE</a:t>
            </a:r>
            <a:r>
              <a:rPr lang="fr-BE" sz="3300" b="1" i="0" u="none" strike="noStrike" cap="none" dirty="0">
                <a:solidFill>
                  <a:schemeClr val="accent3"/>
                </a:solidFill>
                <a:latin typeface="Arial"/>
                <a:ea typeface="Arial"/>
                <a:cs typeface="Arial"/>
                <a:sym typeface="Arial"/>
              </a:rPr>
              <a:t> </a:t>
            </a:r>
            <a:r>
              <a:rPr lang="fr-BE" sz="3700" b="1" i="0" u="none" strike="noStrike" cap="none" dirty="0">
                <a:latin typeface="Arial"/>
                <a:ea typeface="Arial"/>
                <a:cs typeface="Arial"/>
                <a:sym typeface="Arial"/>
              </a:rPr>
              <a:t>Z</a:t>
            </a:r>
            <a:r>
              <a:rPr lang="fr-BE" sz="3300" b="1" i="0" u="none" strike="noStrike" cap="none" dirty="0">
                <a:latin typeface="Arial"/>
                <a:ea typeface="Arial"/>
                <a:cs typeface="Arial"/>
                <a:sym typeface="Arial"/>
              </a:rPr>
              <a:t>ÉRO</a:t>
            </a:r>
            <a:r>
              <a:rPr lang="fr-BE" sz="3300" b="1" i="0" u="none" strike="noStrike" cap="none" dirty="0">
                <a:solidFill>
                  <a:srgbClr val="00799D"/>
                </a:solidFill>
                <a:latin typeface="Arial"/>
                <a:ea typeface="Arial"/>
                <a:cs typeface="Arial"/>
                <a:sym typeface="Arial"/>
              </a:rPr>
              <a:t> </a:t>
            </a:r>
            <a:r>
              <a:rPr lang="fr-BE" sz="3700" b="1" i="0" u="none" strike="noStrike" cap="none" dirty="0">
                <a:latin typeface="Arial"/>
                <a:ea typeface="Arial"/>
                <a:cs typeface="Arial"/>
                <a:sym typeface="Arial"/>
              </a:rPr>
              <a:t>D</a:t>
            </a:r>
            <a:r>
              <a:rPr lang="fr-BE" sz="3300" b="1" i="0" u="none" strike="noStrike" cap="none" dirty="0">
                <a:latin typeface="Arial"/>
                <a:ea typeface="Arial"/>
                <a:cs typeface="Arial"/>
                <a:sym typeface="Arial"/>
              </a:rPr>
              <a:t>É</a:t>
            </a:r>
            <a:r>
              <a:rPr lang="fr-BE" sz="3300" b="1" i="0" u="none" strike="noStrike" cap="none" dirty="0">
                <a:solidFill>
                  <a:srgbClr val="00799D"/>
                </a:solidFill>
                <a:latin typeface="Arial"/>
                <a:ea typeface="Arial"/>
                <a:cs typeface="Arial"/>
                <a:sym typeface="Arial"/>
              </a:rPr>
              <a:t>CHET </a:t>
            </a:r>
            <a:r>
              <a:rPr lang="fr-BE" sz="3300" b="1" i="0" u="none" strike="noStrike" cap="none" dirty="0">
                <a:solidFill>
                  <a:srgbClr val="6CB644"/>
                </a:solidFill>
                <a:latin typeface="Arial"/>
                <a:ea typeface="Arial"/>
                <a:cs typeface="Arial"/>
                <a:sym typeface="Arial"/>
              </a:rPr>
              <a:t>20</a:t>
            </a:r>
            <a:r>
              <a:rPr lang="fr-BE" dirty="0">
                <a:solidFill>
                  <a:srgbClr val="6CB644"/>
                </a:solidFill>
              </a:rPr>
              <a:t>20</a:t>
            </a:r>
            <a:endParaRPr sz="3300" b="1" i="0" u="none" strike="noStrike" cap="none" dirty="0">
              <a:solidFill>
                <a:srgbClr val="6CB644"/>
              </a:solidFill>
              <a:latin typeface="Arial"/>
              <a:ea typeface="Arial"/>
              <a:cs typeface="Arial"/>
              <a:sym typeface="Arial"/>
            </a:endParaRPr>
          </a:p>
        </p:txBody>
      </p:sp>
      <p:sp>
        <p:nvSpPr>
          <p:cNvPr id="279" name="Google Shape;279;p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80" name="Google Shape;280;p1"/>
          <p:cNvSpPr txBox="1"/>
          <p:nvPr/>
        </p:nvSpPr>
        <p:spPr>
          <a:xfrm>
            <a:off x="251520" y="1376775"/>
            <a:ext cx="8562000" cy="5481200"/>
          </a:xfrm>
          <a:prstGeom prst="rect">
            <a:avLst/>
          </a:prstGeom>
          <a:noFill/>
          <a:ln>
            <a:noFill/>
          </a:ln>
        </p:spPr>
        <p:txBody>
          <a:bodyPr spcFirstLastPara="1" wrap="square" lIns="62850" tIns="62850" rIns="62850" bIns="62850" anchor="t" anchorCtr="0">
            <a:noAutofit/>
          </a:bodyPr>
          <a:lstStyle/>
          <a:p>
            <a:pPr lvl="0">
              <a:lnSpc>
                <a:spcPct val="130000"/>
              </a:lnSpc>
            </a:pPr>
            <a:r>
              <a:rPr lang="fr-BE" sz="2400" b="1" cap="all" dirty="0">
                <a:solidFill>
                  <a:srgbClr val="007890"/>
                </a:solidFill>
                <a:ea typeface="Calibri"/>
                <a:cs typeface="Calibri"/>
                <a:sym typeface="Calibri"/>
              </a:rPr>
              <a:t>Challenge ZD 2020</a:t>
            </a:r>
          </a:p>
          <a:p>
            <a:pPr marL="342900" lvl="0" indent="-342900">
              <a:buFont typeface="Symbol" panose="05050102010706020507" pitchFamily="18" charset="2"/>
              <a:buChar char=""/>
            </a:pPr>
            <a:r>
              <a:rPr lang="fr-FR" sz="2400" b="1" dirty="0">
                <a:effectLst/>
                <a:latin typeface="Calibri" panose="020F0502020204030204" pitchFamily="34" charset="0"/>
                <a:ea typeface="Calibri" panose="020F0502020204030204" pitchFamily="34" charset="0"/>
              </a:rPr>
              <a:t>253</a:t>
            </a:r>
            <a:r>
              <a:rPr lang="fr-FR" sz="2400" dirty="0">
                <a:effectLst/>
                <a:latin typeface="Calibri" panose="020F0502020204030204" pitchFamily="34" charset="0"/>
                <a:ea typeface="Calibri" panose="020F0502020204030204" pitchFamily="34" charset="0"/>
              </a:rPr>
              <a:t> candidatures</a:t>
            </a:r>
            <a:endParaRPr lang="fr-BE"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2400" b="1" dirty="0">
                <a:effectLst/>
                <a:latin typeface="Calibri" panose="020F0502020204030204" pitchFamily="34" charset="0"/>
                <a:ea typeface="Calibri" panose="020F0502020204030204" pitchFamily="34" charset="0"/>
              </a:rPr>
              <a:t>201</a:t>
            </a:r>
            <a:r>
              <a:rPr lang="fr-FR" sz="2400" dirty="0">
                <a:effectLst/>
                <a:latin typeface="Calibri" panose="020F0502020204030204" pitchFamily="34" charset="0"/>
                <a:ea typeface="Calibri" panose="020F0502020204030204" pitchFamily="34" charset="0"/>
              </a:rPr>
              <a:t> ménages sélectionnés (172 ménages individuels + 29 ménages en équipes) = </a:t>
            </a:r>
            <a:r>
              <a:rPr lang="fr-FR" sz="2400" b="1" dirty="0">
                <a:effectLst/>
                <a:latin typeface="Calibri" panose="020F0502020204030204" pitchFamily="34" charset="0"/>
                <a:ea typeface="Calibri" panose="020F0502020204030204" pitchFamily="34" charset="0"/>
              </a:rPr>
              <a:t>491</a:t>
            </a:r>
            <a:r>
              <a:rPr lang="fr-FR" sz="2400" dirty="0">
                <a:effectLst/>
                <a:latin typeface="Calibri" panose="020F0502020204030204" pitchFamily="34" charset="0"/>
                <a:ea typeface="Calibri" panose="020F0502020204030204" pitchFamily="34" charset="0"/>
              </a:rPr>
              <a:t> personnes</a:t>
            </a:r>
            <a:endParaRPr lang="fr-BE"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2400" dirty="0">
                <a:effectLst/>
                <a:latin typeface="Calibri" panose="020F0502020204030204" pitchFamily="34" charset="0"/>
                <a:ea typeface="Calibri" panose="020F0502020204030204" pitchFamily="34" charset="0"/>
              </a:rPr>
              <a:t>Challenge du 15/02/2020 au 30/09/2020</a:t>
            </a:r>
            <a:endParaRPr lang="fr-BE"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2400" b="1" dirty="0">
                <a:effectLst/>
                <a:latin typeface="Calibri" panose="020F0502020204030204" pitchFamily="34" charset="0"/>
                <a:ea typeface="Calibri" panose="020F0502020204030204" pitchFamily="34" charset="0"/>
              </a:rPr>
              <a:t>13 défis</a:t>
            </a:r>
            <a:r>
              <a:rPr lang="fr-FR" sz="2400" dirty="0">
                <a:effectLst/>
                <a:latin typeface="Calibri" panose="020F0502020204030204" pitchFamily="34" charset="0"/>
                <a:ea typeface="Calibri" panose="020F0502020204030204" pitchFamily="34" charset="0"/>
              </a:rPr>
              <a:t> envoyés par mail</a:t>
            </a:r>
            <a:endParaRPr lang="fr-BE"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2400" b="1" dirty="0">
                <a:effectLst/>
                <a:latin typeface="Calibri" panose="020F0502020204030204" pitchFamily="34" charset="0"/>
                <a:ea typeface="Calibri" panose="020F0502020204030204" pitchFamily="34" charset="0"/>
              </a:rPr>
              <a:t>3 rencontres</a:t>
            </a:r>
            <a:r>
              <a:rPr lang="fr-FR" sz="2400" dirty="0">
                <a:effectLst/>
                <a:latin typeface="Calibri" panose="020F0502020204030204" pitchFamily="34" charset="0"/>
                <a:ea typeface="Calibri" panose="020F0502020204030204" pitchFamily="34" charset="0"/>
              </a:rPr>
              <a:t> : au début, à mi-parcours et en clôture</a:t>
            </a:r>
            <a:endParaRPr lang="fr-BE"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2400" b="1" dirty="0">
                <a:effectLst/>
                <a:latin typeface="Calibri" panose="020F0502020204030204" pitchFamily="34" charset="0"/>
                <a:ea typeface="Calibri" panose="020F0502020204030204" pitchFamily="34" charset="0"/>
              </a:rPr>
              <a:t>18 ateliers </a:t>
            </a:r>
            <a:r>
              <a:rPr lang="fr-FR" sz="2400" dirty="0">
                <a:effectLst/>
                <a:latin typeface="Calibri" panose="020F0502020204030204" pitchFamily="34" charset="0"/>
                <a:ea typeface="Calibri" panose="020F0502020204030204" pitchFamily="34" charset="0"/>
              </a:rPr>
              <a:t>(dont 9 ateliers en ligne)</a:t>
            </a:r>
            <a:r>
              <a:rPr lang="fr-FR" sz="2400" b="1" dirty="0">
                <a:effectLst/>
                <a:latin typeface="Calibri" panose="020F0502020204030204" pitchFamily="34" charset="0"/>
                <a:ea typeface="Calibri" panose="020F0502020204030204" pitchFamily="34" charset="0"/>
              </a:rPr>
              <a:t> et 1 visite</a:t>
            </a:r>
            <a:r>
              <a:rPr lang="fr-FR" sz="2400" dirty="0">
                <a:effectLst/>
                <a:latin typeface="Calibri" panose="020F0502020204030204" pitchFamily="34" charset="0"/>
                <a:ea typeface="Calibri" panose="020F0502020204030204" pitchFamily="34" charset="0"/>
              </a:rPr>
              <a:t> organisés - </a:t>
            </a:r>
            <a:r>
              <a:rPr lang="fr-FR" sz="2400" b="1" dirty="0">
                <a:effectLst/>
                <a:latin typeface="Calibri" panose="020F0502020204030204" pitchFamily="34" charset="0"/>
                <a:ea typeface="Calibri" panose="020F0502020204030204" pitchFamily="34" charset="0"/>
              </a:rPr>
              <a:t>183</a:t>
            </a:r>
            <a:r>
              <a:rPr lang="fr-FR" sz="2400" dirty="0">
                <a:effectLst/>
                <a:latin typeface="Calibri" panose="020F0502020204030204" pitchFamily="34" charset="0"/>
                <a:ea typeface="Calibri" panose="020F0502020204030204" pitchFamily="34" charset="0"/>
              </a:rPr>
              <a:t> participations aux ateliers, 10 personnes en moyenne/activité</a:t>
            </a:r>
            <a:endParaRPr lang="fr-BE" sz="2400" dirty="0">
              <a:effectLst/>
              <a:latin typeface="Calibri" panose="020F0502020204030204" pitchFamily="34" charset="0"/>
              <a:ea typeface="Calibri" panose="020F0502020204030204" pitchFamily="34" charset="0"/>
            </a:endParaRPr>
          </a:p>
          <a:p>
            <a:pPr lvl="0">
              <a:lnSpc>
                <a:spcPct val="130000"/>
              </a:lnSpc>
            </a:pPr>
            <a:endParaRPr lang="fr-BE" sz="1200" b="1" cap="all" dirty="0">
              <a:solidFill>
                <a:srgbClr val="007890"/>
              </a:solidFill>
              <a:ea typeface="Calibri"/>
              <a:cs typeface="Calibri"/>
              <a:sym typeface="Calibri"/>
            </a:endParaRPr>
          </a:p>
          <a:p>
            <a:pPr lvl="0">
              <a:lnSpc>
                <a:spcPct val="130000"/>
              </a:lnSpc>
            </a:pPr>
            <a:r>
              <a:rPr lang="fr-BE" sz="1200" b="1" cap="all" dirty="0">
                <a:solidFill>
                  <a:srgbClr val="007890"/>
                </a:solidFill>
                <a:ea typeface="Calibri"/>
                <a:cs typeface="Calibri"/>
                <a:sym typeface="Calibri"/>
              </a:rPr>
              <a:t> </a:t>
            </a:r>
          </a:p>
          <a:p>
            <a:pPr>
              <a:lnSpc>
                <a:spcPct val="130000"/>
              </a:lnSpc>
            </a:pPr>
            <a:r>
              <a:rPr lang="fr-BE" sz="1200" b="1" dirty="0">
                <a:solidFill>
                  <a:srgbClr val="6CB644"/>
                </a:solidFill>
                <a:ea typeface="Calibri"/>
                <a:cs typeface="Calibri"/>
              </a:rPr>
              <a:t> </a:t>
            </a:r>
          </a:p>
          <a:p>
            <a:pPr>
              <a:lnSpc>
                <a:spcPct val="130000"/>
              </a:lnSpc>
            </a:pPr>
            <a:endParaRPr sz="1050" dirty="0"/>
          </a:p>
          <a:p>
            <a:pPr marL="546100" marR="0" lvl="0" indent="-349250" algn="l" rtl="0">
              <a:lnSpc>
                <a:spcPct val="130000"/>
              </a:lnSpc>
              <a:spcBef>
                <a:spcPts val="0"/>
              </a:spcBef>
              <a:spcAft>
                <a:spcPts val="0"/>
              </a:spcAft>
              <a:buClr>
                <a:srgbClr val="000000"/>
              </a:buClr>
              <a:buSzPts val="2100"/>
              <a:buFont typeface="Arial"/>
              <a:buChar char="•"/>
            </a:pPr>
            <a:endParaRPr sz="1200" dirty="0">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Aria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spTree>
    <p:extLst>
      <p:ext uri="{BB962C8B-B14F-4D97-AF65-F5344CB8AC3E}">
        <p14:creationId xmlns:p14="http://schemas.microsoft.com/office/powerpoint/2010/main" val="313828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
          <p:cNvSpPr txBox="1">
            <a:spLocks noGrp="1"/>
          </p:cNvSpPr>
          <p:nvPr>
            <p:ph type="title"/>
          </p:nvPr>
        </p:nvSpPr>
        <p:spPr>
          <a:xfrm>
            <a:off x="791580"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sz="3300" b="1" i="0" u="none" strike="noStrike" cap="none" dirty="0">
                <a:latin typeface="Arial"/>
                <a:ea typeface="Arial"/>
                <a:cs typeface="Arial"/>
                <a:sym typeface="Arial"/>
              </a:rPr>
              <a:t>Évolution des quantités de déchets</a:t>
            </a:r>
            <a:endParaRPr sz="3300" b="1" i="0" u="none" strike="noStrike" cap="none" dirty="0">
              <a:solidFill>
                <a:srgbClr val="6CB644"/>
              </a:solidFill>
              <a:latin typeface="Arial"/>
              <a:ea typeface="Arial"/>
              <a:cs typeface="Arial"/>
              <a:sym typeface="Arial"/>
            </a:endParaRPr>
          </a:p>
        </p:txBody>
      </p:sp>
      <p:sp>
        <p:nvSpPr>
          <p:cNvPr id="279" name="Google Shape;279;p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80" name="Google Shape;280;p1"/>
          <p:cNvSpPr txBox="1"/>
          <p:nvPr/>
        </p:nvSpPr>
        <p:spPr>
          <a:xfrm>
            <a:off x="251520" y="1376775"/>
            <a:ext cx="8562000" cy="5481200"/>
          </a:xfrm>
          <a:prstGeom prst="rect">
            <a:avLst/>
          </a:prstGeom>
          <a:noFill/>
          <a:ln>
            <a:noFill/>
          </a:ln>
        </p:spPr>
        <p:txBody>
          <a:bodyPr spcFirstLastPara="1" wrap="square" lIns="62850" tIns="62850" rIns="62850" bIns="62850" anchor="t" anchorCtr="0">
            <a:noAutofit/>
          </a:bodyPr>
          <a:lstStyle/>
          <a:p>
            <a:pPr lvl="0">
              <a:lnSpc>
                <a:spcPct val="130000"/>
              </a:lnSpc>
            </a:pPr>
            <a:r>
              <a:rPr lang="fr-BE" sz="2400" b="1" dirty="0">
                <a:solidFill>
                  <a:schemeClr val="tx1">
                    <a:lumMod val="75000"/>
                    <a:lumOff val="25000"/>
                  </a:schemeClr>
                </a:solidFill>
                <a:ea typeface="Calibri"/>
                <a:cs typeface="Calibri"/>
                <a:sym typeface="Calibri"/>
              </a:rPr>
              <a:t>Comparaison des pesées effectuées par les participants au Challenge 2020  au début et à la fin du challenge.</a:t>
            </a:r>
          </a:p>
          <a:p>
            <a:pPr lvl="0">
              <a:lnSpc>
                <a:spcPct val="130000"/>
              </a:lnSpc>
            </a:pPr>
            <a:endParaRPr lang="fr-BE" sz="2400" b="1" cap="all" dirty="0">
              <a:solidFill>
                <a:srgbClr val="007890"/>
              </a:solidFill>
              <a:ea typeface="Calibri"/>
              <a:cs typeface="Calibri"/>
              <a:sym typeface="Calibri"/>
            </a:endParaRPr>
          </a:p>
          <a:p>
            <a:pPr lvl="0">
              <a:lnSpc>
                <a:spcPct val="130000"/>
              </a:lnSpc>
            </a:pPr>
            <a:r>
              <a:rPr lang="fr-BE" sz="2400" b="1" cap="all" dirty="0">
                <a:solidFill>
                  <a:srgbClr val="007890"/>
                </a:solidFill>
                <a:ea typeface="Calibri"/>
                <a:cs typeface="Calibri"/>
                <a:sym typeface="Calibri"/>
              </a:rPr>
              <a:t> </a:t>
            </a:r>
          </a:p>
          <a:p>
            <a:pPr>
              <a:lnSpc>
                <a:spcPct val="130000"/>
              </a:lnSpc>
            </a:pPr>
            <a:r>
              <a:rPr lang="fr-BE" sz="1200" b="1" dirty="0">
                <a:solidFill>
                  <a:srgbClr val="6CB644"/>
                </a:solidFill>
                <a:ea typeface="Calibri"/>
                <a:cs typeface="Calibri"/>
              </a:rPr>
              <a:t> </a:t>
            </a:r>
          </a:p>
          <a:p>
            <a:pPr>
              <a:lnSpc>
                <a:spcPct val="130000"/>
              </a:lnSpc>
            </a:pPr>
            <a:endParaRPr sz="1050" dirty="0"/>
          </a:p>
          <a:p>
            <a:pPr marL="546100" marR="0" lvl="0" indent="-349250" algn="l" rtl="0">
              <a:lnSpc>
                <a:spcPct val="130000"/>
              </a:lnSpc>
              <a:spcBef>
                <a:spcPts val="0"/>
              </a:spcBef>
              <a:spcAft>
                <a:spcPts val="0"/>
              </a:spcAft>
              <a:buClr>
                <a:srgbClr val="000000"/>
              </a:buClr>
              <a:buSzPts val="2100"/>
              <a:buFont typeface="Arial"/>
              <a:buChar char="•"/>
            </a:pPr>
            <a:endParaRPr sz="1200" dirty="0">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Aria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graphicFrame>
        <p:nvGraphicFramePr>
          <p:cNvPr id="4" name="Tableau 3"/>
          <p:cNvGraphicFramePr>
            <a:graphicFrameLocks noGrp="1"/>
          </p:cNvGraphicFramePr>
          <p:nvPr>
            <p:extLst>
              <p:ext uri="{D42A27DB-BD31-4B8C-83A1-F6EECF244321}">
                <p14:modId xmlns:p14="http://schemas.microsoft.com/office/powerpoint/2010/main" val="123236884"/>
              </p:ext>
            </p:extLst>
          </p:nvPr>
        </p:nvGraphicFramePr>
        <p:xfrm>
          <a:off x="390661" y="2893240"/>
          <a:ext cx="8245071" cy="2448270"/>
        </p:xfrm>
        <a:graphic>
          <a:graphicData uri="http://schemas.openxmlformats.org/drawingml/2006/table">
            <a:tbl>
              <a:tblPr>
                <a:tableStyleId>{5C22544A-7EE6-4342-B048-85BDC9FD1C3A}</a:tableStyleId>
              </a:tblPr>
              <a:tblGrid>
                <a:gridCol w="3492705">
                  <a:extLst>
                    <a:ext uri="{9D8B030D-6E8A-4147-A177-3AD203B41FA5}">
                      <a16:colId xmlns="" xmlns:a16="http://schemas.microsoft.com/office/drawing/2014/main" val="20000"/>
                    </a:ext>
                  </a:extLst>
                </a:gridCol>
                <a:gridCol w="2376183">
                  <a:extLst>
                    <a:ext uri="{9D8B030D-6E8A-4147-A177-3AD203B41FA5}">
                      <a16:colId xmlns="" xmlns:a16="http://schemas.microsoft.com/office/drawing/2014/main" val="20001"/>
                    </a:ext>
                  </a:extLst>
                </a:gridCol>
                <a:gridCol w="2376183">
                  <a:extLst>
                    <a:ext uri="{9D8B030D-6E8A-4147-A177-3AD203B41FA5}">
                      <a16:colId xmlns="" xmlns:a16="http://schemas.microsoft.com/office/drawing/2014/main" val="20002"/>
                    </a:ext>
                  </a:extLst>
                </a:gridCol>
              </a:tblGrid>
              <a:tr h="408045">
                <a:tc>
                  <a:txBody>
                    <a:bodyPr/>
                    <a:lstStyle/>
                    <a:p>
                      <a:pPr algn="l" fontAlgn="b"/>
                      <a:r>
                        <a:rPr lang="fr-BE" sz="1400" u="none" strike="noStrike" dirty="0">
                          <a:effectLst/>
                        </a:rPr>
                        <a:t> </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Janvier 2020</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Septembre 2020</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extLst>
                  <a:ext uri="{0D108BD9-81ED-4DB2-BD59-A6C34878D82A}">
                    <a16:rowId xmlns="" xmlns:a16="http://schemas.microsoft.com/office/drawing/2014/main" val="10000"/>
                  </a:ext>
                </a:extLst>
              </a:tr>
              <a:tr h="408045">
                <a:tc>
                  <a:txBody>
                    <a:bodyPr/>
                    <a:lstStyle/>
                    <a:p>
                      <a:pPr algn="l" fontAlgn="b"/>
                      <a:r>
                        <a:rPr lang="fr-BE" sz="1400" u="none" strike="noStrike">
                          <a:effectLst/>
                        </a:rPr>
                        <a:t>Nbre de pesées</a:t>
                      </a:r>
                      <a:endParaRPr lang="fr-BE" sz="1400" b="0" i="0" u="none" strike="noStrike">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122</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44</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extLst>
                  <a:ext uri="{0D108BD9-81ED-4DB2-BD59-A6C34878D82A}">
                    <a16:rowId xmlns="" xmlns:a16="http://schemas.microsoft.com/office/drawing/2014/main" val="10001"/>
                  </a:ext>
                </a:extLst>
              </a:tr>
              <a:tr h="408045">
                <a:tc>
                  <a:txBody>
                    <a:bodyPr/>
                    <a:lstStyle/>
                    <a:p>
                      <a:pPr algn="l" fontAlgn="b"/>
                      <a:r>
                        <a:rPr lang="fr-BE" sz="1400" u="none" strike="noStrike" dirty="0">
                          <a:effectLst/>
                        </a:rPr>
                        <a:t>Total pesées (kg)</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1832,7</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372,2</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extLst>
                  <a:ext uri="{0D108BD9-81ED-4DB2-BD59-A6C34878D82A}">
                    <a16:rowId xmlns="" xmlns:a16="http://schemas.microsoft.com/office/drawing/2014/main" val="10002"/>
                  </a:ext>
                </a:extLst>
              </a:tr>
              <a:tr h="408045">
                <a:tc>
                  <a:txBody>
                    <a:bodyPr/>
                    <a:lstStyle/>
                    <a:p>
                      <a:pPr algn="l" fontAlgn="b"/>
                      <a:r>
                        <a:rPr lang="fr-BE" sz="1400" u="none" strike="noStrike">
                          <a:effectLst/>
                        </a:rPr>
                        <a:t>Nbre pers concernées</a:t>
                      </a:r>
                      <a:endParaRPr lang="fr-BE" sz="1400" b="0" i="0" u="none" strike="noStrike">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349</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105</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extLst>
                  <a:ext uri="{0D108BD9-81ED-4DB2-BD59-A6C34878D82A}">
                    <a16:rowId xmlns="" xmlns:a16="http://schemas.microsoft.com/office/drawing/2014/main" val="10003"/>
                  </a:ext>
                </a:extLst>
              </a:tr>
              <a:tr h="408045">
                <a:tc>
                  <a:txBody>
                    <a:bodyPr/>
                    <a:lstStyle/>
                    <a:p>
                      <a:pPr algn="l" fontAlgn="b"/>
                      <a:r>
                        <a:rPr lang="fr-BE" sz="1400" u="none" strike="noStrike">
                          <a:effectLst/>
                        </a:rPr>
                        <a:t>kg/pers/mois</a:t>
                      </a:r>
                      <a:endParaRPr lang="fr-BE" sz="1400" b="0" i="0" u="none" strike="noStrike">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a:effectLst/>
                        </a:rPr>
                        <a:t>5,3</a:t>
                      </a:r>
                      <a:endParaRPr lang="fr-BE" sz="1400" b="0" i="0" u="none" strike="noStrike">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3,6</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extLst>
                  <a:ext uri="{0D108BD9-81ED-4DB2-BD59-A6C34878D82A}">
                    <a16:rowId xmlns="" xmlns:a16="http://schemas.microsoft.com/office/drawing/2014/main" val="10004"/>
                  </a:ext>
                </a:extLst>
              </a:tr>
              <a:tr h="408045">
                <a:tc>
                  <a:txBody>
                    <a:bodyPr/>
                    <a:lstStyle/>
                    <a:p>
                      <a:pPr algn="l" fontAlgn="b"/>
                      <a:r>
                        <a:rPr lang="fr-BE" sz="1400" u="none" strike="noStrike">
                          <a:effectLst/>
                        </a:rPr>
                        <a:t>Poids moy (kg/pers/an)</a:t>
                      </a:r>
                      <a:endParaRPr lang="fr-BE" sz="1400" b="0" i="0" u="none" strike="noStrike">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63</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tc>
                  <a:txBody>
                    <a:bodyPr/>
                    <a:lstStyle/>
                    <a:p>
                      <a:pPr algn="l" fontAlgn="b"/>
                      <a:r>
                        <a:rPr lang="fr-BE" sz="1400" u="none" strike="noStrike" dirty="0">
                          <a:effectLst/>
                        </a:rPr>
                        <a:t>43</a:t>
                      </a:r>
                      <a:endParaRPr lang="fr-BE" sz="1400" b="0" i="0" u="none" strike="noStrike" dirty="0">
                        <a:solidFill>
                          <a:srgbClr val="000000"/>
                        </a:solidFill>
                        <a:effectLst/>
                        <a:latin typeface="Verdana"/>
                      </a:endParaRPr>
                    </a:p>
                  </a:txBody>
                  <a:tcPr marL="0" marR="0" marT="0" marB="0">
                    <a:solidFill>
                      <a:schemeClr val="accent5">
                        <a:lumMod val="20000"/>
                        <a:lumOff val="8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57987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6CF24BC-879E-49D0-A1B0-451CFAFA17D0}"/>
              </a:ext>
            </a:extLst>
          </p:cNvPr>
          <p:cNvSpPr>
            <a:spLocks noGrp="1"/>
          </p:cNvSpPr>
          <p:nvPr>
            <p:ph type="body" idx="1"/>
          </p:nvPr>
        </p:nvSpPr>
        <p:spPr>
          <a:xfrm>
            <a:off x="755576" y="1196752"/>
            <a:ext cx="7704856" cy="5184576"/>
          </a:xfrm>
        </p:spPr>
        <p:txBody>
          <a:bodyPr/>
          <a:lstStyle/>
          <a:p>
            <a:pPr marL="342900" lvl="0" indent="-342900">
              <a:buFont typeface="Symbol" panose="05050102010706020507" pitchFamily="18" charset="2"/>
              <a:buChar char=""/>
            </a:pPr>
            <a:r>
              <a:rPr lang="fr-BE" sz="2400" dirty="0">
                <a:effectLst/>
                <a:latin typeface="Calibri" panose="020F0502020204030204" pitchFamily="34" charset="0"/>
                <a:ea typeface="Calibri" panose="020F0502020204030204" pitchFamily="34" charset="0"/>
              </a:rPr>
              <a:t>Moyenne </a:t>
            </a:r>
            <a:r>
              <a:rPr lang="fr-BE" sz="2400" u="sng" dirty="0">
                <a:effectLst/>
                <a:latin typeface="Calibri" panose="020F0502020204030204" pitchFamily="34" charset="0"/>
                <a:ea typeface="Calibri" panose="020F0502020204030204" pitchFamily="34" charset="0"/>
              </a:rPr>
              <a:t>au début du challenge</a:t>
            </a:r>
            <a:r>
              <a:rPr lang="fr-BE" sz="2400" dirty="0">
                <a:effectLst/>
                <a:latin typeface="Calibri" panose="020F0502020204030204" pitchFamily="34" charset="0"/>
                <a:ea typeface="Calibri" panose="020F0502020204030204" pitchFamily="34" charset="0"/>
              </a:rPr>
              <a:t> (</a:t>
            </a:r>
            <a:r>
              <a:rPr lang="fr-FR" sz="2400" dirty="0">
                <a:effectLst/>
                <a:latin typeface="Calibri" panose="020F0502020204030204" pitchFamily="34" charset="0"/>
                <a:ea typeface="Calibri" panose="020F0502020204030204" pitchFamily="34" charset="0"/>
              </a:rPr>
              <a:t>122 familles - 349 personnes</a:t>
            </a:r>
            <a:r>
              <a:rPr lang="fr-BE" sz="2400" dirty="0">
                <a:effectLst/>
                <a:latin typeface="Calibri" panose="020F0502020204030204" pitchFamily="34" charset="0"/>
                <a:ea typeface="Calibri" panose="020F0502020204030204" pitchFamily="34" charset="0"/>
              </a:rPr>
              <a:t>) : </a:t>
            </a:r>
            <a:r>
              <a:rPr lang="fr-BE" sz="2400" b="1" dirty="0">
                <a:solidFill>
                  <a:schemeClr val="accent6"/>
                </a:solidFill>
                <a:effectLst/>
                <a:latin typeface="Calibri" panose="020F0502020204030204" pitchFamily="34" charset="0"/>
                <a:ea typeface="Calibri" panose="020F0502020204030204" pitchFamily="34" charset="0"/>
              </a:rPr>
              <a:t>63 kg/pers/an</a:t>
            </a:r>
          </a:p>
          <a:p>
            <a:pPr marL="342900" lvl="0" indent="-342900">
              <a:buFont typeface="Symbol" panose="05050102010706020507" pitchFamily="18" charset="2"/>
              <a:buChar char=""/>
            </a:pPr>
            <a:r>
              <a:rPr lang="fr-BE" sz="2400" u="sng" dirty="0">
                <a:effectLst/>
                <a:latin typeface="Calibri" panose="020F0502020204030204" pitchFamily="34" charset="0"/>
                <a:ea typeface="Calibri" panose="020F0502020204030204" pitchFamily="34" charset="0"/>
              </a:rPr>
              <a:t>A la fin du </a:t>
            </a:r>
            <a:r>
              <a:rPr lang="fr-BE" sz="2400" dirty="0">
                <a:effectLst/>
                <a:latin typeface="Calibri" panose="020F0502020204030204" pitchFamily="34" charset="0"/>
                <a:ea typeface="Calibri" panose="020F0502020204030204" pitchFamily="34" charset="0"/>
              </a:rPr>
              <a:t>challenge </a:t>
            </a:r>
            <a:r>
              <a:rPr lang="fr-FR" sz="2400" dirty="0">
                <a:effectLst/>
                <a:latin typeface="Calibri" panose="020F0502020204030204" pitchFamily="34" charset="0"/>
                <a:ea typeface="Calibri" panose="020F0502020204030204" pitchFamily="34" charset="0"/>
              </a:rPr>
              <a:t>(44 familles – 105 personnes)</a:t>
            </a:r>
            <a:r>
              <a:rPr lang="fr-BE" sz="2400" dirty="0">
                <a:effectLst/>
                <a:latin typeface="Calibri" panose="020F0502020204030204" pitchFamily="34" charset="0"/>
                <a:ea typeface="Calibri" panose="020F0502020204030204" pitchFamily="34" charset="0"/>
              </a:rPr>
              <a:t> : </a:t>
            </a:r>
            <a:r>
              <a:rPr lang="fr-BE" sz="2400" b="1" dirty="0">
                <a:solidFill>
                  <a:schemeClr val="accent6"/>
                </a:solidFill>
                <a:effectLst/>
                <a:latin typeface="Calibri" panose="020F0502020204030204" pitchFamily="34" charset="0"/>
                <a:ea typeface="Calibri" panose="020F0502020204030204" pitchFamily="34" charset="0"/>
              </a:rPr>
              <a:t>43 kg/pers/an</a:t>
            </a:r>
            <a:endParaRPr lang="fr-BE"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fr-BE" sz="2400" dirty="0">
              <a:effectLst/>
              <a:latin typeface="Calibri" panose="020F0502020204030204" pitchFamily="34" charset="0"/>
              <a:ea typeface="Calibri" panose="020F0502020204030204" pitchFamily="34" charset="0"/>
            </a:endParaRPr>
          </a:p>
          <a:p>
            <a:pPr marL="0" lvl="0" indent="0"/>
            <a:r>
              <a:rPr lang="fr-BE" sz="2800" dirty="0">
                <a:effectLst/>
                <a:latin typeface="Calibri" panose="020F0502020204030204" pitchFamily="34" charset="0"/>
                <a:ea typeface="Calibri" panose="020F0502020204030204" pitchFamily="34" charset="0"/>
              </a:rPr>
              <a:t>Réduction moyenne :  -</a:t>
            </a:r>
            <a:r>
              <a:rPr lang="fr-BE" sz="2800" b="1" dirty="0">
                <a:solidFill>
                  <a:schemeClr val="accent6"/>
                </a:solidFill>
                <a:effectLst/>
                <a:latin typeface="Calibri" panose="020F0502020204030204" pitchFamily="34" charset="0"/>
                <a:ea typeface="Calibri" panose="020F0502020204030204" pitchFamily="34" charset="0"/>
              </a:rPr>
              <a:t>32%</a:t>
            </a:r>
            <a:r>
              <a:rPr lang="fr-BE" sz="2800" dirty="0">
                <a:effectLst/>
                <a:latin typeface="Calibri" panose="020F0502020204030204" pitchFamily="34" charset="0"/>
                <a:ea typeface="Calibri" panose="020F0502020204030204" pitchFamily="34" charset="0"/>
              </a:rPr>
              <a:t> (sac blanc) en 9 mois</a:t>
            </a:r>
          </a:p>
          <a:p>
            <a:pPr marL="342900" lvl="0" indent="-342900">
              <a:buFont typeface="Symbol" panose="05050102010706020507" pitchFamily="18" charset="2"/>
              <a:buChar char=""/>
            </a:pPr>
            <a:endParaRPr lang="fr-BE" sz="2400" b="1"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BE" sz="2400" dirty="0">
                <a:effectLst/>
                <a:latin typeface="Calibri" panose="020F0502020204030204" pitchFamily="34" charset="0"/>
                <a:ea typeface="Calibri" panose="020F0502020204030204" pitchFamily="34" charset="0"/>
              </a:rPr>
              <a:t>En moyenne lissée 2015-2017, déchets résiduels incinérés en RBC (hors collectes sélectives) : 202.300 tonnes/an -&gt; </a:t>
            </a:r>
            <a:r>
              <a:rPr lang="fr-BE" sz="2400" b="1" dirty="0">
                <a:effectLst/>
                <a:latin typeface="Calibri" panose="020F0502020204030204" pitchFamily="34" charset="0"/>
                <a:ea typeface="Calibri" panose="020F0502020204030204" pitchFamily="34" charset="0"/>
              </a:rPr>
              <a:t>171 kg/</a:t>
            </a:r>
            <a:r>
              <a:rPr lang="fr-BE" sz="2400" b="1" dirty="0" err="1">
                <a:effectLst/>
                <a:latin typeface="Calibri" panose="020F0502020204030204" pitchFamily="34" charset="0"/>
                <a:ea typeface="Calibri" panose="020F0502020204030204" pitchFamily="34" charset="0"/>
              </a:rPr>
              <a:t>hab</a:t>
            </a:r>
            <a:r>
              <a:rPr lang="fr-BE" sz="2400" b="1" dirty="0">
                <a:effectLst/>
                <a:latin typeface="Calibri" panose="020F0502020204030204" pitchFamily="34" charset="0"/>
                <a:ea typeface="Calibri" panose="020F0502020204030204" pitchFamily="34" charset="0"/>
              </a:rPr>
              <a:t>/an</a:t>
            </a:r>
          </a:p>
          <a:p>
            <a:pPr marL="0" lvl="0" indent="0"/>
            <a:r>
              <a:rPr lang="fr-BE" sz="2800" dirty="0">
                <a:solidFill>
                  <a:schemeClr val="tx1">
                    <a:lumMod val="75000"/>
                    <a:lumOff val="25000"/>
                  </a:schemeClr>
                </a:solidFill>
                <a:effectLst/>
                <a:latin typeface="Calibri" panose="020F0502020204030204" pitchFamily="34" charset="0"/>
                <a:ea typeface="Calibri" panose="020F0502020204030204" pitchFamily="34" charset="0"/>
              </a:rPr>
              <a:t>Les participants au Challenge ZD 2020 arrivent en moyenne à 43kg/pers/an, soit à </a:t>
            </a:r>
            <a:r>
              <a:rPr lang="fr-BE" sz="2800" b="1" dirty="0">
                <a:solidFill>
                  <a:schemeClr val="accent6"/>
                </a:solidFill>
                <a:effectLst/>
                <a:latin typeface="Calibri" panose="020F0502020204030204" pitchFamily="34" charset="0"/>
                <a:ea typeface="Calibri" panose="020F0502020204030204" pitchFamily="34" charset="0"/>
              </a:rPr>
              <a:t>25% du niveau moyen des bruxellois</a:t>
            </a:r>
            <a:r>
              <a:rPr lang="fr-BE" sz="2800" dirty="0">
                <a:solidFill>
                  <a:schemeClr val="tx1">
                    <a:lumMod val="75000"/>
                    <a:lumOff val="25000"/>
                  </a:schemeClr>
                </a:solidFill>
                <a:effectLst/>
                <a:latin typeface="Calibri" panose="020F0502020204030204" pitchFamily="34" charset="0"/>
                <a:ea typeface="Calibri" panose="020F0502020204030204" pitchFamily="34" charset="0"/>
              </a:rPr>
              <a:t>.</a:t>
            </a:r>
          </a:p>
          <a:p>
            <a:pPr marL="342900" lvl="0" indent="-342900">
              <a:buFont typeface="Symbol" panose="05050102010706020507" pitchFamily="18" charset="2"/>
              <a:buChar char=""/>
            </a:pPr>
            <a:endParaRPr lang="fr-BE" sz="1800" dirty="0">
              <a:effectLst/>
              <a:latin typeface="Calibri" panose="020F0502020204030204" pitchFamily="34" charset="0"/>
              <a:ea typeface="Calibri" panose="020F0502020204030204" pitchFamily="34" charset="0"/>
            </a:endParaRPr>
          </a:p>
        </p:txBody>
      </p:sp>
      <p:sp>
        <p:nvSpPr>
          <p:cNvPr id="6" name="Google Shape;278;p1">
            <a:extLst>
              <a:ext uri="{FF2B5EF4-FFF2-40B4-BE49-F238E27FC236}">
                <a16:creationId xmlns="" xmlns:a16="http://schemas.microsoft.com/office/drawing/2014/main" id="{E4491F4D-395F-434C-AB7E-13858FA3A97E}"/>
              </a:ext>
            </a:extLst>
          </p:cNvPr>
          <p:cNvSpPr txBox="1">
            <a:spLocks/>
          </p:cNvSpPr>
          <p:nvPr/>
        </p:nvSpPr>
        <p:spPr>
          <a:xfrm>
            <a:off x="971600" y="260648"/>
            <a:ext cx="8229600" cy="681200"/>
          </a:xfrm>
          <a:prstGeom prst="rect">
            <a:avLst/>
          </a:prstGeom>
          <a:noFill/>
          <a:ln>
            <a:noFill/>
          </a:ln>
        </p:spPr>
        <p:txBody>
          <a:bodyPr spcFirstLastPara="1" vert="horz" wrap="square" lIns="62850" tIns="62850" rIns="62850" bIns="62850" rtlCol="0" anchor="t" anchorCtr="0">
            <a:noAutofit/>
          </a:bodyPr>
          <a:lstStyle>
            <a:lvl1pPr marR="0" lvl="0" algn="l" defTabSz="914400" rtl="0" eaLnBrk="1" latinLnBrk="0" hangingPunct="1">
              <a:lnSpc>
                <a:spcPct val="100000"/>
              </a:lnSpc>
              <a:spcBef>
                <a:spcPts val="0"/>
              </a:spcBef>
              <a:spcAft>
                <a:spcPts val="0"/>
              </a:spcAft>
              <a:buClr>
                <a:srgbClr val="00799D"/>
              </a:buClr>
              <a:buSzPts val="1000"/>
              <a:buFont typeface="Arial"/>
              <a:buNone/>
              <a:defRPr sz="3300" b="1" i="0" u="none" strike="noStrike" kern="1200"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r>
              <a:rPr lang="fr-BE" dirty="0"/>
              <a:t>Évolution des quantités de déchets</a:t>
            </a:r>
            <a:endParaRPr lang="fr-BE" dirty="0">
              <a:solidFill>
                <a:srgbClr val="6CB644"/>
              </a:solidFill>
            </a:endParaRPr>
          </a:p>
        </p:txBody>
      </p:sp>
    </p:spTree>
    <p:extLst>
      <p:ext uri="{BB962C8B-B14F-4D97-AF65-F5344CB8AC3E}">
        <p14:creationId xmlns:p14="http://schemas.microsoft.com/office/powerpoint/2010/main" val="402446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 name="Image 4"/>
          <p:cNvPicPr/>
          <p:nvPr/>
        </p:nvPicPr>
        <p:blipFill rotWithShape="1">
          <a:blip r:embed="rId3">
            <a:extLst>
              <a:ext uri="{28A0092B-C50C-407E-A947-70E740481C1C}">
                <a14:useLocalDpi xmlns:a14="http://schemas.microsoft.com/office/drawing/2010/main" val="0"/>
              </a:ext>
            </a:extLst>
          </a:blip>
          <a:srcRect r="18"/>
          <a:stretch/>
        </p:blipFill>
        <p:spPr bwMode="auto">
          <a:xfrm>
            <a:off x="916623" y="505459"/>
            <a:ext cx="1212215" cy="2376805"/>
          </a:xfrm>
          <a:prstGeom prst="rect">
            <a:avLst/>
          </a:prstGeom>
          <a:ln>
            <a:noFill/>
          </a:ln>
          <a:extLst>
            <a:ext uri="{53640926-AAD7-44D8-BBD7-CCE9431645EC}">
              <a14:shadowObscured xmlns:a14="http://schemas.microsoft.com/office/drawing/2010/main"/>
            </a:ext>
          </a:extLst>
        </p:spPr>
      </p:pic>
      <p:sp>
        <p:nvSpPr>
          <p:cNvPr id="540" name="Google Shape;540;g632311cbcf_0_376"/>
          <p:cNvSpPr txBox="1">
            <a:spLocks noGrp="1"/>
          </p:cNvSpPr>
          <p:nvPr>
            <p:ph type="title"/>
          </p:nvPr>
        </p:nvSpPr>
        <p:spPr>
          <a:xfrm>
            <a:off x="888127" y="164859"/>
            <a:ext cx="8229600" cy="681200"/>
          </a:xfrm>
          <a:prstGeom prst="rect">
            <a:avLst/>
          </a:prstGeom>
        </p:spPr>
        <p:txBody>
          <a:bodyPr spcFirstLastPara="1" wrap="square" lIns="62850" tIns="62850" rIns="62850" bIns="62850" anchor="t" anchorCtr="0">
            <a:noAutofit/>
          </a:bodyPr>
          <a:lstStyle/>
          <a:p>
            <a:pPr marL="0" lvl="0" indent="0" algn="l" rtl="0">
              <a:spcBef>
                <a:spcPts val="0"/>
              </a:spcBef>
              <a:spcAft>
                <a:spcPts val="0"/>
              </a:spcAft>
              <a:buNone/>
            </a:pPr>
            <a:r>
              <a:rPr lang="fr-BE" dirty="0"/>
              <a:t>Résultats  : évolution et comparaison</a:t>
            </a:r>
            <a:endParaRPr dirty="0"/>
          </a:p>
        </p:txBody>
      </p:sp>
      <p:graphicFrame>
        <p:nvGraphicFramePr>
          <p:cNvPr id="2" name="Diagramme 1"/>
          <p:cNvGraphicFramePr/>
          <p:nvPr>
            <p:extLst>
              <p:ext uri="{D42A27DB-BD31-4B8C-83A1-F6EECF244321}">
                <p14:modId xmlns:p14="http://schemas.microsoft.com/office/powerpoint/2010/main" val="394866416"/>
              </p:ext>
            </p:extLst>
          </p:nvPr>
        </p:nvGraphicFramePr>
        <p:xfrm>
          <a:off x="242889" y="1223645"/>
          <a:ext cx="8293893" cy="5634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 5"/>
          <p:cNvPicPr/>
          <p:nvPr/>
        </p:nvPicPr>
        <p:blipFill rotWithShape="1">
          <a:blip r:embed="rId3">
            <a:extLst>
              <a:ext uri="{28A0092B-C50C-407E-A947-70E740481C1C}">
                <a14:useLocalDpi xmlns:a14="http://schemas.microsoft.com/office/drawing/2010/main" val="0"/>
              </a:ext>
            </a:extLst>
          </a:blip>
          <a:srcRect r="18"/>
          <a:stretch/>
        </p:blipFill>
        <p:spPr bwMode="auto">
          <a:xfrm>
            <a:off x="3450039" y="2204864"/>
            <a:ext cx="693338" cy="1206989"/>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3" cstate="print">
            <a:extLst>
              <a:ext uri="{28A0092B-C50C-407E-A947-70E740481C1C}">
                <a14:useLocalDpi xmlns:a14="http://schemas.microsoft.com/office/drawing/2010/main" val="0"/>
              </a:ext>
            </a:extLst>
          </a:blip>
          <a:srcRect r="18"/>
          <a:stretch/>
        </p:blipFill>
        <p:spPr bwMode="auto">
          <a:xfrm>
            <a:off x="4507549" y="3781425"/>
            <a:ext cx="471646" cy="795651"/>
          </a:xfrm>
          <a:prstGeom prst="rect">
            <a:avLst/>
          </a:prstGeom>
          <a:ln>
            <a:noFill/>
          </a:ln>
          <a:extLst>
            <a:ext uri="{53640926-AAD7-44D8-BBD7-CCE9431645EC}">
              <a14:shadowObscured xmlns:a14="http://schemas.microsoft.com/office/drawing/2010/main"/>
            </a:ext>
          </a:extLst>
        </p:spPr>
      </p:pic>
      <p:sp>
        <p:nvSpPr>
          <p:cNvPr id="8" name="Google Shape;541;g632311cbcf_0_376"/>
          <p:cNvSpPr txBox="1">
            <a:spLocks/>
          </p:cNvSpPr>
          <p:nvPr/>
        </p:nvSpPr>
        <p:spPr>
          <a:xfrm>
            <a:off x="1911621" y="2758545"/>
            <a:ext cx="1538417" cy="664736"/>
          </a:xfrm>
          <a:prstGeom prst="rect">
            <a:avLst/>
          </a:prstGeom>
          <a:noFill/>
          <a:ln>
            <a:noFill/>
          </a:ln>
        </p:spPr>
        <p:txBody>
          <a:bodyPr spcFirstLastPara="1" wrap="square" lIns="62850" tIns="62850" rIns="62850" bIns="6285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2800"/>
              <a:buFont typeface="Merriweather Sans"/>
              <a:buNone/>
              <a:defRPr sz="1700" b="0" i="0" u="none" strike="noStrike" cap="none">
                <a:solidFill>
                  <a:srgbClr val="4F5057"/>
                </a:solidFill>
                <a:latin typeface="Arial"/>
                <a:ea typeface="Arial"/>
                <a:cs typeface="Arial"/>
                <a:sym typeface="Arial"/>
              </a:defRPr>
            </a:lvl1pPr>
            <a:lvl2pPr marL="914400" marR="0" lvl="1"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2pPr>
            <a:lvl3pPr marL="1371600" marR="0" lvl="2"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3pPr>
            <a:lvl4pPr marL="1828800" marR="0" lvl="3"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4pPr>
            <a:lvl5pPr marL="2286000" marR="0" lvl="4"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5pPr>
            <a:lvl6pPr marL="2743200" marR="0" lvl="5"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6pPr>
            <a:lvl7pPr marL="3200400" marR="0" lvl="6"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7pPr>
            <a:lvl8pPr marL="3657600" marR="0" lvl="7"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8pPr>
            <a:lvl9pPr marL="4114800" marR="0" lvl="8"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9pPr>
          </a:lstStyle>
          <a:p>
            <a:pPr marL="0" indent="0" algn="ctr">
              <a:spcBef>
                <a:spcPts val="600"/>
              </a:spcBef>
            </a:pPr>
            <a:r>
              <a:rPr lang="fr-BE" sz="1400" dirty="0">
                <a:solidFill>
                  <a:srgbClr val="00799D"/>
                </a:solidFill>
              </a:rPr>
              <a:t>Janvier 2020</a:t>
            </a:r>
          </a:p>
          <a:p>
            <a:pPr marL="0" indent="0" algn="ctr">
              <a:spcBef>
                <a:spcPts val="600"/>
              </a:spcBef>
              <a:spcAft>
                <a:spcPts val="600"/>
              </a:spcAft>
            </a:pPr>
            <a:endParaRPr lang="fr-BE" sz="1400" dirty="0">
              <a:solidFill>
                <a:srgbClr val="00799D"/>
              </a:solidFill>
            </a:endParaRPr>
          </a:p>
        </p:txBody>
      </p:sp>
      <p:sp>
        <p:nvSpPr>
          <p:cNvPr id="9" name="Google Shape;541;g632311cbcf_0_376"/>
          <p:cNvSpPr txBox="1">
            <a:spLocks/>
          </p:cNvSpPr>
          <p:nvPr/>
        </p:nvSpPr>
        <p:spPr>
          <a:xfrm>
            <a:off x="5084358" y="3716654"/>
            <a:ext cx="1766498" cy="571500"/>
          </a:xfrm>
          <a:prstGeom prst="rect">
            <a:avLst/>
          </a:prstGeom>
          <a:noFill/>
          <a:ln>
            <a:noFill/>
          </a:ln>
        </p:spPr>
        <p:txBody>
          <a:bodyPr spcFirstLastPara="1" wrap="square" lIns="62850" tIns="62850" rIns="62850" bIns="6285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2800"/>
              <a:buFont typeface="Merriweather Sans"/>
              <a:buNone/>
              <a:defRPr sz="1700" b="0" i="0" u="none" strike="noStrike" cap="none">
                <a:solidFill>
                  <a:srgbClr val="4F5057"/>
                </a:solidFill>
                <a:latin typeface="Arial"/>
                <a:ea typeface="Arial"/>
                <a:cs typeface="Arial"/>
                <a:sym typeface="Arial"/>
              </a:defRPr>
            </a:lvl1pPr>
            <a:lvl2pPr marL="914400" marR="0" lvl="1"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2pPr>
            <a:lvl3pPr marL="1371600" marR="0" lvl="2"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3pPr>
            <a:lvl4pPr marL="1828800" marR="0" lvl="3"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4pPr>
            <a:lvl5pPr marL="2286000" marR="0" lvl="4"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5pPr>
            <a:lvl6pPr marL="2743200" marR="0" lvl="5"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6pPr>
            <a:lvl7pPr marL="3200400" marR="0" lvl="6"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7pPr>
            <a:lvl8pPr marL="3657600" marR="0" lvl="7"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8pPr>
            <a:lvl9pPr marL="4114800" marR="0" lvl="8"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9pPr>
          </a:lstStyle>
          <a:p>
            <a:pPr marL="0" indent="0">
              <a:spcBef>
                <a:spcPts val="600"/>
              </a:spcBef>
            </a:pPr>
            <a:r>
              <a:rPr lang="fr-BE" sz="1400" dirty="0">
                <a:solidFill>
                  <a:srgbClr val="00799D"/>
                </a:solidFill>
              </a:rPr>
              <a:t>septembre 2020</a:t>
            </a:r>
          </a:p>
          <a:p>
            <a:pPr marL="0" indent="0">
              <a:spcBef>
                <a:spcPts val="600"/>
              </a:spcBef>
              <a:spcAft>
                <a:spcPts val="600"/>
              </a:spcAft>
            </a:pPr>
            <a:endParaRPr lang="fr-BE" sz="1400" dirty="0">
              <a:solidFill>
                <a:srgbClr val="00799D"/>
              </a:solidFill>
            </a:endParaRPr>
          </a:p>
        </p:txBody>
      </p:sp>
      <p:sp>
        <p:nvSpPr>
          <p:cNvPr id="10" name="Google Shape;541;g632311cbcf_0_376"/>
          <p:cNvSpPr txBox="1">
            <a:spLocks/>
          </p:cNvSpPr>
          <p:nvPr/>
        </p:nvSpPr>
        <p:spPr>
          <a:xfrm>
            <a:off x="5557838" y="1183635"/>
            <a:ext cx="2707481" cy="1330965"/>
          </a:xfrm>
          <a:prstGeom prst="rect">
            <a:avLst/>
          </a:prstGeom>
          <a:solidFill>
            <a:srgbClr val="00799D"/>
          </a:solidFill>
          <a:ln>
            <a:solidFill>
              <a:srgbClr val="00799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1" wrap="square" lIns="62850" tIns="62850" rIns="62850" bIns="6285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2800"/>
              <a:buFont typeface="Merriweather Sans"/>
              <a:buNone/>
              <a:defRPr sz="1700" b="0" i="0" u="none" strike="noStrike" cap="none">
                <a:solidFill>
                  <a:srgbClr val="4F5057"/>
                </a:solidFill>
                <a:latin typeface="Arial"/>
                <a:ea typeface="Arial"/>
                <a:cs typeface="Arial"/>
                <a:sym typeface="Arial"/>
              </a:defRPr>
            </a:lvl1pPr>
            <a:lvl2pPr marL="914400" marR="0" lvl="1"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2pPr>
            <a:lvl3pPr marL="1371600" marR="0" lvl="2"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3pPr>
            <a:lvl4pPr marL="1828800" marR="0" lvl="3"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4pPr>
            <a:lvl5pPr marL="2286000" marR="0" lvl="4"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5pPr>
            <a:lvl6pPr marL="2743200" marR="0" lvl="5"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6pPr>
            <a:lvl7pPr marL="3200400" marR="0" lvl="6"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7pPr>
            <a:lvl8pPr marL="3657600" marR="0" lvl="7"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8pPr>
            <a:lvl9pPr marL="4114800" marR="0" lvl="8" indent="-520700" algn="l" rtl="0">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9pPr>
          </a:lstStyle>
          <a:p>
            <a:pPr marL="0" indent="0" algn="ctr">
              <a:spcBef>
                <a:spcPts val="600"/>
              </a:spcBef>
              <a:buClr>
                <a:schemeClr val="dk1"/>
              </a:buClr>
              <a:buSzPts val="1100"/>
            </a:pPr>
            <a:r>
              <a:rPr lang="fr-BE" sz="2100" b="1" dirty="0">
                <a:solidFill>
                  <a:schemeClr val="bg1">
                    <a:lumMod val="95000"/>
                  </a:schemeClr>
                </a:solidFill>
              </a:rPr>
              <a:t>Challenge ZD</a:t>
            </a:r>
          </a:p>
          <a:p>
            <a:pPr marL="0" indent="0" algn="ctr">
              <a:spcBef>
                <a:spcPts val="600"/>
              </a:spcBef>
              <a:buClr>
                <a:schemeClr val="dk1"/>
              </a:buClr>
              <a:buSzPts val="1100"/>
            </a:pPr>
            <a:r>
              <a:rPr lang="fr-BE" sz="2100" dirty="0">
                <a:solidFill>
                  <a:schemeClr val="accent6"/>
                </a:solidFill>
              </a:rPr>
              <a:t>-</a:t>
            </a:r>
            <a:r>
              <a:rPr lang="fr-BE" sz="2100" b="1" dirty="0">
                <a:solidFill>
                  <a:schemeClr val="accent6"/>
                </a:solidFill>
              </a:rPr>
              <a:t>32%</a:t>
            </a:r>
            <a:r>
              <a:rPr lang="fr-BE" sz="2100" dirty="0">
                <a:solidFill>
                  <a:schemeClr val="accent6"/>
                </a:solidFill>
              </a:rPr>
              <a:t> </a:t>
            </a:r>
            <a:r>
              <a:rPr lang="fr-BE" sz="1400" dirty="0">
                <a:solidFill>
                  <a:schemeClr val="bg1">
                    <a:lumMod val="95000"/>
                  </a:schemeClr>
                </a:solidFill>
              </a:rPr>
              <a:t>en 9 mois </a:t>
            </a:r>
            <a:r>
              <a:rPr lang="fr-BE" sz="1400" dirty="0">
                <a:solidFill>
                  <a:schemeClr val="accent6"/>
                </a:solidFill>
              </a:rPr>
              <a:t>(sac blanc)</a:t>
            </a:r>
          </a:p>
          <a:p>
            <a:pPr marL="0" indent="0" algn="ctr">
              <a:spcBef>
                <a:spcPts val="600"/>
              </a:spcBef>
              <a:buClr>
                <a:schemeClr val="dk1"/>
              </a:buClr>
              <a:buSzPts val="1100"/>
            </a:pPr>
            <a:r>
              <a:rPr lang="fr-BE" sz="1200" dirty="0">
                <a:solidFill>
                  <a:schemeClr val="bg1">
                    <a:lumMod val="95000"/>
                  </a:schemeClr>
                </a:solidFill>
              </a:rPr>
              <a:t>- 30% pour le challenge 2019 </a:t>
            </a:r>
            <a:endParaRPr lang="fr-BE" sz="1200" i="1" dirty="0">
              <a:solidFill>
                <a:schemeClr val="bg1">
                  <a:lumMod val="95000"/>
                </a:schemeClr>
              </a:solidFill>
            </a:endParaRPr>
          </a:p>
          <a:p>
            <a:pPr marL="0" indent="0">
              <a:spcBef>
                <a:spcPts val="600"/>
              </a:spcBef>
              <a:buClr>
                <a:schemeClr val="dk1"/>
              </a:buClr>
              <a:buSzPts val="800"/>
              <a:buFont typeface="Arial"/>
              <a:buNone/>
            </a:pPr>
            <a:endParaRPr lang="fr-BE" dirty="0"/>
          </a:p>
          <a:p>
            <a:pPr marL="0" indent="0">
              <a:spcBef>
                <a:spcPts val="600"/>
              </a:spcBef>
              <a:buClr>
                <a:schemeClr val="dk1"/>
              </a:buClr>
              <a:buSzPts val="800"/>
              <a:buFont typeface="Arial"/>
              <a:buNone/>
            </a:pPr>
            <a:endParaRPr lang="fr-BE" dirty="0"/>
          </a:p>
        </p:txBody>
      </p:sp>
      <p:sp>
        <p:nvSpPr>
          <p:cNvPr id="4" name="ZoneTexte 3"/>
          <p:cNvSpPr txBox="1"/>
          <p:nvPr/>
        </p:nvSpPr>
        <p:spPr>
          <a:xfrm>
            <a:off x="1172137" y="4577076"/>
            <a:ext cx="3111831" cy="400110"/>
          </a:xfrm>
          <a:prstGeom prst="rect">
            <a:avLst/>
          </a:prstGeom>
          <a:noFill/>
        </p:spPr>
        <p:txBody>
          <a:bodyPr wrap="square" rtlCol="0">
            <a:spAutoFit/>
          </a:bodyPr>
          <a:lstStyle/>
          <a:p>
            <a:pPr algn="ctr"/>
            <a:r>
              <a:rPr lang="fr-BE" sz="2000" dirty="0">
                <a:solidFill>
                  <a:schemeClr val="accent6"/>
                </a:solidFill>
              </a:rPr>
              <a:t>25% du niveau bruxellois</a:t>
            </a:r>
          </a:p>
        </p:txBody>
      </p:sp>
      <p:sp>
        <p:nvSpPr>
          <p:cNvPr id="13" name="ZoneTexte 12"/>
          <p:cNvSpPr txBox="1"/>
          <p:nvPr/>
        </p:nvSpPr>
        <p:spPr>
          <a:xfrm>
            <a:off x="4389835" y="3265339"/>
            <a:ext cx="2776910" cy="276999"/>
          </a:xfrm>
          <a:prstGeom prst="rect">
            <a:avLst/>
          </a:prstGeom>
          <a:noFill/>
        </p:spPr>
        <p:txBody>
          <a:bodyPr wrap="square" rtlCol="0">
            <a:spAutoFit/>
          </a:bodyPr>
          <a:lstStyle/>
          <a:p>
            <a:pPr algn="ctr"/>
            <a:r>
              <a:rPr lang="fr-BE" sz="1200" dirty="0">
                <a:solidFill>
                  <a:schemeClr val="tx1">
                    <a:lumMod val="65000"/>
                    <a:lumOff val="35000"/>
                  </a:schemeClr>
                </a:solidFill>
              </a:rPr>
              <a:t>61kg/an pour le challenge 2019</a:t>
            </a:r>
          </a:p>
        </p:txBody>
      </p:sp>
    </p:spTree>
    <p:extLst>
      <p:ext uri="{BB962C8B-B14F-4D97-AF65-F5344CB8AC3E}">
        <p14:creationId xmlns:p14="http://schemas.microsoft.com/office/powerpoint/2010/main" val="3737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4"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
          <p:cNvSpPr txBox="1">
            <a:spLocks noGrp="1"/>
          </p:cNvSpPr>
          <p:nvPr>
            <p:ph type="title"/>
          </p:nvPr>
        </p:nvSpPr>
        <p:spPr>
          <a:xfrm>
            <a:off x="791580"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a:solidFill>
                  <a:srgbClr val="6CB644"/>
                </a:solidFill>
              </a:rPr>
              <a:t>CHALLENGE</a:t>
            </a:r>
            <a:r>
              <a:rPr lang="fr-BE" sz="3300" b="1" i="0" u="none" strike="noStrike" cap="none">
                <a:solidFill>
                  <a:schemeClr val="accent3"/>
                </a:solidFill>
                <a:latin typeface="Arial"/>
                <a:ea typeface="Arial"/>
                <a:cs typeface="Arial"/>
                <a:sym typeface="Arial"/>
              </a:rPr>
              <a:t> </a:t>
            </a:r>
            <a:r>
              <a:rPr lang="fr-BE" sz="3700" b="1" i="0" u="none" strike="noStrike" cap="none">
                <a:latin typeface="Arial"/>
                <a:ea typeface="Arial"/>
                <a:cs typeface="Arial"/>
                <a:sym typeface="Arial"/>
              </a:rPr>
              <a:t>Z</a:t>
            </a:r>
            <a:r>
              <a:rPr lang="fr-BE" sz="3300" b="1" i="0" u="none" strike="noStrike" cap="none">
                <a:latin typeface="Arial"/>
                <a:ea typeface="Arial"/>
                <a:cs typeface="Arial"/>
                <a:sym typeface="Arial"/>
              </a:rPr>
              <a:t>ÉRO</a:t>
            </a:r>
            <a:r>
              <a:rPr lang="fr-BE" sz="3300" b="1" i="0" u="none" strike="noStrike" cap="none">
                <a:solidFill>
                  <a:srgbClr val="00799D"/>
                </a:solidFill>
                <a:latin typeface="Arial"/>
                <a:ea typeface="Arial"/>
                <a:cs typeface="Arial"/>
                <a:sym typeface="Arial"/>
              </a:rPr>
              <a:t> </a:t>
            </a:r>
            <a:r>
              <a:rPr lang="fr-BE" sz="3700" b="1" i="0" u="none" strike="noStrike" cap="none">
                <a:solidFill>
                  <a:srgbClr val="00799D"/>
                </a:solidFill>
                <a:latin typeface="Arial"/>
                <a:ea typeface="Arial"/>
                <a:cs typeface="Arial"/>
                <a:sym typeface="Arial"/>
              </a:rPr>
              <a:t>D</a:t>
            </a:r>
            <a:r>
              <a:rPr lang="fr-BE" sz="3300" b="1" i="0" u="none" strike="noStrike" cap="none">
                <a:solidFill>
                  <a:srgbClr val="00799D"/>
                </a:solidFill>
                <a:latin typeface="Arial"/>
                <a:ea typeface="Arial"/>
                <a:cs typeface="Arial"/>
                <a:sym typeface="Arial"/>
              </a:rPr>
              <a:t>ÉCHET </a:t>
            </a:r>
            <a:r>
              <a:rPr lang="fr-BE" sz="3300" b="1" i="0" u="none" strike="noStrike" cap="none">
                <a:solidFill>
                  <a:srgbClr val="6CB644"/>
                </a:solidFill>
                <a:latin typeface="Arial"/>
                <a:ea typeface="Arial"/>
                <a:cs typeface="Arial"/>
                <a:sym typeface="Arial"/>
              </a:rPr>
              <a:t>20</a:t>
            </a:r>
            <a:r>
              <a:rPr lang="fr-BE">
                <a:solidFill>
                  <a:srgbClr val="6CB644"/>
                </a:solidFill>
              </a:rPr>
              <a:t>20</a:t>
            </a:r>
            <a:endParaRPr sz="3300" b="1" i="0" u="none" strike="noStrike" cap="none">
              <a:solidFill>
                <a:srgbClr val="6CB644"/>
              </a:solidFill>
              <a:latin typeface="Arial"/>
              <a:ea typeface="Arial"/>
              <a:cs typeface="Arial"/>
              <a:sym typeface="Arial"/>
            </a:endParaRPr>
          </a:p>
        </p:txBody>
      </p:sp>
      <p:sp>
        <p:nvSpPr>
          <p:cNvPr id="279" name="Google Shape;279;p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80" name="Google Shape;280;p1"/>
          <p:cNvSpPr txBox="1"/>
          <p:nvPr/>
        </p:nvSpPr>
        <p:spPr>
          <a:xfrm>
            <a:off x="251520" y="1376775"/>
            <a:ext cx="8562000" cy="5481200"/>
          </a:xfrm>
          <a:prstGeom prst="rect">
            <a:avLst/>
          </a:prstGeom>
          <a:noFill/>
          <a:ln>
            <a:noFill/>
          </a:ln>
        </p:spPr>
        <p:txBody>
          <a:bodyPr spcFirstLastPara="1" wrap="square" lIns="62850" tIns="62850" rIns="62850" bIns="62850" anchor="t" anchorCtr="0">
            <a:noAutofit/>
          </a:bodyPr>
          <a:lstStyle/>
          <a:p>
            <a:pPr lvl="0">
              <a:lnSpc>
                <a:spcPct val="130000"/>
              </a:lnSpc>
            </a:pPr>
            <a:r>
              <a:rPr lang="fr-BE" sz="1200" b="1" cap="all" dirty="0">
                <a:solidFill>
                  <a:srgbClr val="007890"/>
                </a:solidFill>
                <a:ea typeface="Calibri"/>
                <a:cs typeface="Calibri"/>
                <a:sym typeface="Calibri"/>
              </a:rPr>
              <a:t>PESEES DES CHALLENGERS  </a:t>
            </a:r>
          </a:p>
          <a:p>
            <a:pPr lvl="0">
              <a:lnSpc>
                <a:spcPct val="130000"/>
              </a:lnSpc>
            </a:pPr>
            <a:endParaRPr lang="fr-BE" sz="1200" b="1" cap="all" dirty="0">
              <a:solidFill>
                <a:srgbClr val="007890"/>
              </a:solidFill>
              <a:ea typeface="Calibri"/>
              <a:cs typeface="Calibri"/>
              <a:sym typeface="Calibri"/>
            </a:endParaRPr>
          </a:p>
          <a:p>
            <a:pPr lvl="0">
              <a:lnSpc>
                <a:spcPct val="130000"/>
              </a:lnSpc>
            </a:pPr>
            <a:r>
              <a:rPr lang="fr-BE" sz="1200" b="1" cap="all" dirty="0">
                <a:solidFill>
                  <a:srgbClr val="007890"/>
                </a:solidFill>
                <a:ea typeface="Calibri"/>
                <a:cs typeface="Calibri"/>
                <a:sym typeface="Calibri"/>
              </a:rPr>
              <a:t> </a:t>
            </a:r>
          </a:p>
          <a:p>
            <a:pPr>
              <a:lnSpc>
                <a:spcPct val="130000"/>
              </a:lnSpc>
            </a:pPr>
            <a:r>
              <a:rPr lang="fr-BE" sz="1200" b="1" dirty="0">
                <a:solidFill>
                  <a:srgbClr val="6CB644"/>
                </a:solidFill>
                <a:ea typeface="Calibri"/>
                <a:cs typeface="Calibri"/>
              </a:rPr>
              <a:t> </a:t>
            </a:r>
          </a:p>
          <a:p>
            <a:pPr>
              <a:lnSpc>
                <a:spcPct val="130000"/>
              </a:lnSpc>
            </a:pPr>
            <a:endParaRPr sz="1050" dirty="0"/>
          </a:p>
          <a:p>
            <a:pPr marL="546100" marR="0" lvl="0" indent="-349250" algn="l" rtl="0">
              <a:lnSpc>
                <a:spcPct val="130000"/>
              </a:lnSpc>
              <a:spcBef>
                <a:spcPts val="0"/>
              </a:spcBef>
              <a:spcAft>
                <a:spcPts val="0"/>
              </a:spcAft>
              <a:buClr>
                <a:srgbClr val="000000"/>
              </a:buClr>
              <a:buSzPts val="2100"/>
              <a:buFont typeface="Arial"/>
              <a:buChar char="•"/>
            </a:pPr>
            <a:endParaRPr sz="1200" dirty="0">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Aria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sp>
        <p:nvSpPr>
          <p:cNvPr id="2" name="ZoneTexte 1"/>
          <p:cNvSpPr txBox="1"/>
          <p:nvPr/>
        </p:nvSpPr>
        <p:spPr>
          <a:xfrm>
            <a:off x="642095" y="1844824"/>
            <a:ext cx="7992888" cy="1969770"/>
          </a:xfrm>
          <a:prstGeom prst="rect">
            <a:avLst/>
          </a:prstGeom>
          <a:noFill/>
        </p:spPr>
        <p:txBody>
          <a:bodyPr wrap="square" rtlCol="0">
            <a:spAutoFit/>
          </a:bodyPr>
          <a:lstStyle/>
          <a:p>
            <a:pPr marL="285750" indent="-285750">
              <a:buFont typeface="Arial" panose="020B0604020202020204" pitchFamily="34" charset="0"/>
              <a:buChar char="•"/>
            </a:pPr>
            <a:r>
              <a:rPr lang="fr-BE" dirty="0"/>
              <a:t>Sur les 44 répondants, </a:t>
            </a:r>
            <a:r>
              <a:rPr lang="fr-BE" b="1" dirty="0">
                <a:solidFill>
                  <a:schemeClr val="accent6"/>
                </a:solidFill>
              </a:rPr>
              <a:t>80%</a:t>
            </a:r>
            <a:r>
              <a:rPr lang="fr-BE" b="1" dirty="0"/>
              <a:t> </a:t>
            </a:r>
            <a:r>
              <a:rPr lang="fr-BE" dirty="0"/>
              <a:t>(35) </a:t>
            </a:r>
            <a:r>
              <a:rPr lang="fr-BE" b="1" dirty="0">
                <a:solidFill>
                  <a:schemeClr val="accent6"/>
                </a:solidFill>
              </a:rPr>
              <a:t>ont réduit leur quantité de déchets</a:t>
            </a:r>
            <a:r>
              <a:rPr lang="fr-BE" dirty="0"/>
              <a:t> entre la pesée de janvier et la pesée de septembre 2020. </a:t>
            </a:r>
          </a:p>
          <a:p>
            <a:pPr marL="285750" indent="-285750">
              <a:buFont typeface="Arial" panose="020B0604020202020204" pitchFamily="34" charset="0"/>
              <a:buChar char="•"/>
            </a:pPr>
            <a:r>
              <a:rPr lang="fr-BE" dirty="0"/>
              <a:t>Sur les 44 répondants, </a:t>
            </a:r>
            <a:r>
              <a:rPr lang="fr-BE" b="1" dirty="0">
                <a:solidFill>
                  <a:schemeClr val="accent6"/>
                </a:solidFill>
              </a:rPr>
              <a:t>20%</a:t>
            </a:r>
            <a:r>
              <a:rPr lang="fr-BE" dirty="0"/>
              <a:t> (9) </a:t>
            </a:r>
            <a:r>
              <a:rPr lang="fr-BE" b="1" dirty="0">
                <a:solidFill>
                  <a:schemeClr val="accent6"/>
                </a:solidFill>
              </a:rPr>
              <a:t>ont réduit leurs déchets </a:t>
            </a:r>
            <a:r>
              <a:rPr lang="fr-BE" b="1" u="sng" dirty="0">
                <a:solidFill>
                  <a:schemeClr val="accent6"/>
                </a:solidFill>
              </a:rPr>
              <a:t>de plus de 50% </a:t>
            </a:r>
          </a:p>
          <a:p>
            <a:pPr marL="285750" indent="-285750">
              <a:buFont typeface="Arial" panose="020B0604020202020204" pitchFamily="34" charset="0"/>
              <a:buChar char="•"/>
            </a:pPr>
            <a:r>
              <a:rPr lang="fr-BE" dirty="0"/>
              <a:t>Sur 44 répondants, 20% (9) ont produit plus de déchets en septembre qu’en janvier (désencombrement, tri, adoption d’un chat, test « langes lavables » non concluant, </a:t>
            </a:r>
            <a:r>
              <a:rPr lang="fr-BE" dirty="0" err="1"/>
              <a:t>etc</a:t>
            </a:r>
            <a:r>
              <a:rPr lang="fr-BE" dirty="0"/>
              <a:t>)</a:t>
            </a:r>
          </a:p>
          <a:p>
            <a:pPr marL="285750" indent="-285750">
              <a:buFont typeface="Arial" panose="020B0604020202020204" pitchFamily="34" charset="0"/>
              <a:buChar char="•"/>
            </a:pPr>
            <a:endParaRPr lang="fr-BE" sz="1400" dirty="0"/>
          </a:p>
        </p:txBody>
      </p:sp>
      <p:graphicFrame>
        <p:nvGraphicFramePr>
          <p:cNvPr id="7" name="Graphique 6"/>
          <p:cNvGraphicFramePr>
            <a:graphicFrameLocks/>
          </p:cNvGraphicFramePr>
          <p:nvPr>
            <p:extLst>
              <p:ext uri="{D42A27DB-BD31-4B8C-83A1-F6EECF244321}">
                <p14:modId xmlns:p14="http://schemas.microsoft.com/office/powerpoint/2010/main" val="22155217"/>
              </p:ext>
            </p:extLst>
          </p:nvPr>
        </p:nvGraphicFramePr>
        <p:xfrm>
          <a:off x="1835696" y="3645024"/>
          <a:ext cx="5040560" cy="3028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081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6CF24BC-879E-49D0-A1B0-451CFAFA17D0}"/>
              </a:ext>
            </a:extLst>
          </p:cNvPr>
          <p:cNvSpPr>
            <a:spLocks noGrp="1"/>
          </p:cNvSpPr>
          <p:nvPr>
            <p:ph type="body" idx="1"/>
          </p:nvPr>
        </p:nvSpPr>
        <p:spPr>
          <a:xfrm>
            <a:off x="395536" y="1196752"/>
            <a:ext cx="8352928" cy="5184576"/>
          </a:xfrm>
          <a:solidFill>
            <a:schemeClr val="accent5">
              <a:lumMod val="20000"/>
              <a:lumOff val="80000"/>
            </a:schemeClr>
          </a:solidFill>
          <a:ln>
            <a:solidFill>
              <a:srgbClr val="00799D"/>
            </a:solidFill>
          </a:ln>
        </p:spPr>
        <p:txBody>
          <a:bodyPr/>
          <a:lstStyle/>
          <a:p>
            <a:pPr marL="0" lvl="0" indent="0"/>
            <a:r>
              <a:rPr lang="fr-BE" sz="2400" b="1" dirty="0">
                <a:solidFill>
                  <a:srgbClr val="00799D"/>
                </a:solidFill>
                <a:effectLst/>
                <a:latin typeface="Calibri" panose="020F0502020204030204" pitchFamily="34" charset="0"/>
                <a:ea typeface="Calibri" panose="020F0502020204030204" pitchFamily="34" charset="0"/>
              </a:rPr>
              <a:t>Commentaires (1)</a:t>
            </a:r>
          </a:p>
          <a:p>
            <a:pPr marL="342900" lvl="0" indent="-342900">
              <a:buFont typeface="Symbol" panose="05050102010706020507" pitchFamily="18" charset="2"/>
              <a:buChar char=""/>
            </a:pPr>
            <a:r>
              <a:rPr lang="fr-BE" sz="2400" dirty="0">
                <a:solidFill>
                  <a:schemeClr val="tx1">
                    <a:lumMod val="75000"/>
                    <a:lumOff val="25000"/>
                  </a:schemeClr>
                </a:solidFill>
                <a:effectLst/>
                <a:latin typeface="Calibri" panose="020F0502020204030204" pitchFamily="34" charset="0"/>
                <a:ea typeface="Calibri" panose="020F0502020204030204" pitchFamily="34" charset="0"/>
              </a:rPr>
              <a:t>Malgré les difficultés liées au COVID, </a:t>
            </a:r>
            <a:r>
              <a:rPr lang="fr-BE" sz="2400" dirty="0">
                <a:solidFill>
                  <a:schemeClr val="tx1">
                    <a:lumMod val="75000"/>
                    <a:lumOff val="25000"/>
                  </a:schemeClr>
                </a:solidFill>
                <a:latin typeface="Calibri" panose="020F0502020204030204" pitchFamily="34" charset="0"/>
                <a:ea typeface="Calibri" panose="020F0502020204030204" pitchFamily="34" charset="0"/>
              </a:rPr>
              <a:t>l</a:t>
            </a:r>
            <a:r>
              <a:rPr lang="fr-BE" sz="2400" dirty="0">
                <a:solidFill>
                  <a:schemeClr val="tx1">
                    <a:lumMod val="75000"/>
                    <a:lumOff val="25000"/>
                  </a:schemeClr>
                </a:solidFill>
                <a:effectLst/>
                <a:latin typeface="Calibri" panose="020F0502020204030204" pitchFamily="34" charset="0"/>
                <a:ea typeface="Calibri" panose="020F0502020204030204" pitchFamily="34" charset="0"/>
              </a:rPr>
              <a:t>es participants au Challenge ZD 2020 ont réussi à </a:t>
            </a:r>
            <a:r>
              <a:rPr lang="fr-BE" sz="2400" b="1" dirty="0">
                <a:solidFill>
                  <a:schemeClr val="tx1">
                    <a:lumMod val="75000"/>
                    <a:lumOff val="25000"/>
                  </a:schemeClr>
                </a:solidFill>
                <a:latin typeface="Calibri" panose="020F0502020204030204" pitchFamily="34" charset="0"/>
                <a:ea typeface="Calibri" panose="020F0502020204030204" pitchFamily="34" charset="0"/>
              </a:rPr>
              <a:t>réduire</a:t>
            </a:r>
            <a:r>
              <a:rPr lang="fr-BE" sz="2400" dirty="0">
                <a:solidFill>
                  <a:schemeClr val="tx1">
                    <a:lumMod val="75000"/>
                    <a:lumOff val="25000"/>
                  </a:schemeClr>
                </a:solidFill>
                <a:latin typeface="Calibri" panose="020F0502020204030204" pitchFamily="34" charset="0"/>
                <a:ea typeface="Calibri" panose="020F0502020204030204" pitchFamily="34" charset="0"/>
              </a:rPr>
              <a:t> de plus de </a:t>
            </a:r>
            <a:r>
              <a:rPr lang="fr-BE" sz="2400" b="1" dirty="0">
                <a:solidFill>
                  <a:schemeClr val="tx1">
                    <a:lumMod val="75000"/>
                    <a:lumOff val="25000"/>
                  </a:schemeClr>
                </a:solidFill>
                <a:latin typeface="Calibri" panose="020F0502020204030204" pitchFamily="34" charset="0"/>
                <a:ea typeface="Calibri" panose="020F0502020204030204" pitchFamily="34" charset="0"/>
              </a:rPr>
              <a:t>30%</a:t>
            </a:r>
            <a:r>
              <a:rPr lang="fr-BE" sz="2400" dirty="0">
                <a:solidFill>
                  <a:schemeClr val="tx1">
                    <a:lumMod val="75000"/>
                    <a:lumOff val="25000"/>
                  </a:schemeClr>
                </a:solidFill>
                <a:latin typeface="Calibri" panose="020F0502020204030204" pitchFamily="34" charset="0"/>
                <a:ea typeface="Calibri" panose="020F0502020204030204" pitchFamily="34" charset="0"/>
              </a:rPr>
              <a:t> leurs déchets résiduels en 9 mois.</a:t>
            </a:r>
          </a:p>
          <a:p>
            <a:pPr marL="342900" lvl="0" indent="-342900">
              <a:buFont typeface="Symbol" panose="05050102010706020507" pitchFamily="18" charset="2"/>
              <a:buChar char=""/>
            </a:pPr>
            <a:r>
              <a:rPr lang="fr-BE" sz="2400" dirty="0">
                <a:solidFill>
                  <a:schemeClr val="tx1">
                    <a:lumMod val="75000"/>
                    <a:lumOff val="25000"/>
                  </a:schemeClr>
                </a:solidFill>
                <a:latin typeface="Calibri" panose="020F0502020204030204" pitchFamily="34" charset="0"/>
                <a:ea typeface="Calibri" panose="020F0502020204030204" pitchFamily="34" charset="0"/>
              </a:rPr>
              <a:t>Ils sont passés de </a:t>
            </a:r>
            <a:r>
              <a:rPr lang="fr-BE" sz="2400" b="1" dirty="0">
                <a:solidFill>
                  <a:schemeClr val="tx1">
                    <a:lumMod val="75000"/>
                    <a:lumOff val="25000"/>
                  </a:schemeClr>
                </a:solidFill>
                <a:effectLst/>
                <a:latin typeface="Calibri" panose="020F0502020204030204" pitchFamily="34" charset="0"/>
                <a:ea typeface="Calibri" panose="020F0502020204030204" pitchFamily="34" charset="0"/>
              </a:rPr>
              <a:t>63 kg/pers/an </a:t>
            </a:r>
            <a:r>
              <a:rPr lang="fr-BE" sz="2400" dirty="0">
                <a:solidFill>
                  <a:schemeClr val="tx1">
                    <a:lumMod val="75000"/>
                    <a:lumOff val="25000"/>
                  </a:schemeClr>
                </a:solidFill>
                <a:effectLst/>
                <a:latin typeface="Calibri" panose="020F0502020204030204" pitchFamily="34" charset="0"/>
                <a:ea typeface="Calibri" panose="020F0502020204030204" pitchFamily="34" charset="0"/>
              </a:rPr>
              <a:t>à </a:t>
            </a:r>
            <a:r>
              <a:rPr lang="fr-BE" sz="2400" b="1" dirty="0">
                <a:solidFill>
                  <a:schemeClr val="tx1">
                    <a:lumMod val="75000"/>
                    <a:lumOff val="25000"/>
                  </a:schemeClr>
                </a:solidFill>
                <a:effectLst/>
                <a:latin typeface="Calibri" panose="020F0502020204030204" pitchFamily="34" charset="0"/>
                <a:ea typeface="Calibri" panose="020F0502020204030204" pitchFamily="34" charset="0"/>
              </a:rPr>
              <a:t>43 kg/pers/an</a:t>
            </a:r>
          </a:p>
          <a:p>
            <a:pPr marL="342900" lvl="0" indent="-342900">
              <a:buFont typeface="Symbol" panose="05050102010706020507" pitchFamily="18" charset="2"/>
              <a:buChar char=""/>
            </a:pPr>
            <a:r>
              <a:rPr lang="fr-BE" sz="2400" dirty="0">
                <a:solidFill>
                  <a:schemeClr val="tx1">
                    <a:lumMod val="75000"/>
                    <a:lumOff val="25000"/>
                  </a:schemeClr>
                </a:solidFill>
                <a:effectLst/>
                <a:latin typeface="Calibri" panose="020F0502020204030204" pitchFamily="34" charset="0"/>
                <a:ea typeface="Calibri" panose="020F0502020204030204" pitchFamily="34" charset="0"/>
              </a:rPr>
              <a:t>Ceci est d’autant plus impressionnant que les participants au Challenge 2020 partaient déjà bien en-deçà de la moyenne bruxelloise de 171 kg/</a:t>
            </a:r>
            <a:r>
              <a:rPr lang="fr-BE" sz="2400" dirty="0" err="1">
                <a:solidFill>
                  <a:schemeClr val="tx1">
                    <a:lumMod val="75000"/>
                    <a:lumOff val="25000"/>
                  </a:schemeClr>
                </a:solidFill>
                <a:effectLst/>
                <a:latin typeface="Calibri" panose="020F0502020204030204" pitchFamily="34" charset="0"/>
                <a:ea typeface="Calibri" panose="020F0502020204030204" pitchFamily="34" charset="0"/>
              </a:rPr>
              <a:t>hab</a:t>
            </a:r>
            <a:r>
              <a:rPr lang="fr-BE" sz="2400" dirty="0">
                <a:solidFill>
                  <a:schemeClr val="tx1">
                    <a:lumMod val="75000"/>
                    <a:lumOff val="25000"/>
                  </a:schemeClr>
                </a:solidFill>
                <a:effectLst/>
                <a:latin typeface="Calibri" panose="020F0502020204030204" pitchFamily="34" charset="0"/>
                <a:ea typeface="Calibri" panose="020F0502020204030204" pitchFamily="34" charset="0"/>
              </a:rPr>
              <a:t>/an</a:t>
            </a:r>
            <a:r>
              <a:rPr lang="fr-BE" sz="2400" b="1" dirty="0">
                <a:solidFill>
                  <a:schemeClr val="tx1">
                    <a:lumMod val="75000"/>
                    <a:lumOff val="25000"/>
                  </a:schemeClr>
                </a:solidFill>
                <a:effectLst/>
                <a:latin typeface="Calibri" panose="020F0502020204030204" pitchFamily="34" charset="0"/>
                <a:ea typeface="Calibri" panose="020F0502020204030204" pitchFamily="34" charset="0"/>
              </a:rPr>
              <a:t>. </a:t>
            </a:r>
            <a:r>
              <a:rPr lang="fr-BE" sz="2400" dirty="0">
                <a:solidFill>
                  <a:schemeClr val="tx1">
                    <a:lumMod val="75000"/>
                    <a:lumOff val="25000"/>
                  </a:schemeClr>
                </a:solidFill>
                <a:effectLst/>
                <a:latin typeface="Calibri" panose="020F0502020204030204" pitchFamily="34" charset="0"/>
                <a:ea typeface="Calibri" panose="020F0502020204030204" pitchFamily="34" charset="0"/>
              </a:rPr>
              <a:t>On aurait en effet pu penser qu’il aurait été difficile pour eux de réduire plus encore…</a:t>
            </a:r>
          </a:p>
          <a:p>
            <a:pPr marL="342900" lvl="0" indent="-342900">
              <a:buFont typeface="Symbol" panose="05050102010706020507" pitchFamily="18" charset="2"/>
              <a:buChar char=""/>
            </a:pPr>
            <a:r>
              <a:rPr lang="fr-BE" sz="2400" dirty="0">
                <a:solidFill>
                  <a:schemeClr val="tx1">
                    <a:lumMod val="75000"/>
                    <a:lumOff val="25000"/>
                  </a:schemeClr>
                </a:solidFill>
                <a:latin typeface="Calibri" panose="020F0502020204030204" pitchFamily="34" charset="0"/>
                <a:ea typeface="Calibri" panose="020F0502020204030204" pitchFamily="34" charset="0"/>
              </a:rPr>
              <a:t>Avec leurs </a:t>
            </a:r>
            <a:r>
              <a:rPr lang="fr-BE" sz="2400" dirty="0">
                <a:solidFill>
                  <a:schemeClr val="tx1">
                    <a:lumMod val="75000"/>
                    <a:lumOff val="25000"/>
                  </a:schemeClr>
                </a:solidFill>
                <a:effectLst/>
                <a:latin typeface="Calibri" panose="020F0502020204030204" pitchFamily="34" charset="0"/>
                <a:ea typeface="Calibri" panose="020F0502020204030204" pitchFamily="34" charset="0"/>
              </a:rPr>
              <a:t>43kg/pers/an, les participants au Challenge </a:t>
            </a:r>
            <a:r>
              <a:rPr lang="fr-BE" sz="2400" dirty="0">
                <a:solidFill>
                  <a:schemeClr val="tx1">
                    <a:lumMod val="75000"/>
                    <a:lumOff val="25000"/>
                  </a:schemeClr>
                </a:solidFill>
                <a:latin typeface="Calibri" panose="020F0502020204030204" pitchFamily="34" charset="0"/>
                <a:ea typeface="Calibri" panose="020F0502020204030204" pitchFamily="34" charset="0"/>
              </a:rPr>
              <a:t>sont à peine </a:t>
            </a:r>
            <a:r>
              <a:rPr lang="fr-BE" sz="2400" dirty="0">
                <a:solidFill>
                  <a:schemeClr val="tx1">
                    <a:lumMod val="75000"/>
                    <a:lumOff val="25000"/>
                  </a:schemeClr>
                </a:solidFill>
                <a:effectLst/>
                <a:latin typeface="Calibri" panose="020F0502020204030204" pitchFamily="34" charset="0"/>
                <a:ea typeface="Calibri" panose="020F0502020204030204" pitchFamily="34" charset="0"/>
              </a:rPr>
              <a:t>à </a:t>
            </a:r>
            <a:r>
              <a:rPr lang="fr-BE" sz="2400" b="1" dirty="0">
                <a:solidFill>
                  <a:schemeClr val="tx1">
                    <a:lumMod val="75000"/>
                    <a:lumOff val="25000"/>
                  </a:schemeClr>
                </a:solidFill>
                <a:effectLst/>
                <a:latin typeface="Calibri" panose="020F0502020204030204" pitchFamily="34" charset="0"/>
                <a:ea typeface="Calibri" panose="020F0502020204030204" pitchFamily="34" charset="0"/>
              </a:rPr>
              <a:t>25% du niveau moyen des bruxellois</a:t>
            </a:r>
            <a:r>
              <a:rPr lang="fr-BE" sz="2400" dirty="0">
                <a:solidFill>
                  <a:schemeClr val="tx1">
                    <a:lumMod val="75000"/>
                    <a:lumOff val="25000"/>
                  </a:schemeClr>
                </a:solidFill>
                <a:effectLst/>
                <a:latin typeface="Calibri" panose="020F0502020204030204" pitchFamily="34" charset="0"/>
                <a:ea typeface="Calibri" panose="020F0502020204030204" pitchFamily="34" charset="0"/>
              </a:rPr>
              <a:t>, nous prouvant ainsi qu’il y a une </a:t>
            </a:r>
            <a:r>
              <a:rPr lang="fr-BE" sz="2400" b="1" dirty="0">
                <a:solidFill>
                  <a:schemeClr val="tx1">
                    <a:lumMod val="75000"/>
                    <a:lumOff val="25000"/>
                  </a:schemeClr>
                </a:solidFill>
                <a:effectLst/>
                <a:latin typeface="Calibri" panose="020F0502020204030204" pitchFamily="34" charset="0"/>
                <a:ea typeface="Calibri" panose="020F0502020204030204" pitchFamily="34" charset="0"/>
              </a:rPr>
              <a:t>véritable marge de réduction de déchets à la portée de tous</a:t>
            </a:r>
            <a:r>
              <a:rPr lang="fr-BE" sz="2400" dirty="0">
                <a:solidFill>
                  <a:schemeClr val="tx1">
                    <a:lumMod val="75000"/>
                    <a:lumOff val="25000"/>
                  </a:schemeClr>
                </a:solidFill>
                <a:effectLst/>
                <a:latin typeface="Calibri" panose="020F0502020204030204" pitchFamily="34" charset="0"/>
                <a:ea typeface="Calibri" panose="020F0502020204030204" pitchFamily="34" charset="0"/>
              </a:rPr>
              <a:t>!</a:t>
            </a:r>
          </a:p>
          <a:p>
            <a:pPr marL="0" lvl="0" indent="0"/>
            <a:endParaRPr lang="fr-BE" sz="1800" dirty="0">
              <a:effectLst/>
              <a:latin typeface="Calibri" panose="020F0502020204030204" pitchFamily="34" charset="0"/>
              <a:ea typeface="Calibri" panose="020F0502020204030204" pitchFamily="34" charset="0"/>
            </a:endParaRPr>
          </a:p>
        </p:txBody>
      </p:sp>
      <p:sp>
        <p:nvSpPr>
          <p:cNvPr id="6" name="Google Shape;278;p1">
            <a:extLst>
              <a:ext uri="{FF2B5EF4-FFF2-40B4-BE49-F238E27FC236}">
                <a16:creationId xmlns="" xmlns:a16="http://schemas.microsoft.com/office/drawing/2014/main" id="{E4491F4D-395F-434C-AB7E-13858FA3A97E}"/>
              </a:ext>
            </a:extLst>
          </p:cNvPr>
          <p:cNvSpPr txBox="1">
            <a:spLocks/>
          </p:cNvSpPr>
          <p:nvPr/>
        </p:nvSpPr>
        <p:spPr>
          <a:xfrm>
            <a:off x="971600" y="260648"/>
            <a:ext cx="8229600" cy="681200"/>
          </a:xfrm>
          <a:prstGeom prst="rect">
            <a:avLst/>
          </a:prstGeom>
          <a:noFill/>
          <a:ln>
            <a:noFill/>
          </a:ln>
        </p:spPr>
        <p:txBody>
          <a:bodyPr spcFirstLastPara="1" vert="horz" wrap="square" lIns="62850" tIns="62850" rIns="62850" bIns="62850" rtlCol="0" anchor="t" anchorCtr="0">
            <a:noAutofit/>
          </a:bodyPr>
          <a:lstStyle>
            <a:lvl1pPr marR="0" lvl="0" algn="l" defTabSz="914400" rtl="0" eaLnBrk="1" latinLnBrk="0" hangingPunct="1">
              <a:lnSpc>
                <a:spcPct val="100000"/>
              </a:lnSpc>
              <a:spcBef>
                <a:spcPts val="0"/>
              </a:spcBef>
              <a:spcAft>
                <a:spcPts val="0"/>
              </a:spcAft>
              <a:buClr>
                <a:srgbClr val="00799D"/>
              </a:buClr>
              <a:buSzPts val="1000"/>
              <a:buFont typeface="Arial"/>
              <a:buNone/>
              <a:defRPr sz="3300" b="1" i="0" u="none" strike="noStrike" kern="1200"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r>
              <a:rPr lang="fr-BE" dirty="0"/>
              <a:t>Évolution des quantités de déchets</a:t>
            </a:r>
            <a:endParaRPr lang="fr-BE" dirty="0">
              <a:solidFill>
                <a:srgbClr val="6CB644"/>
              </a:solidFill>
            </a:endParaRPr>
          </a:p>
        </p:txBody>
      </p:sp>
    </p:spTree>
    <p:extLst>
      <p:ext uri="{BB962C8B-B14F-4D97-AF65-F5344CB8AC3E}">
        <p14:creationId xmlns:p14="http://schemas.microsoft.com/office/powerpoint/2010/main" val="322730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6CF24BC-879E-49D0-A1B0-451CFAFA17D0}"/>
              </a:ext>
            </a:extLst>
          </p:cNvPr>
          <p:cNvSpPr>
            <a:spLocks noGrp="1"/>
          </p:cNvSpPr>
          <p:nvPr>
            <p:ph type="body" idx="1"/>
          </p:nvPr>
        </p:nvSpPr>
        <p:spPr>
          <a:xfrm>
            <a:off x="395536" y="1196752"/>
            <a:ext cx="8352928" cy="5184576"/>
          </a:xfrm>
          <a:solidFill>
            <a:schemeClr val="accent5">
              <a:lumMod val="20000"/>
              <a:lumOff val="80000"/>
            </a:schemeClr>
          </a:solidFill>
          <a:ln>
            <a:solidFill>
              <a:srgbClr val="00799D"/>
            </a:solidFill>
          </a:ln>
        </p:spPr>
        <p:txBody>
          <a:bodyPr/>
          <a:lstStyle/>
          <a:p>
            <a:pPr marL="0" lvl="0" indent="0"/>
            <a:r>
              <a:rPr lang="fr-BE" sz="2400" b="1" dirty="0">
                <a:solidFill>
                  <a:srgbClr val="00799D"/>
                </a:solidFill>
                <a:effectLst/>
                <a:latin typeface="Calibri" panose="020F0502020204030204" pitchFamily="34" charset="0"/>
                <a:ea typeface="Calibri" panose="020F0502020204030204" pitchFamily="34" charset="0"/>
              </a:rPr>
              <a:t>Commentaires (2)</a:t>
            </a:r>
          </a:p>
          <a:p>
            <a:pPr marL="342900" lvl="0" indent="-342900">
              <a:buFont typeface="Symbol" panose="05050102010706020507" pitchFamily="18" charset="2"/>
              <a:buChar char=""/>
            </a:pPr>
            <a:r>
              <a:rPr lang="fr-BE" sz="2400" dirty="0">
                <a:solidFill>
                  <a:schemeClr val="accent6"/>
                </a:solidFill>
                <a:latin typeface="Calibri" panose="020F0502020204030204" pitchFamily="34" charset="0"/>
                <a:ea typeface="Calibri" panose="020F0502020204030204" pitchFamily="34" charset="0"/>
              </a:rPr>
              <a:t>Tous n’ont pas réussi à réduire leurs déchets</a:t>
            </a:r>
            <a:r>
              <a:rPr lang="fr-BE" sz="2400" dirty="0">
                <a:solidFill>
                  <a:schemeClr val="tx1">
                    <a:lumMod val="75000"/>
                    <a:lumOff val="25000"/>
                  </a:schemeClr>
                </a:solidFill>
                <a:latin typeface="Calibri" panose="020F0502020204030204" pitchFamily="34" charset="0"/>
                <a:ea typeface="Calibri" panose="020F0502020204030204" pitchFamily="34" charset="0"/>
              </a:rPr>
              <a:t>… certains (20%) ont même augmenté mais, pour la plupart, il s’agissait de familles qui enregistraient des quantités de déchets extrêmement basses au départ ou pour qui des changements sont intervenus en septembre (désencombrement, tri, adoption d’un chat, retour au langes jetables après un test « langes lavables » non concluant, etc.)</a:t>
            </a:r>
          </a:p>
          <a:p>
            <a:pPr marL="342900" lvl="0" indent="-342900">
              <a:buFont typeface="Symbol" panose="05050102010706020507" pitchFamily="18" charset="2"/>
              <a:buChar char=""/>
            </a:pPr>
            <a:endParaRPr lang="fr-BE" sz="2400" dirty="0">
              <a:solidFill>
                <a:schemeClr val="tx1">
                  <a:lumMod val="75000"/>
                  <a:lumOff val="25000"/>
                </a:schemeClr>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fr-BE" sz="2400" dirty="0">
                <a:solidFill>
                  <a:schemeClr val="accent6"/>
                </a:solidFill>
              </a:rPr>
              <a:t>80%</a:t>
            </a:r>
            <a:r>
              <a:rPr lang="fr-BE" sz="2400" dirty="0"/>
              <a:t> des participants </a:t>
            </a:r>
            <a:r>
              <a:rPr lang="fr-BE" sz="2400" dirty="0">
                <a:solidFill>
                  <a:schemeClr val="accent6"/>
                </a:solidFill>
              </a:rPr>
              <a:t>ont réduit leur quantité de déchets</a:t>
            </a:r>
            <a:r>
              <a:rPr lang="fr-BE" sz="2400" dirty="0"/>
              <a:t> entre janvier et septembre 2020. </a:t>
            </a:r>
          </a:p>
          <a:p>
            <a:pPr marL="285750" indent="-285750">
              <a:buFont typeface="Arial" panose="020B0604020202020204" pitchFamily="34" charset="0"/>
              <a:buChar char="•"/>
            </a:pPr>
            <a:r>
              <a:rPr lang="fr-BE" sz="2400" dirty="0">
                <a:solidFill>
                  <a:schemeClr val="accent6"/>
                </a:solidFill>
              </a:rPr>
              <a:t>20%</a:t>
            </a:r>
            <a:r>
              <a:rPr lang="fr-BE" sz="2400" dirty="0"/>
              <a:t> </a:t>
            </a:r>
            <a:r>
              <a:rPr lang="fr-BE" sz="2400" dirty="0">
                <a:solidFill>
                  <a:schemeClr val="accent6"/>
                </a:solidFill>
              </a:rPr>
              <a:t>ont réduit leurs déchets </a:t>
            </a:r>
            <a:r>
              <a:rPr lang="fr-BE" sz="2400" u="sng" dirty="0">
                <a:solidFill>
                  <a:schemeClr val="accent6"/>
                </a:solidFill>
              </a:rPr>
              <a:t>de plus de 50% </a:t>
            </a:r>
          </a:p>
          <a:p>
            <a:pPr marL="342900" lvl="0" indent="-342900">
              <a:buFont typeface="Symbol" panose="05050102010706020507" pitchFamily="18" charset="2"/>
              <a:buChar char=""/>
            </a:pPr>
            <a:endParaRPr lang="fr-BE" sz="2400" dirty="0">
              <a:solidFill>
                <a:schemeClr val="tx1">
                  <a:lumMod val="75000"/>
                  <a:lumOff val="25000"/>
                </a:schemeClr>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fr-BE" sz="2400" dirty="0">
              <a:solidFill>
                <a:schemeClr val="tx1">
                  <a:lumMod val="75000"/>
                  <a:lumOff val="2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fr-BE" sz="1800" dirty="0">
              <a:effectLst/>
              <a:latin typeface="Calibri" panose="020F0502020204030204" pitchFamily="34" charset="0"/>
              <a:ea typeface="Calibri" panose="020F0502020204030204" pitchFamily="34" charset="0"/>
            </a:endParaRPr>
          </a:p>
        </p:txBody>
      </p:sp>
      <p:sp>
        <p:nvSpPr>
          <p:cNvPr id="6" name="Google Shape;278;p1">
            <a:extLst>
              <a:ext uri="{FF2B5EF4-FFF2-40B4-BE49-F238E27FC236}">
                <a16:creationId xmlns="" xmlns:a16="http://schemas.microsoft.com/office/drawing/2014/main" id="{E4491F4D-395F-434C-AB7E-13858FA3A97E}"/>
              </a:ext>
            </a:extLst>
          </p:cNvPr>
          <p:cNvSpPr txBox="1">
            <a:spLocks/>
          </p:cNvSpPr>
          <p:nvPr/>
        </p:nvSpPr>
        <p:spPr>
          <a:xfrm>
            <a:off x="971600" y="260648"/>
            <a:ext cx="8229600" cy="681200"/>
          </a:xfrm>
          <a:prstGeom prst="rect">
            <a:avLst/>
          </a:prstGeom>
          <a:noFill/>
          <a:ln>
            <a:noFill/>
          </a:ln>
        </p:spPr>
        <p:txBody>
          <a:bodyPr spcFirstLastPara="1" vert="horz" wrap="square" lIns="62850" tIns="62850" rIns="62850" bIns="62850" rtlCol="0" anchor="t" anchorCtr="0">
            <a:noAutofit/>
          </a:bodyPr>
          <a:lstStyle>
            <a:lvl1pPr marR="0" lvl="0" algn="l" defTabSz="914400" rtl="0" eaLnBrk="1" latinLnBrk="0" hangingPunct="1">
              <a:lnSpc>
                <a:spcPct val="100000"/>
              </a:lnSpc>
              <a:spcBef>
                <a:spcPts val="0"/>
              </a:spcBef>
              <a:spcAft>
                <a:spcPts val="0"/>
              </a:spcAft>
              <a:buClr>
                <a:srgbClr val="00799D"/>
              </a:buClr>
              <a:buSzPts val="1000"/>
              <a:buFont typeface="Arial"/>
              <a:buNone/>
              <a:defRPr sz="3300" b="1" i="0" u="none" strike="noStrike" kern="1200"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r>
              <a:rPr lang="fr-BE" dirty="0"/>
              <a:t>Évolution des quantités de déchets</a:t>
            </a:r>
            <a:endParaRPr lang="fr-BE" dirty="0">
              <a:solidFill>
                <a:srgbClr val="6CB644"/>
              </a:solidFill>
            </a:endParaRPr>
          </a:p>
        </p:txBody>
      </p:sp>
    </p:spTree>
    <p:extLst>
      <p:ext uri="{BB962C8B-B14F-4D97-AF65-F5344CB8AC3E}">
        <p14:creationId xmlns:p14="http://schemas.microsoft.com/office/powerpoint/2010/main" val="156918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80" name="Google Shape;280;p1"/>
          <p:cNvSpPr txBox="1"/>
          <p:nvPr/>
        </p:nvSpPr>
        <p:spPr>
          <a:xfrm>
            <a:off x="251520" y="1556791"/>
            <a:ext cx="8562000" cy="4968553"/>
          </a:xfrm>
          <a:prstGeom prst="rect">
            <a:avLst/>
          </a:prstGeom>
          <a:noFill/>
          <a:ln>
            <a:noFill/>
          </a:ln>
        </p:spPr>
        <p:txBody>
          <a:bodyPr spcFirstLastPara="1" wrap="square" lIns="62850" tIns="62850" rIns="62850" bIns="62850" anchor="t" anchorCtr="0">
            <a:noAutofit/>
          </a:bodyPr>
          <a:lstStyle/>
          <a:p>
            <a:pPr lvl="0">
              <a:lnSpc>
                <a:spcPct val="130000"/>
              </a:lnSpc>
            </a:pPr>
            <a:r>
              <a:rPr lang="fr-BE" sz="1600" b="1" cap="all" dirty="0">
                <a:solidFill>
                  <a:schemeClr val="accent6">
                    <a:lumMod val="75000"/>
                  </a:schemeClr>
                </a:solidFill>
                <a:ea typeface="Calibri"/>
                <a:cs typeface="Calibri"/>
                <a:sym typeface="Calibri"/>
              </a:rPr>
              <a:t>Baromètre des Comportements Zéro Déchet au niveau de la population Bruxelloise</a:t>
            </a:r>
          </a:p>
          <a:p>
            <a:pPr lvl="0">
              <a:lnSpc>
                <a:spcPct val="130000"/>
              </a:lnSpc>
            </a:pPr>
            <a:r>
              <a:rPr lang="fr-BE" sz="1600" i="1" dirty="0">
                <a:solidFill>
                  <a:schemeClr val="tx1">
                    <a:lumMod val="65000"/>
                    <a:lumOff val="35000"/>
                  </a:schemeClr>
                </a:solidFill>
                <a:ea typeface="Calibri"/>
                <a:cs typeface="Calibri"/>
                <a:sym typeface="Calibri"/>
              </a:rPr>
              <a:t>Sondage réalisé par SONECOM en 2019</a:t>
            </a:r>
          </a:p>
          <a:p>
            <a:pPr>
              <a:lnSpc>
                <a:spcPct val="130000"/>
              </a:lnSpc>
            </a:pPr>
            <a:r>
              <a:rPr lang="fr-BE" sz="1600" dirty="0">
                <a:solidFill>
                  <a:schemeClr val="tx1">
                    <a:lumMod val="75000"/>
                    <a:lumOff val="25000"/>
                  </a:schemeClr>
                </a:solidFill>
              </a:rPr>
              <a:t>En 2019, le sondage réalisé par SONECOM auprès des ménages bruxellois a mesuré </a:t>
            </a:r>
            <a:r>
              <a:rPr lang="fr-BE" sz="1600" dirty="0"/>
              <a:t>la fréquence de pratique de </a:t>
            </a:r>
            <a:r>
              <a:rPr lang="fr-BE" sz="1600" b="1" dirty="0"/>
              <a:t>31 gestes Zéro Déchet</a:t>
            </a:r>
            <a:r>
              <a:rPr lang="fr-BE" sz="1600" b="1" dirty="0">
                <a:solidFill>
                  <a:schemeClr val="accent6">
                    <a:lumMod val="75000"/>
                  </a:schemeClr>
                </a:solidFill>
              </a:rPr>
              <a:t> </a:t>
            </a:r>
          </a:p>
          <a:p>
            <a:pPr>
              <a:lnSpc>
                <a:spcPct val="130000"/>
              </a:lnSpc>
            </a:pPr>
            <a:r>
              <a:rPr lang="fr-BE" sz="1600" b="1" dirty="0">
                <a:solidFill>
                  <a:schemeClr val="tx1">
                    <a:lumMod val="75000"/>
                    <a:lumOff val="25000"/>
                  </a:schemeClr>
                </a:solidFill>
              </a:rPr>
              <a:t>-&gt; 50 %</a:t>
            </a:r>
            <a:r>
              <a:rPr lang="fr-BE" sz="1600" dirty="0">
                <a:solidFill>
                  <a:schemeClr val="tx1">
                    <a:lumMod val="75000"/>
                    <a:lumOff val="25000"/>
                  </a:schemeClr>
                </a:solidFill>
              </a:rPr>
              <a:t> de la population bruxelloise pratique « </a:t>
            </a:r>
            <a:r>
              <a:rPr lang="fr-BE" sz="1600" u="sng" dirty="0">
                <a:solidFill>
                  <a:schemeClr val="tx1">
                    <a:lumMod val="75000"/>
                    <a:lumOff val="25000"/>
                  </a:schemeClr>
                </a:solidFill>
              </a:rPr>
              <a:t>toujours</a:t>
            </a:r>
            <a:r>
              <a:rPr lang="fr-BE" sz="1600" dirty="0">
                <a:solidFill>
                  <a:schemeClr val="tx1">
                    <a:lumMod val="75000"/>
                    <a:lumOff val="25000"/>
                  </a:schemeClr>
                </a:solidFill>
              </a:rPr>
              <a:t> »</a:t>
            </a:r>
            <a:r>
              <a:rPr lang="fr-BE" sz="1600" b="1" dirty="0">
                <a:solidFill>
                  <a:schemeClr val="tx1">
                    <a:lumMod val="75000"/>
                    <a:lumOff val="25000"/>
                  </a:schemeClr>
                </a:solidFill>
              </a:rPr>
              <a:t> </a:t>
            </a:r>
            <a:r>
              <a:rPr lang="fr-BE" sz="1600" b="1" dirty="0">
                <a:solidFill>
                  <a:schemeClr val="accent6">
                    <a:lumMod val="75000"/>
                  </a:schemeClr>
                </a:solidFill>
              </a:rPr>
              <a:t>7 gestes </a:t>
            </a:r>
            <a:r>
              <a:rPr lang="fr-BE" sz="1600" dirty="0">
                <a:solidFill>
                  <a:schemeClr val="accent6">
                    <a:lumMod val="75000"/>
                  </a:schemeClr>
                </a:solidFill>
              </a:rPr>
              <a:t>Zéro Déchet sur 31</a:t>
            </a:r>
          </a:p>
          <a:p>
            <a:pPr>
              <a:lnSpc>
                <a:spcPct val="130000"/>
              </a:lnSpc>
            </a:pPr>
            <a:r>
              <a:rPr lang="fr-BE" sz="1600" b="1" dirty="0">
                <a:solidFill>
                  <a:schemeClr val="tx1">
                    <a:lumMod val="75000"/>
                    <a:lumOff val="25000"/>
                  </a:schemeClr>
                </a:solidFill>
              </a:rPr>
              <a:t>-&gt; 30%</a:t>
            </a:r>
            <a:r>
              <a:rPr lang="fr-BE" sz="1600" dirty="0">
                <a:solidFill>
                  <a:schemeClr val="accent6">
                    <a:lumMod val="75000"/>
                  </a:schemeClr>
                </a:solidFill>
              </a:rPr>
              <a:t> </a:t>
            </a:r>
            <a:r>
              <a:rPr lang="fr-BE" sz="1600" dirty="0">
                <a:solidFill>
                  <a:schemeClr val="tx1">
                    <a:lumMod val="75000"/>
                    <a:lumOff val="25000"/>
                  </a:schemeClr>
                </a:solidFill>
              </a:rPr>
              <a:t>de la population bruxelloise pratique « </a:t>
            </a:r>
            <a:r>
              <a:rPr lang="fr-BE" sz="1600" u="sng" dirty="0">
                <a:solidFill>
                  <a:schemeClr val="tx1">
                    <a:lumMod val="75000"/>
                    <a:lumOff val="25000"/>
                  </a:schemeClr>
                </a:solidFill>
              </a:rPr>
              <a:t>toujours</a:t>
            </a:r>
            <a:r>
              <a:rPr lang="fr-BE" sz="1600" dirty="0">
                <a:solidFill>
                  <a:schemeClr val="tx1">
                    <a:lumMod val="75000"/>
                    <a:lumOff val="25000"/>
                  </a:schemeClr>
                </a:solidFill>
              </a:rPr>
              <a:t> »</a:t>
            </a:r>
            <a:r>
              <a:rPr lang="fr-BE" sz="1600" b="1" dirty="0">
                <a:solidFill>
                  <a:schemeClr val="tx1">
                    <a:lumMod val="75000"/>
                    <a:lumOff val="25000"/>
                  </a:schemeClr>
                </a:solidFill>
              </a:rPr>
              <a:t> </a:t>
            </a:r>
            <a:r>
              <a:rPr lang="fr-BE" sz="1600" b="1" dirty="0">
                <a:solidFill>
                  <a:schemeClr val="accent6">
                    <a:lumMod val="75000"/>
                  </a:schemeClr>
                </a:solidFill>
              </a:rPr>
              <a:t>10 gestes </a:t>
            </a:r>
            <a:r>
              <a:rPr lang="fr-BE" sz="1600" dirty="0">
                <a:solidFill>
                  <a:schemeClr val="accent6">
                    <a:lumMod val="75000"/>
                  </a:schemeClr>
                </a:solidFill>
              </a:rPr>
              <a:t>Zéro Déchet sur 31</a:t>
            </a:r>
          </a:p>
          <a:p>
            <a:pPr>
              <a:lnSpc>
                <a:spcPct val="130000"/>
              </a:lnSpc>
            </a:pPr>
            <a:endParaRPr lang="fr-BE" sz="1600" dirty="0">
              <a:solidFill>
                <a:schemeClr val="tx1">
                  <a:lumMod val="75000"/>
                  <a:lumOff val="25000"/>
                </a:schemeClr>
              </a:solidFill>
            </a:endParaRPr>
          </a:p>
          <a:p>
            <a:pPr>
              <a:lnSpc>
                <a:spcPct val="130000"/>
              </a:lnSpc>
            </a:pPr>
            <a:r>
              <a:rPr lang="fr-BE" sz="1600" dirty="0">
                <a:solidFill>
                  <a:schemeClr val="tx1">
                    <a:lumMod val="75000"/>
                    <a:lumOff val="25000"/>
                  </a:schemeClr>
                </a:solidFill>
              </a:rPr>
              <a:t>Les </a:t>
            </a:r>
            <a:r>
              <a:rPr lang="fr-BE" sz="1600" b="1" dirty="0">
                <a:solidFill>
                  <a:schemeClr val="accent6">
                    <a:lumMod val="75000"/>
                  </a:schemeClr>
                </a:solidFill>
              </a:rPr>
              <a:t>gestes ZD </a:t>
            </a:r>
            <a:r>
              <a:rPr lang="fr-BE" sz="1600" b="1" u="sng" dirty="0">
                <a:solidFill>
                  <a:schemeClr val="accent6">
                    <a:lumMod val="75000"/>
                  </a:schemeClr>
                </a:solidFill>
              </a:rPr>
              <a:t>les plus ancrés</a:t>
            </a:r>
            <a:r>
              <a:rPr lang="fr-BE" sz="1600" b="1" dirty="0">
                <a:solidFill>
                  <a:schemeClr val="accent6">
                    <a:lumMod val="75000"/>
                  </a:schemeClr>
                </a:solidFill>
              </a:rPr>
              <a:t> dans la population bruxelloise</a:t>
            </a:r>
            <a:r>
              <a:rPr lang="fr-BE" sz="1600" dirty="0">
                <a:solidFill>
                  <a:schemeClr val="tx1">
                    <a:lumMod val="75000"/>
                    <a:lumOff val="25000"/>
                  </a:schemeClr>
                </a:solidFill>
              </a:rPr>
              <a:t>, les gestes qu’ils pratiquent « toujours » sont : </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J’utilise un sac ou contenant réutilisable pour emporter mes achats dans les grandes surfaces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J’utilise un sac ou contenant réutilisable pour emporter mes achats dans les petits commerces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fais une liste avant d’aller faire les courses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cuisine les repas en tenant compte de ce qui est encore disponible à la maison et des restes à consommer</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nettoie avec du matériel réutilisable (torchon, chiffons, </a:t>
            </a:r>
            <a:r>
              <a:rPr lang="fr-BE" sz="1600" dirty="0" err="1">
                <a:solidFill>
                  <a:schemeClr val="tx1">
                    <a:lumMod val="75000"/>
                    <a:lumOff val="25000"/>
                  </a:schemeClr>
                </a:solidFill>
              </a:rPr>
              <a:t>etc</a:t>
            </a:r>
            <a:r>
              <a:rPr lang="fr-BE" sz="1600" dirty="0">
                <a:solidFill>
                  <a:schemeClr val="tx1">
                    <a:lumMod val="75000"/>
                    <a:lumOff val="25000"/>
                  </a:schemeClr>
                </a:solidFill>
              </a:rPr>
              <a:t> au lieu de lingettes)</a:t>
            </a:r>
          </a:p>
          <a:p>
            <a:pPr marL="285750" indent="-285750">
              <a:lnSpc>
                <a:spcPct val="130000"/>
              </a:lnSpc>
              <a:buFont typeface="Wingdings" panose="05000000000000000000" pitchFamily="2" charset="2"/>
              <a:buChar char="Ø"/>
            </a:pPr>
            <a:r>
              <a:rPr lang="fr-BE" sz="1600" dirty="0">
                <a:solidFill>
                  <a:schemeClr val="tx1">
                    <a:lumMod val="75000"/>
                    <a:lumOff val="25000"/>
                  </a:schemeClr>
                </a:solidFill>
              </a:rPr>
              <a:t>Je range une fois par semaine le frigo pour éviter d’oublier des aliments</a:t>
            </a:r>
          </a:p>
          <a:p>
            <a:pPr>
              <a:lnSpc>
                <a:spcPct val="130000"/>
              </a:lnSpc>
            </a:pPr>
            <a:endParaRPr lang="fr-BE" sz="1600" dirty="0">
              <a:solidFill>
                <a:schemeClr val="tx1">
                  <a:lumMod val="75000"/>
                  <a:lumOff val="25000"/>
                </a:schemeClr>
              </a:solidFill>
            </a:endParaRPr>
          </a:p>
          <a:p>
            <a:pPr>
              <a:lnSpc>
                <a:spcPct val="130000"/>
              </a:lnSpc>
            </a:pPr>
            <a:endParaRPr lang="fr-BE" sz="1200" b="1" dirty="0">
              <a:solidFill>
                <a:srgbClr val="6CB644"/>
              </a:solidFill>
              <a:ea typeface="Calibri"/>
              <a:cs typeface="Calibri"/>
            </a:endParaRPr>
          </a:p>
          <a:p>
            <a:pPr>
              <a:lnSpc>
                <a:spcPct val="130000"/>
              </a:lnSpc>
            </a:pPr>
            <a:endParaRPr sz="1050" dirty="0"/>
          </a:p>
          <a:p>
            <a:pPr marL="546100" marR="0" lvl="0" indent="-349250" algn="l" rtl="0">
              <a:lnSpc>
                <a:spcPct val="130000"/>
              </a:lnSpc>
              <a:spcBef>
                <a:spcPts val="0"/>
              </a:spcBef>
              <a:spcAft>
                <a:spcPts val="0"/>
              </a:spcAft>
              <a:buClr>
                <a:srgbClr val="000000"/>
              </a:buClr>
              <a:buSzPts val="2100"/>
              <a:buFont typeface="Arial"/>
              <a:buChar char="•"/>
            </a:pPr>
            <a:endParaRPr sz="1200" dirty="0">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ea typeface="Calibri"/>
              <a:cs typeface="Calibri"/>
              <a:sym typeface="Calibri"/>
            </a:endParaRPr>
          </a:p>
        </p:txBody>
      </p:sp>
      <p:sp>
        <p:nvSpPr>
          <p:cNvPr id="8" name="Google Shape;278;p1">
            <a:extLst>
              <a:ext uri="{FF2B5EF4-FFF2-40B4-BE49-F238E27FC236}">
                <a16:creationId xmlns="" xmlns:a16="http://schemas.microsoft.com/office/drawing/2014/main" id="{2614A5A9-0BAB-4777-9C4F-98E74269DDBE}"/>
              </a:ext>
            </a:extLst>
          </p:cNvPr>
          <p:cNvSpPr txBox="1">
            <a:spLocks noGrp="1"/>
          </p:cNvSpPr>
          <p:nvPr>
            <p:ph type="title"/>
          </p:nvPr>
        </p:nvSpPr>
        <p:spPr>
          <a:xfrm>
            <a:off x="755576" y="290938"/>
            <a:ext cx="8229600" cy="1121837"/>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fr-BE" sz="3300" b="1" i="0" u="none" strike="noStrike" cap="none" dirty="0">
                <a:latin typeface="Arial"/>
                <a:ea typeface="Arial"/>
                <a:cs typeface="Arial"/>
                <a:sym typeface="Arial"/>
              </a:rPr>
              <a:t>Quels comportements Zéro Déchet dans la </a:t>
            </a:r>
            <a:r>
              <a:rPr lang="fr-BE" sz="3300" b="1" i="0" u="none" strike="noStrike" cap="none" dirty="0">
                <a:solidFill>
                  <a:schemeClr val="accent6">
                    <a:lumMod val="75000"/>
                  </a:schemeClr>
                </a:solidFill>
                <a:latin typeface="Arial"/>
                <a:ea typeface="Arial"/>
                <a:cs typeface="Arial"/>
                <a:sym typeface="Arial"/>
              </a:rPr>
              <a:t>population bruxelloise</a:t>
            </a:r>
            <a:r>
              <a:rPr lang="fr-BE" sz="3300" b="1" i="0" u="none" strike="noStrike" cap="none" dirty="0">
                <a:latin typeface="Arial"/>
                <a:ea typeface="Arial"/>
                <a:cs typeface="Arial"/>
                <a:sym typeface="Arial"/>
              </a:rPr>
              <a:t>?</a:t>
            </a:r>
            <a:endParaRPr sz="3300" b="1" i="0" u="none" strike="noStrike" cap="none" dirty="0">
              <a:solidFill>
                <a:srgbClr val="6CB644"/>
              </a:solidFill>
              <a:latin typeface="Arial"/>
              <a:ea typeface="Arial"/>
              <a:cs typeface="Arial"/>
              <a:sym typeface="Arial"/>
            </a:endParaRPr>
          </a:p>
        </p:txBody>
      </p:sp>
    </p:spTree>
    <p:extLst>
      <p:ext uri="{BB962C8B-B14F-4D97-AF65-F5344CB8AC3E}">
        <p14:creationId xmlns:p14="http://schemas.microsoft.com/office/powerpoint/2010/main" val="9087903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593</TotalTime>
  <Words>779</Words>
  <Application>Microsoft Office PowerPoint</Application>
  <PresentationFormat>Affichage à l'écran (4:3)</PresentationFormat>
  <Paragraphs>185</Paragraphs>
  <Slides>16</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Gill Sans</vt:lpstr>
      <vt:lpstr>Merriweather Sans</vt:lpstr>
      <vt:lpstr>Symbol</vt:lpstr>
      <vt:lpstr>Verdana</vt:lpstr>
      <vt:lpstr>Wingdings</vt:lpstr>
      <vt:lpstr>Thème Office</vt:lpstr>
      <vt:lpstr>Présentation PowerPoint</vt:lpstr>
      <vt:lpstr>CHALLENGE ZÉRO DÉCHET 2020</vt:lpstr>
      <vt:lpstr>Évolution des quantités de déchets</vt:lpstr>
      <vt:lpstr>Présentation PowerPoint</vt:lpstr>
      <vt:lpstr>Résultats  : évolution et comparaison</vt:lpstr>
      <vt:lpstr>CHALLENGE ZÉRO DÉCHET 2020</vt:lpstr>
      <vt:lpstr>Présentation PowerPoint</vt:lpstr>
      <vt:lpstr>Présentation PowerPoint</vt:lpstr>
      <vt:lpstr>Quels comportements Zéro Déchet dans la population bruxelloise?</vt:lpstr>
      <vt:lpstr>Quels comportements Zéro Déchet dans la population bruxelloise?</vt:lpstr>
      <vt:lpstr>Présentation PowerPoint</vt:lpstr>
      <vt:lpstr>Quels comportements Zéro Déchet chez les participants au Challenge 2020?</vt:lpstr>
      <vt:lpstr>Quels comportements Zéro Déchet chez les participants au Challenge 2020?</vt:lpstr>
      <vt:lpstr>Quels comportements Zéro Déchet chez les participants au Challenge 2020?</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 ZD 2020 Résultats</dc:title>
  <dc:creator>Thérèse Torrekens</dc:creator>
  <cp:lastModifiedBy>RIFFONT Cécile</cp:lastModifiedBy>
  <cp:revision>40</cp:revision>
  <dcterms:created xsi:type="dcterms:W3CDTF">2020-10-13T08:07:27Z</dcterms:created>
  <dcterms:modified xsi:type="dcterms:W3CDTF">2020-11-10T11:09:13Z</dcterms:modified>
</cp:coreProperties>
</file>