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jpeg" ContentType="image/jpeg"/>
  <Override PartName="/ppt/media/image6.png" ContentType="image/png"/>
  <Override PartName="/ppt/media/image7.png" ContentType="image/pn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Authors.xml" ContentType="application/vnd.openxmlformats-officedocument.presentationml.commentAuthor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5143500"/>
  <p:notesSz cx="6858000" cy="9144000"/>
</p:presentation>
</file>

<file path=ppt/commentAuthors.xml><?xml version="1.0" encoding="utf-8"?>
<p:cmAuthorLst xmlns:p="http://schemas.openxmlformats.org/presentationml/2006/main">
  <p:cmAuthor id="0" name="VAN CAMPENHOUT Anja" initials="VCA" lastIdx="3" clrIdx="0"/>
</p:cmAuthorLst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commentAuthors" Target="commentAuthors.xml"/>
</Relationships>
</file>

<file path=ppt/comments/comment2.xml><?xml version="1.0" encoding="utf-8"?>
<p:cmLst xmlns:p="http://schemas.openxmlformats.org/presentationml/2006/main">
  <p:cm authorId="0" dt="2021-04-12T14:38:52.097000000" idx="1">
    <p:pos x="0" y="0"/>
    <p:text/>
  </p:cm>
</p:cmLst>
</file>

<file path=ppt/comments/comment3.xml><?xml version="1.0" encoding="utf-8"?>
<p:cmLst xmlns:p="http://schemas.openxmlformats.org/presentationml/2006/main">
  <p:cm authorId="0" dt="2021-04-12T14:38:52.097000000" idx="2">
    <p:pos x="0" y="0"/>
    <p:text/>
  </p:cm>
</p:cmLst>
</file>

<file path=ppt/comments/comment4.xml><?xml version="1.0" encoding="utf-8"?>
<p:cmLst xmlns:p="http://schemas.openxmlformats.org/presentationml/2006/main">
  <p:cm authorId="0" dt="2021-04-12T14:38:52.097000000" idx="3">
    <p:pos x="0" y="0"/>
    <p:text/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Click to move the slide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D51CC288-ADE0-4D20-BD20-37A200C4BB05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134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9EBD05F1-A6AD-4312-A626-B1A0E54E874F}" type="slidenum">
              <a:rPr b="0" lang="fr-FR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pPr marL="216000" indent="-216000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13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7E800125-3C9A-42D8-B941-582EE6038311}" type="slidenum">
              <a:rPr b="0" lang="fr-FR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pPr marL="216000" indent="-216000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140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4E46FE55-3E55-4CB8-AB67-FEC64600A154}" type="slidenum">
              <a:rPr b="0" lang="fr-FR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pPr marL="216000" indent="-216000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143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3801AB34-7719-49BF-A641-F2072F04DE66}" type="slidenum">
              <a:rPr b="0" lang="fr-FR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11040"/>
            <a:ext cx="6575040" cy="3120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6575040" cy="3120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3208320" cy="3120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26440" y="1211040"/>
            <a:ext cx="3208320" cy="3120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526320"/>
            <a:ext cx="8229240" cy="2487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826440" y="1211040"/>
            <a:ext cx="3208320" cy="3120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84112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3208320" cy="3120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82644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826440" y="284112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82644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841120"/>
            <a:ext cx="657504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657504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841120"/>
            <a:ext cx="657504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82644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84112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826440" y="284112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680200" y="121104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903200" y="121104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84112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680200" y="284112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903200" y="284112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457200" y="1211040"/>
            <a:ext cx="6575040" cy="3120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6575040" cy="3120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3208320" cy="3120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3826440" y="1211040"/>
            <a:ext cx="3208320" cy="3120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457200" y="526320"/>
            <a:ext cx="8229240" cy="2487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3826440" y="1211040"/>
            <a:ext cx="3208320" cy="3120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57200" y="284112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3208320" cy="3120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382644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3826440" y="284112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382644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841120"/>
            <a:ext cx="657504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657504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57200" y="2841120"/>
            <a:ext cx="657504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826440" y="121104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284112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3826440" y="2841120"/>
            <a:ext cx="320832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21104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2680200" y="121104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903200" y="121104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57200" y="284112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2680200" y="284112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4903200" y="2841120"/>
            <a:ext cx="2116800" cy="14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Image 4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>
            <a:noFill/>
          </a:ln>
        </p:spPr>
      </p:pic>
      <p:sp>
        <p:nvSpPr>
          <p:cNvPr id="1" name="CustomShape 1"/>
          <p:cNvSpPr/>
          <p:nvPr/>
        </p:nvSpPr>
        <p:spPr>
          <a:xfrm>
            <a:off x="7258680" y="4768920"/>
            <a:ext cx="1949400" cy="40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GB" sz="1050" spc="-1" strike="noStrike">
                <a:solidFill>
                  <a:srgbClr val="388b70"/>
                </a:solidFill>
                <a:latin typeface="Calibri"/>
              </a:rPr>
              <a:t>#ZEROWASTEFASTFORWARD</a:t>
            </a:r>
            <a:endParaRPr b="0" lang="en-US" sz="1050" spc="-1" strike="noStrike">
              <a:latin typeface="Arial"/>
            </a:endParaRPr>
          </a:p>
        </p:txBody>
      </p:sp>
      <p:pic>
        <p:nvPicPr>
          <p:cNvPr id="2" name="Image 7" descr="Une image contenant table&#10;&#10;Description générée automatiquement"/>
          <p:cNvPicPr/>
          <p:nvPr/>
        </p:nvPicPr>
        <p:blipFill>
          <a:blip r:embed="rId3"/>
          <a:stretch/>
        </p:blipFill>
        <p:spPr>
          <a:xfrm>
            <a:off x="6720120" y="-79920"/>
            <a:ext cx="2169360" cy="813960"/>
          </a:xfrm>
          <a:prstGeom prst="rect">
            <a:avLst/>
          </a:prstGeom>
          <a:ln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5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3" descr=""/>
          <p:cNvPicPr/>
          <p:nvPr/>
        </p:nvPicPr>
        <p:blipFill>
          <a:blip r:embed="rId2"/>
          <a:stretch/>
        </p:blipFill>
        <p:spPr>
          <a:xfrm>
            <a:off x="-13320" y="0"/>
            <a:ext cx="9143640" cy="5143320"/>
          </a:xfrm>
          <a:prstGeom prst="rect">
            <a:avLst/>
          </a:prstGeom>
          <a:ln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526320"/>
            <a:ext cx="8229240" cy="53640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3300" spc="-1" strike="noStrike">
                <a:solidFill>
                  <a:srgbClr val="388b70"/>
                </a:solidFill>
                <a:latin typeface="Calibri"/>
              </a:rPr>
              <a:t>Click to edit Master title style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ldNum"/>
          </p:nvPr>
        </p:nvSpPr>
        <p:spPr>
          <a:xfrm>
            <a:off x="457200" y="477648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ABB57B9-1A9F-45CE-8D58-21E5D1AE67F8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1211040"/>
            <a:ext cx="6575040" cy="3120120"/>
          </a:xfrm>
          <a:prstGeom prst="rect">
            <a:avLst/>
          </a:prstGeom>
        </p:spPr>
        <p:txBody>
          <a:bodyPr>
            <a:noAutofit/>
          </a:bodyPr>
          <a:p>
            <a:pPr marL="257040" indent="-2566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Edit Master text styles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1" marL="557280" indent="-213840">
              <a:lnSpc>
                <a:spcPct val="100000"/>
              </a:lnSpc>
              <a:spcBef>
                <a:spcPts val="4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100" spc="-1" strike="noStrike">
                <a:solidFill>
                  <a:srgbClr val="000000"/>
                </a:solidFill>
                <a:latin typeface="Calibri"/>
              </a:rPr>
              <a:t>Second level</a:t>
            </a:r>
            <a:endParaRPr b="0" lang="fr-FR" sz="2100" spc="-1" strike="noStrike">
              <a:solidFill>
                <a:srgbClr val="000000"/>
              </a:solidFill>
              <a:latin typeface="Calibri"/>
            </a:endParaRPr>
          </a:p>
          <a:p>
            <a:pPr lvl="2" marL="857160" indent="-171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Third level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3" marL="1200240" indent="-1710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Fourth level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lvl="4" marL="1542960" indent="-1710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500" spc="-1" strike="noStrike">
                <a:solidFill>
                  <a:srgbClr val="000000"/>
                </a:solidFill>
                <a:latin typeface="Calibri"/>
              </a:rPr>
              <a:t>Fifth level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5" name="Image 11" descr="Une image contenant table&#10;&#10;Description générée automatiquement"/>
          <p:cNvPicPr/>
          <p:nvPr/>
        </p:nvPicPr>
        <p:blipFill>
          <a:blip r:embed="rId3"/>
          <a:stretch/>
        </p:blipFill>
        <p:spPr>
          <a:xfrm>
            <a:off x="6720120" y="-79920"/>
            <a:ext cx="2169360" cy="813960"/>
          </a:xfrm>
          <a:prstGeom prst="rect">
            <a:avLst/>
          </a:prstGeom>
          <a:ln>
            <a:noFill/>
          </a:ln>
        </p:spPr>
      </p:pic>
      <p:sp>
        <p:nvSpPr>
          <p:cNvPr id="46" name="CustomShape 4"/>
          <p:cNvSpPr/>
          <p:nvPr/>
        </p:nvSpPr>
        <p:spPr>
          <a:xfrm>
            <a:off x="7251120" y="4776480"/>
            <a:ext cx="1949400" cy="40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GB" sz="1050" spc="-1" strike="noStrike">
                <a:solidFill>
                  <a:srgbClr val="388b70"/>
                </a:solidFill>
                <a:latin typeface="Calibri"/>
              </a:rPr>
              <a:t>#ZEROWASTEFASTFORWARD</a:t>
            </a:r>
            <a:endParaRPr b="0" lang="en-US" sz="105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omments" Target="../comments/comment2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3" Type="http://schemas.openxmlformats.org/officeDocument/2006/relationships/comments" Target="../comments/comment3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omments" Target="../comments/comment4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4398840" y="2853360"/>
            <a:ext cx="4227120" cy="216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FR" sz="2000" spc="-1" strike="noStrike">
                <a:solidFill>
                  <a:srgbClr val="388b70"/>
                </a:solidFill>
                <a:latin typeface="Calibri"/>
              </a:rPr>
              <a:t>Opleiding 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r-FR" sz="2000" spc="-1" strike="noStrike">
                <a:solidFill>
                  <a:srgbClr val="388b70"/>
                </a:solidFill>
                <a:latin typeface="Calibri"/>
              </a:rPr>
              <a:t>Duurzame Overheidsopdrachten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r-FR" sz="2000" spc="-1" strike="noStrike">
                <a:solidFill>
                  <a:srgbClr val="388b70"/>
                </a:solidFill>
                <a:latin typeface="Calibri"/>
              </a:rPr>
              <a:t> </a:t>
            </a:r>
            <a:r>
              <a:rPr b="1" lang="fr-FR" sz="2000" spc="-1" strike="noStrike">
                <a:solidFill>
                  <a:srgbClr val="388b70"/>
                </a:solidFill>
                <a:latin typeface="Calibri"/>
              </a:rPr>
              <a:t>27/05/2021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r-FR" sz="1600" spc="-1" strike="noStrike">
                <a:solidFill>
                  <a:srgbClr val="388b70"/>
                </a:solidFill>
                <a:latin typeface="Calibri"/>
              </a:rPr>
              <a:t>Anja Van Campenhout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4398840" y="-140760"/>
            <a:ext cx="4888080" cy="1002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chemeClr val="bg1"/>
            </a:solidFill>
            <a:round/>
          </a:ln>
          <a:effectLst>
            <a:outerShdw blurRad="4000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91" name="Afbeelding 2" descr=""/>
          <p:cNvPicPr/>
          <p:nvPr/>
        </p:nvPicPr>
        <p:blipFill>
          <a:blip r:embed="rId1"/>
          <a:stretch/>
        </p:blipFill>
        <p:spPr>
          <a:xfrm>
            <a:off x="5841360" y="-53280"/>
            <a:ext cx="1629360" cy="827640"/>
          </a:xfrm>
          <a:prstGeom prst="rect">
            <a:avLst/>
          </a:prstGeom>
          <a:ln>
            <a:noFill/>
          </a:ln>
        </p:spPr>
      </p:pic>
      <p:sp>
        <p:nvSpPr>
          <p:cNvPr id="92" name="CustomShape 3"/>
          <p:cNvSpPr/>
          <p:nvPr/>
        </p:nvSpPr>
        <p:spPr>
          <a:xfrm>
            <a:off x="-99000" y="1906200"/>
            <a:ext cx="31086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fr-BE" sz="1800" spc="-1" strike="noStrike">
                <a:solidFill>
                  <a:srgbClr val="388b70"/>
                </a:solidFill>
                <a:latin typeface="Calibri"/>
              </a:rPr>
              <a:t>La SUP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i="1" lang="fr-BE" sz="1800" spc="-1" strike="noStrike">
                <a:solidFill>
                  <a:srgbClr val="388b70"/>
                </a:solidFill>
                <a:latin typeface="Calibri"/>
              </a:rPr>
              <a:t>De SUP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325440" y="2116440"/>
            <a:ext cx="8229240" cy="5364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10000"/>
          </a:bodyPr>
          <a:p>
            <a:pPr algn="ctr"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Directive européenne 2019/904</a:t>
            </a:r>
            <a:br/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	</a:t>
            </a: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« Single Use Plastics »</a:t>
            </a:r>
            <a:br/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SUP</a:t>
            </a:r>
            <a:br/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C969BB9F-6284-4B07-AFD1-B1274AC0C351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2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95" name="CustomShape 3"/>
          <p:cNvSpPr/>
          <p:nvPr/>
        </p:nvSpPr>
        <p:spPr>
          <a:xfrm>
            <a:off x="2048400" y="3213360"/>
            <a:ext cx="50691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Omzetting van de Europese Richtlijn tegen juli 2021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1523880" y="877320"/>
            <a:ext cx="8229240" cy="5364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85000"/>
          </a:bodyPr>
          <a:p>
            <a:pPr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SUP - context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ACD2C98A-C01D-4FA0-9B3E-B00FA822CE25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3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98" name="CustomShape 3"/>
          <p:cNvSpPr/>
          <p:nvPr/>
        </p:nvSpPr>
        <p:spPr>
          <a:xfrm>
            <a:off x="-226800" y="1993680"/>
            <a:ext cx="8770680" cy="2924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>
              <a:lnSpc>
                <a:spcPct val="100000"/>
              </a:lnSpc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Heeft betrekking op de 10 meest </a:t>
            </a:r>
            <a:endParaRPr b="0" lang="en-US" sz="20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voorkomende plastic objecten in het mariene zwerfafval</a:t>
            </a:r>
            <a:endParaRPr b="0" lang="en-US" sz="20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0" lang="fr-BE" sz="2000" spc="-1" strike="noStrike">
                <a:solidFill>
                  <a:srgbClr val="000000"/>
                </a:solidFill>
                <a:latin typeface="Calibri"/>
              </a:rPr>
              <a:t>Hoe?</a:t>
            </a:r>
            <a:endParaRPr b="0" lang="en-US" sz="2000" spc="-1" strike="noStrike">
              <a:latin typeface="Arial"/>
            </a:endParaRPr>
          </a:p>
          <a:p>
            <a:pPr lvl="2" marL="9144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Promoten van minder schadelijke alternatieven</a:t>
            </a:r>
            <a:endParaRPr b="0" lang="en-US" sz="1800" spc="-1" strike="noStrike">
              <a:latin typeface="Arial"/>
            </a:endParaRPr>
          </a:p>
          <a:p>
            <a:pPr lvl="2" marL="9144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Restricties ivm het op de markt brengen</a:t>
            </a:r>
            <a:endParaRPr b="0" lang="en-US" sz="1800" spc="-1" strike="noStrike">
              <a:latin typeface="Arial"/>
            </a:endParaRPr>
          </a:p>
          <a:p>
            <a:pPr lvl="2" marL="9144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Preventiemaatregelen: voorwaarden ivm het ontwerp, vermindering van </a:t>
            </a:r>
            <a:endParaRPr b="0" lang="en-US" sz="1800" spc="-1" strike="noStrike">
              <a:latin typeface="Arial"/>
            </a:endParaRPr>
          </a:p>
          <a:p>
            <a:pPr marL="914400">
              <a:lnSpc>
                <a:spcPct val="100000"/>
              </a:lnSpc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het verbruik, informatie voor de consument</a:t>
            </a:r>
            <a:endParaRPr b="0" lang="en-US" sz="1800" spc="-1" strike="noStrike">
              <a:latin typeface="Arial"/>
            </a:endParaRPr>
          </a:p>
          <a:p>
            <a:pPr lvl="2" marL="9144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Beter afvalbeheer: gescheiden inzameling, UPV + opruimkosten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latin typeface="Arial"/>
            </a:endParaRPr>
          </a:p>
        </p:txBody>
      </p:sp>
      <p:pic>
        <p:nvPicPr>
          <p:cNvPr id="99" name="Afbeelding 3" descr=""/>
          <p:cNvPicPr/>
          <p:nvPr/>
        </p:nvPicPr>
        <p:blipFill>
          <a:blip r:embed="rId1"/>
          <a:stretch/>
        </p:blipFill>
        <p:spPr>
          <a:xfrm>
            <a:off x="4580280" y="19080"/>
            <a:ext cx="4563360" cy="2274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95040" y="609120"/>
            <a:ext cx="8229240" cy="5364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85000"/>
          </a:bodyPr>
          <a:p>
            <a:pPr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SUP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6C27589D-FF2C-4B21-801C-6CD7CD5BF7DC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4</a:t>
            </a:fld>
            <a:endParaRPr b="0" lang="en-US" sz="900" spc="-1" strike="noStrike">
              <a:latin typeface="Times New Roman"/>
            </a:endParaRPr>
          </a:p>
        </p:txBody>
      </p:sp>
      <p:graphicFrame>
        <p:nvGraphicFramePr>
          <p:cNvPr id="102" name="Table 3"/>
          <p:cNvGraphicFramePr/>
          <p:nvPr/>
        </p:nvGraphicFramePr>
        <p:xfrm>
          <a:off x="756360" y="1335600"/>
          <a:ext cx="7094160" cy="3093480"/>
        </p:xfrm>
        <a:graphic>
          <a:graphicData uri="http://schemas.openxmlformats.org/drawingml/2006/table">
            <a:tbl>
              <a:tblPr/>
              <a:tblGrid>
                <a:gridCol w="3685680"/>
                <a:gridCol w="3408480"/>
              </a:tblGrid>
              <a:tr h="446760"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Artikel 4: Consumptievermindering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0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Gedeelde bevoegdheid: Federale Staat en Gewesten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</a:tr>
              <a:tr h="669960"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Artikel 5: Beperking van het in de handel brengen (</a:t>
                      </a:r>
                      <a:r>
                        <a:rPr b="1" lang="nl-BE" sz="1400" spc="-15" strike="noStrike">
                          <a:solidFill>
                            <a:srgbClr val="388b70"/>
                          </a:solidFill>
                          <a:latin typeface="Calibri"/>
                        </a:rPr>
                        <a:t>restriction à la mise marché</a:t>
                      </a: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0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Bevoegdheid: Federale Staat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</a:tr>
              <a:tr h="669960"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Artikel 6: Productvereisten (</a:t>
                      </a:r>
                      <a:r>
                        <a:rPr b="1" lang="nl-BE" sz="1400" spc="-15" strike="noStrike">
                          <a:solidFill>
                            <a:srgbClr val="388b70"/>
                          </a:solidFill>
                          <a:latin typeface="Calibri"/>
                        </a:rPr>
                        <a:t>exigences sur la conception des produits</a:t>
                      </a: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0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Bevoegdheid: Federale Staat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</a:tr>
              <a:tr h="669960"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Artikel 7: Markeringsvoorschriften (</a:t>
                      </a:r>
                      <a:r>
                        <a:rPr b="1" lang="nl-BE" sz="1400" spc="-15" strike="noStrike">
                          <a:solidFill>
                            <a:srgbClr val="388b70"/>
                          </a:solidFill>
                          <a:latin typeface="Calibri"/>
                        </a:rPr>
                        <a:t>exigences en matière de marquage</a:t>
                      </a: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0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Bevoegdheid: Federale Staat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</a:tr>
              <a:tr h="669960"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Artikel 8: Uitgebreide producenten-verantwoordelijkheid voor nieuwe stromen (</a:t>
                      </a:r>
                      <a:r>
                        <a:rPr b="1" lang="nl-BE" sz="1400" spc="-15" strike="noStrike">
                          <a:solidFill>
                            <a:srgbClr val="388b70"/>
                          </a:solidFill>
                          <a:latin typeface="Calibri"/>
                        </a:rPr>
                        <a:t>REP</a:t>
                      </a: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0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Bevoegdheid: Gewesten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</a:tr>
              <a:tr h="446760"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Artikel 9: Gescheiden inzameling (</a:t>
                      </a:r>
                      <a:r>
                        <a:rPr b="1" lang="nl-BE" sz="1400" spc="-15" strike="noStrike">
                          <a:solidFill>
                            <a:srgbClr val="388b70"/>
                          </a:solidFill>
                          <a:latin typeface="Calibri"/>
                        </a:rPr>
                        <a:t>collecte séparée</a:t>
                      </a: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0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Bevoegdheid: Gewesten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</a:tr>
              <a:tr h="669960"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Artikel 10: Bewustmakingsmaatregelen (</a:t>
                      </a:r>
                      <a:r>
                        <a:rPr b="1" lang="nl-BE" sz="1400" spc="-15" strike="noStrike">
                          <a:solidFill>
                            <a:srgbClr val="388b70"/>
                          </a:solidFill>
                          <a:latin typeface="Calibri"/>
                        </a:rPr>
                        <a:t>sensibilisation</a:t>
                      </a:r>
                      <a:r>
                        <a:rPr b="1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  <a:tc>
                  <a:txBody>
                    <a:bodyPr lIns="68400" rIns="68400" tIns="0" bIns="0">
                      <a:noAutofit/>
                    </a:bodyPr>
                    <a:p>
                      <a:pPr algn="just">
                        <a:lnSpc>
                          <a:spcPct val="107000"/>
                        </a:lnSpc>
                        <a:spcBef>
                          <a:spcPts val="300"/>
                        </a:spcBef>
                      </a:pPr>
                      <a:r>
                        <a:rPr b="0" lang="nl-BE" sz="1400" spc="-15" strike="noStrike">
                          <a:solidFill>
                            <a:srgbClr val="000000"/>
                          </a:solidFill>
                          <a:latin typeface="Calibri"/>
                        </a:rPr>
                        <a:t>Gedeelde bevoegdheid: Federale Staat en Gewesten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4f5d0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303480" y="848520"/>
            <a:ext cx="8320680" cy="8334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35000"/>
          </a:bodyPr>
          <a:p>
            <a:pPr algn="ctr"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Article 4 directive SUP – Réduction de la consommation plastique à usage unique 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A8540236-D4C9-4A6F-B0D8-5C8B2AA74174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5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105" name="TextShape 3"/>
          <p:cNvSpPr txBox="1"/>
          <p:nvPr/>
        </p:nvSpPr>
        <p:spPr>
          <a:xfrm>
            <a:off x="349200" y="2363760"/>
            <a:ext cx="8229240" cy="27795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lvl="1" marL="557280" indent="-213840">
              <a:lnSpc>
                <a:spcPct val="100000"/>
              </a:lnSpc>
              <a:spcBef>
                <a:spcPts val="360"/>
              </a:spcBef>
              <a:buClr>
                <a:srgbClr val="388b70"/>
              </a:buClr>
              <a:buFont typeface="Courier New"/>
              <a:buChar char="o"/>
            </a:pPr>
            <a:r>
              <a:rPr b="1" lang="fr-BE" sz="1800" spc="-1" strike="noStrike">
                <a:solidFill>
                  <a:srgbClr val="388b70"/>
                </a:solidFill>
                <a:latin typeface="Calibri"/>
              </a:rPr>
              <a:t>les gobelets pour boissons </a:t>
            </a: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y compris leurs moyens de fermeture et couvercles;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lvl="1" marL="557280" indent="-213840">
              <a:lnSpc>
                <a:spcPct val="100000"/>
              </a:lnSpc>
              <a:spcBef>
                <a:spcPts val="360"/>
              </a:spcBef>
              <a:buClr>
                <a:srgbClr val="388b70"/>
              </a:buClr>
              <a:buFont typeface="Courier New"/>
              <a:buChar char="o"/>
            </a:pPr>
            <a:r>
              <a:rPr b="1" lang="fr-BE" sz="1800" spc="-1" strike="noStrike">
                <a:solidFill>
                  <a:srgbClr val="388b70"/>
                </a:solidFill>
                <a:latin typeface="Calibri"/>
              </a:rPr>
              <a:t>les récipients pour aliments: </a:t>
            </a: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les boîtes, avec ou sans moyen de fermeture, utilisés pour contenir des aliments qui sont destinés à être consommés immédiatement, soit sur place, soit à emporter, sont généralement consommés dans le récipient, et sont prêts à être consommés sans autre préparation 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343080">
              <a:lnSpc>
                <a:spcPct val="100000"/>
              </a:lnSpc>
              <a:spcBef>
                <a:spcPts val="420"/>
              </a:spcBef>
              <a:tabLst>
                <a:tab algn="l" pos="0"/>
              </a:tabLst>
            </a:pP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0A53283-7625-4493-88A2-DBB90A9EE558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5</a:t>
            </a:fld>
            <a:endParaRPr b="0" lang="en-US" sz="900" spc="-1" strike="noStrike">
              <a:latin typeface="Times New Roman"/>
            </a:endParaRPr>
          </a:p>
        </p:txBody>
      </p:sp>
      <p:pic>
        <p:nvPicPr>
          <p:cNvPr id="107" name="Afbeelding 4" descr=""/>
          <p:cNvPicPr/>
          <p:nvPr/>
        </p:nvPicPr>
        <p:blipFill>
          <a:blip r:embed="rId1"/>
          <a:stretch/>
        </p:blipFill>
        <p:spPr>
          <a:xfrm>
            <a:off x="405720" y="1184040"/>
            <a:ext cx="8229960" cy="3877200"/>
          </a:xfrm>
          <a:prstGeom prst="rect">
            <a:avLst/>
          </a:prstGeom>
          <a:ln>
            <a:noFill/>
          </a:ln>
        </p:spPr>
      </p:pic>
      <p:sp>
        <p:nvSpPr>
          <p:cNvPr id="108" name="CustomShape 2"/>
          <p:cNvSpPr/>
          <p:nvPr/>
        </p:nvSpPr>
        <p:spPr>
          <a:xfrm>
            <a:off x="5320440" y="4199040"/>
            <a:ext cx="39258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-&gt; 2</a:t>
            </a:r>
            <a:r>
              <a:rPr b="0" lang="fr-BE" sz="1800" spc="-1" strike="noStrike" baseline="30000">
                <a:solidFill>
                  <a:srgbClr val="000000"/>
                </a:solidFill>
                <a:latin typeface="Calibri"/>
              </a:rPr>
              <a:t>e</a:t>
            </a: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 phase, pas àpd juillet 2021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457200" y="671400"/>
            <a:ext cx="8229240" cy="1009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1000"/>
          </a:bodyPr>
          <a:p>
            <a:pPr algn="ctr"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Article 5 directive SUP </a:t>
            </a:r>
            <a:br/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restriction à la mise sur le marché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DF3384B3-8F61-4470-B32E-C5589B6625F7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7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111" name="TextShape 3"/>
          <p:cNvSpPr txBox="1"/>
          <p:nvPr/>
        </p:nvSpPr>
        <p:spPr>
          <a:xfrm>
            <a:off x="457200" y="1681200"/>
            <a:ext cx="8393760" cy="30949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76000"/>
          </a:bodyPr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wattenstaafjes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bestek (vorken, messen, lepels, eetstokjes)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borden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rietjes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roerstaafjes voor dranken;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ballonstokjes 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voedselverpakkingen gemaakt van geëxpandeerd polystyreen (directe consumptie,…)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drankverpakkingen gemaakt van geëxpandeerd polystyreen, doppen en deksels inbegrepen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drinkbekers gemaakt van geëxpandeerd polystyreen, doppen en deksels inbegrepen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457200" y="334800"/>
            <a:ext cx="8229240" cy="1009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Article 6, 7, 8 et 9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21561196-2464-4DDC-A38F-65827A5C6693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8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114" name="TextShape 3"/>
          <p:cNvSpPr txBox="1"/>
          <p:nvPr/>
        </p:nvSpPr>
        <p:spPr>
          <a:xfrm>
            <a:off x="457200" y="1198080"/>
            <a:ext cx="8393760" cy="36439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7000"/>
          </a:bodyPr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Art. 6: productvereisten: plastic flessen tot 3l – dopsels moeten vastgemaakt zijn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Art. 7: markering (hoe sorteren + aanwezigheid kunststof):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algn="l" pos="0"/>
              </a:tabLst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-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maandverband, tampons, inbrenghulzen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marL="34308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-vochtige doekjes (huishoud en dermatologisch)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marL="34308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-filters tabaksproducten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marL="34308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-drinkbekers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lvl="1"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Art. 8: UPV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  <a:p>
            <a:pPr marL="29988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-voedselverpakkingen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-plastic zakjes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-vistuig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marL="29988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-zakjes en wikkels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-vochtige doekjes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marL="29988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-drankverpakkingen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-ballonnen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marL="299880">
              <a:lnSpc>
                <a:spcPct val="100000"/>
              </a:lnSpc>
              <a:spcBef>
                <a:spcPts val="300"/>
              </a:spcBef>
              <a:tabLst>
                <a:tab algn="l" pos="0"/>
              </a:tabLst>
            </a:pP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-drinkbekers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nl-BE" sz="1500" spc="-1" strike="noStrike">
                <a:solidFill>
                  <a:srgbClr val="000000"/>
                </a:solidFill>
                <a:latin typeface="Calibri"/>
              </a:rPr>
              <a:t>-tabaksproducten met filter</a:t>
            </a:r>
            <a:endParaRPr b="0" lang="fr-FR" sz="1500" spc="-1" strike="noStrike">
              <a:solidFill>
                <a:srgbClr val="000000"/>
              </a:solidFill>
              <a:latin typeface="Calibri"/>
            </a:endParaRPr>
          </a:p>
          <a:p>
            <a:pPr lvl="1" marL="257040" indent="-25668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nl-BE" sz="1800" spc="-1" strike="noStrike">
                <a:solidFill>
                  <a:srgbClr val="000000"/>
                </a:solidFill>
                <a:latin typeface="Calibri"/>
              </a:rPr>
              <a:t>Art. 9: gescheiden inzameling (%, drankflessen &lt; 3l)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457200" y="526320"/>
            <a:ext cx="8229240" cy="5364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30000"/>
          </a:bodyPr>
          <a:p>
            <a:pPr algn="ctr"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Article 10 SUP – mesures de sensibilisation 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714F3C48-3671-4581-9432-DD47B2A2DCB0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117" name="TextShape 3"/>
          <p:cNvSpPr txBox="1"/>
          <p:nvPr/>
        </p:nvSpPr>
        <p:spPr>
          <a:xfrm>
            <a:off x="457200" y="1063080"/>
            <a:ext cx="8327880" cy="37126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57040" indent="-2566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fr-BE" sz="2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fr-BE" sz="2400" spc="-1" strike="noStrike">
                <a:solidFill>
                  <a:srgbClr val="000000"/>
                </a:solidFill>
                <a:latin typeface="Calibri"/>
              </a:rPr>
              <a:t>Produits SUP : 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marL="34308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marL="34308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CustomShape 4"/>
          <p:cNvSpPr/>
          <p:nvPr/>
        </p:nvSpPr>
        <p:spPr>
          <a:xfrm>
            <a:off x="812160" y="1499760"/>
            <a:ext cx="6144480" cy="3276360"/>
          </a:xfrm>
          <a:prstGeom prst="rect">
            <a:avLst/>
          </a:prstGeom>
          <a:gradFill rotWithShape="0">
            <a:gsLst>
              <a:gs pos="0">
                <a:srgbClr val="fffaca"/>
              </a:gs>
              <a:gs pos="100000">
                <a:srgbClr val="fffeea"/>
              </a:gs>
            </a:gsLst>
            <a:lin ang="16200000"/>
          </a:gradFill>
          <a:ln>
            <a:solidFill>
              <a:srgbClr val="f0e40f"/>
            </a:solidFill>
            <a:round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Récipients pour aliments,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Sachets et emballages en matériaux souples;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Récipients pour boissons d’une capacité maximale de trois litres;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Gobelets pour boissons,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Produits du tabac avec filtres et filtres commercialisés;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Lingettes humides;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Ballons de baudruche;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Sacs en plastique légers;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Serviettes hygiéniques, tampons et applicateurs de tampons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Filets de pêche en plastique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237600" y="626760"/>
            <a:ext cx="8229240" cy="5364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30000"/>
          </a:bodyPr>
          <a:p>
            <a:pPr algn="ctr"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Article 10 SUP – mesures de sensibilisation (suite)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062E040B-508A-4E98-A47B-806BF4EC8D50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121" name="TextShape 3"/>
          <p:cNvSpPr txBox="1"/>
          <p:nvPr/>
        </p:nvSpPr>
        <p:spPr>
          <a:xfrm>
            <a:off x="457200" y="1211040"/>
            <a:ext cx="8229240" cy="34704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57040" indent="-2566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fr-BE" sz="2400" spc="-1" strike="noStrike">
                <a:solidFill>
                  <a:srgbClr val="000000"/>
                </a:solidFill>
                <a:latin typeface="Calibri"/>
              </a:rPr>
              <a:t>Sensibilisation sur :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marL="34308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fr-BE" sz="1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  <a:p>
            <a:pPr marL="34308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  <a:p>
            <a:pPr marL="34308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fr-BE" sz="2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CustomShape 4"/>
          <p:cNvSpPr/>
          <p:nvPr/>
        </p:nvSpPr>
        <p:spPr>
          <a:xfrm>
            <a:off x="6546960" y="2041560"/>
            <a:ext cx="2391840" cy="2164320"/>
          </a:xfrm>
          <a:prstGeom prst="rect">
            <a:avLst/>
          </a:prstGeom>
          <a:gradFill rotWithShape="0">
            <a:gsLst>
              <a:gs pos="0">
                <a:srgbClr val="2b9673"/>
              </a:gs>
              <a:gs pos="100000">
                <a:srgbClr val="abe3ca"/>
              </a:gs>
            </a:gsLst>
            <a:lin ang="16200000"/>
          </a:gradFill>
          <a:ln>
            <a:solidFill>
              <a:srgbClr val="34896e"/>
            </a:solidFill>
            <a:round/>
          </a:ln>
          <a:effectLst>
            <a:outerShdw blurRad="4000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fr-BE" sz="1200" spc="-1" strike="noStrike">
                <a:solidFill>
                  <a:srgbClr val="ffffff"/>
                </a:solidFill>
                <a:latin typeface="Calibri"/>
              </a:rPr>
              <a:t>-website LB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BE" sz="1200" spc="-1" strike="noStrike">
                <a:solidFill>
                  <a:srgbClr val="ffffff"/>
                </a:solidFill>
                <a:latin typeface="Calibri"/>
              </a:rPr>
              <a:t>-ZA thematische nieuwsbrieven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BE" sz="1200" spc="-1" strike="noStrike">
                <a:solidFill>
                  <a:srgbClr val="ffffff"/>
                </a:solidFill>
                <a:latin typeface="Calibri"/>
              </a:rPr>
              <a:t>-ZA FB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BE" sz="1200" spc="-1" strike="noStrike">
                <a:solidFill>
                  <a:srgbClr val="ffffff"/>
                </a:solidFill>
                <a:latin typeface="Calibri"/>
              </a:rPr>
              <a:t>-artikels MSOP, e-news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BE" sz="1200" spc="-1" strike="noStrike">
                <a:solidFill>
                  <a:srgbClr val="ffffff"/>
                </a:solidFill>
                <a:latin typeface="Calibri"/>
              </a:rPr>
              <a:t>-ZA challenge + publiciteit errond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BE" sz="1200" spc="-1" strike="noStrike">
                <a:solidFill>
                  <a:srgbClr val="ffffff"/>
                </a:solidFill>
                <a:latin typeface="Calibri"/>
              </a:rPr>
              <a:t>-AAP ZA handelaars en horeca + tools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BE" sz="1200" spc="-1" strike="noStrike">
                <a:solidFill>
                  <a:srgbClr val="ffffff"/>
                </a:solidFill>
                <a:latin typeface="Calibri"/>
              </a:rPr>
              <a:t>-ZA campagne najaar 2021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BE" sz="1200" spc="-1" strike="noStrike">
                <a:solidFill>
                  <a:srgbClr val="ffffff"/>
                </a:solidFill>
                <a:latin typeface="Calibri"/>
              </a:rPr>
              <a:t>-…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BE" sz="1200" spc="-1" strike="noStrike">
                <a:solidFill>
                  <a:srgbClr val="ffffff"/>
                </a:solidFill>
                <a:latin typeface="Calibri"/>
              </a:rPr>
              <a:t>=&gt; Continu proces, geen one shot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23" name="CustomShape 5"/>
          <p:cNvSpPr/>
          <p:nvPr/>
        </p:nvSpPr>
        <p:spPr>
          <a:xfrm>
            <a:off x="709560" y="1689840"/>
            <a:ext cx="5584680" cy="2991600"/>
          </a:xfrm>
          <a:prstGeom prst="rect">
            <a:avLst/>
          </a:prstGeom>
          <a:gradFill rotWithShape="0">
            <a:gsLst>
              <a:gs pos="0">
                <a:srgbClr val="fffaca"/>
              </a:gs>
              <a:gs pos="100000">
                <a:srgbClr val="fffeea"/>
              </a:gs>
            </a:gsLst>
            <a:lin ang="16200000"/>
          </a:gradFill>
          <a:ln>
            <a:solidFill>
              <a:srgbClr val="f0e40f"/>
            </a:solidFill>
            <a:round/>
          </a:ln>
          <a:effectLst>
            <a:outerShdw blurRad="4000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Disponibilité de produits alternatifs réutilisables, de systèmes de réemploi et de solutions de gestion des déchets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l’incidence sur l’environnement du dépôt sauvage de déchets et d’autres formes d’élimination inappropriée</a:t>
            </a:r>
            <a:endParaRPr b="0" lang="en-US" sz="18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BE" sz="1800" spc="-1" strike="noStrike">
                <a:solidFill>
                  <a:srgbClr val="000000"/>
                </a:solidFill>
                <a:latin typeface="Calibri"/>
              </a:rPr>
              <a:t>l’incidence d’une élimination inappropriée des déchets sur le réseau d’assainissement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305280" y="731520"/>
            <a:ext cx="8229240" cy="7387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52000"/>
          </a:bodyPr>
          <a:p>
            <a:pPr algn="ctr"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Mesures plus ambitieuses </a:t>
            </a:r>
            <a:r>
              <a:rPr b="0" lang="fr-BE" sz="3300" spc="-1" strike="noStrike" u="sng">
                <a:solidFill>
                  <a:srgbClr val="388b70"/>
                </a:solidFill>
                <a:uFillTx/>
                <a:latin typeface="Calibri"/>
              </a:rPr>
              <a:t>en cours de réflexion </a:t>
            </a: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(RBC)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59A020A4-1976-4DC5-B2EB-7ECC7734B462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126" name="TextShape 3"/>
          <p:cNvSpPr txBox="1"/>
          <p:nvPr/>
        </p:nvSpPr>
        <p:spPr>
          <a:xfrm>
            <a:off x="457200" y="1528920"/>
            <a:ext cx="7925760" cy="31672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257040" indent="-2566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fr-BE" sz="2400" spc="-1" strike="noStrike">
                <a:solidFill>
                  <a:srgbClr val="000000"/>
                </a:solidFill>
                <a:latin typeface="Calibri"/>
              </a:rPr>
              <a:t>Bouteilles d’eau en plastique &lt; 3 litres dans les administrations et les évènements organisés par les établissements publics (DPR)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fr-BE" sz="2400" spc="-1" strike="noStrike">
                <a:solidFill>
                  <a:srgbClr val="000000"/>
                </a:solidFill>
                <a:latin typeface="Calibri"/>
              </a:rPr>
              <a:t>Réflexion: éviter effet rebond vers autres matériaux usage unique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fr-BE" sz="2400" spc="-1" strike="noStrike">
                <a:solidFill>
                  <a:srgbClr val="000000"/>
                </a:solidFill>
                <a:latin typeface="Calibri"/>
              </a:rPr>
              <a:t>Réflexion concernant une obligation de mettre à disposition pour le consommateur du réutilisable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305280" y="731520"/>
            <a:ext cx="8229240" cy="7387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Wat te onthouden? </a:t>
            </a:r>
            <a:r>
              <a:rPr b="0" lang="fr-BE" sz="3300" spc="-1" strike="noStrike">
                <a:solidFill>
                  <a:srgbClr val="388b70"/>
                </a:solidFill>
                <a:latin typeface="Wingdings"/>
              </a:rPr>
              <a:t>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5688327-AA7B-4827-A899-99033540233F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129" name="TextShape 3"/>
          <p:cNvSpPr txBox="1"/>
          <p:nvPr/>
        </p:nvSpPr>
        <p:spPr>
          <a:xfrm>
            <a:off x="457200" y="1528920"/>
            <a:ext cx="7925760" cy="31672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8000"/>
          </a:bodyPr>
          <a:p>
            <a:pPr marL="257040" indent="-2566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2400" spc="-1" strike="noStrike">
                <a:solidFill>
                  <a:srgbClr val="000000"/>
                </a:solidFill>
                <a:latin typeface="Calibri"/>
              </a:rPr>
              <a:t>juli 2021: eerste reeks producten verboden (art. 5)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2400" spc="-1" strike="noStrike">
                <a:solidFill>
                  <a:srgbClr val="000000"/>
                </a:solidFill>
                <a:latin typeface="Calibri"/>
              </a:rPr>
              <a:t>in latere fases: tweede reeks producten verboden door het federaal niveau (art. 4) + bijkomende maatregelen opgelegd door LB (TBC)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marL="257040" indent="-25668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nl-BE" sz="2400" spc="-1" strike="noStrike">
                <a:solidFill>
                  <a:srgbClr val="000000"/>
                </a:solidFill>
                <a:latin typeface="Calibri"/>
              </a:rPr>
              <a:t>er zijn nog andere maatregelen dan enkel ‘verbod’ (bv. markering, productvereisten, sensibilisering,…)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347400" y="2230920"/>
            <a:ext cx="8229240" cy="7387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fr-BE" sz="3300" spc="-1" strike="noStrike">
                <a:solidFill>
                  <a:srgbClr val="388b70"/>
                </a:solidFill>
                <a:latin typeface="Calibri"/>
              </a:rPr>
              <a:t>Merci!</a:t>
            </a:r>
            <a:endParaRPr b="0" lang="fr-FR" sz="33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TextShape 2"/>
          <p:cNvSpPr txBox="1"/>
          <p:nvPr/>
        </p:nvSpPr>
        <p:spPr>
          <a:xfrm>
            <a:off x="457200" y="4776480"/>
            <a:ext cx="2133360" cy="27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E5662E0B-FB4F-450A-9FA0-0D20535E21C4}" type="slidenum">
              <a:rPr b="0" lang="fr-FR" sz="9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88b70"/>
      </a:accent1>
      <a:accent2>
        <a:srgbClr val="f1e515"/>
      </a:accent2>
      <a:accent3>
        <a:srgbClr val="a6a6a6"/>
      </a:accent3>
      <a:accent4>
        <a:srgbClr val="76b829"/>
      </a:accent4>
      <a:accent5>
        <a:srgbClr val="47b2b4"/>
      </a:accent5>
      <a:accent6>
        <a:srgbClr val="f7c3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88b70"/>
      </a:accent1>
      <a:accent2>
        <a:srgbClr val="f1e515"/>
      </a:accent2>
      <a:accent3>
        <a:srgbClr val="a6a6a6"/>
      </a:accent3>
      <a:accent4>
        <a:srgbClr val="76b829"/>
      </a:accent4>
      <a:accent5>
        <a:srgbClr val="47b2b4"/>
      </a:accent5>
      <a:accent6>
        <a:srgbClr val="f7c3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88b70"/>
      </a:accent1>
      <a:accent2>
        <a:srgbClr val="f1e515"/>
      </a:accent2>
      <a:accent3>
        <a:srgbClr val="a6a6a6"/>
      </a:accent3>
      <a:accent4>
        <a:srgbClr val="76b829"/>
      </a:accent4>
      <a:accent5>
        <a:srgbClr val="47b2b4"/>
      </a:accent5>
      <a:accent6>
        <a:srgbClr val="f7c300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5757</TotalTime>
  <Application>LibreOffice/6.4.7.2$Linux_X86_64 LibreOffice_project/40$Build-2</Application>
  <Words>655</Words>
  <Paragraphs>125</Paragraphs>
  <Company>Web &amp; Print Design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2016-09-11T08:00:30Z</dcterms:created>
  <dc:creator>Fiona Craddock</dc:creator>
  <dc:description/>
  <dc:language>en-US</dc:language>
  <cp:lastModifiedBy>VAN CAMPENHOUT Anja</cp:lastModifiedBy>
  <cp:lastPrinted>2017-05-09T08:26:24Z</cp:lastPrinted>
  <dcterms:modified xsi:type="dcterms:W3CDTF">2021-04-30T09:13:40Z</dcterms:modified>
  <cp:revision>888</cp:revision>
  <dc:subject/>
  <dc:title>PowerPoint-presentatie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mpany">
    <vt:lpwstr>Web &amp; Print Design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4</vt:i4>
  </property>
  <property fmtid="{D5CDD505-2E9C-101B-9397-08002B2CF9AE}" pid="9" name="PresentationFormat">
    <vt:lpwstr>Diavoorstelling (16:9)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13</vt:i4>
  </property>
</Properties>
</file>