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notesSlides/notesSlide19.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7.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8.xml" ContentType="application/vnd.openxmlformats-officedocument.drawingml.chartshapes+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9.xml" ContentType="application/vnd.openxmlformats-officedocument.drawingml.chartshapes+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0.xml" ContentType="application/vnd.openxmlformats-officedocument.drawingml.chartshapes+xml"/>
  <Override PartName="/ppt/notesSlides/notesSlide24.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1.xml" ContentType="application/vnd.openxmlformats-officedocument.drawingml.chartshapes+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2.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notesSlides/notesSlide29.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8" r:id="rId3"/>
    <p:sldId id="302" r:id="rId4"/>
    <p:sldId id="261" r:id="rId5"/>
    <p:sldId id="267" r:id="rId6"/>
    <p:sldId id="269" r:id="rId7"/>
    <p:sldId id="264" r:id="rId8"/>
    <p:sldId id="265" r:id="rId9"/>
    <p:sldId id="270" r:id="rId10"/>
    <p:sldId id="271" r:id="rId11"/>
    <p:sldId id="282" r:id="rId12"/>
    <p:sldId id="280" r:id="rId13"/>
    <p:sldId id="283" r:id="rId14"/>
    <p:sldId id="284" r:id="rId15"/>
    <p:sldId id="285" r:id="rId16"/>
    <p:sldId id="286"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Lst>
  <p:sldSz cx="9144000" cy="6858000" type="screen4x3"/>
  <p:notesSz cx="6858000" cy="9144000"/>
  <p:embeddedFontLst>
    <p:embeddedFont>
      <p:font typeface="Quattrocento Sans"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Gill Sans"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gMMoas3R6HarQnOdKzn+D3I1t1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0EE245-2E5D-4EF6-A770-5C3558C50676}">
  <a:tblStyle styleId="{0C0EE245-2E5D-4EF6-A770-5C3558C5067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560"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jmarechal\AppData\Local\Temp\Analyse_154Challengers_06_04_202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_rels/chart11.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7.xml"/></Relationships>
</file>

<file path=ppt/charts/_rels/chart13.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8.xml"/></Relationships>
</file>

<file path=ppt/charts/_rels/chart14.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9.xml"/></Relationships>
</file>

<file path=ppt/charts/_rels/chart16.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0.xml"/></Relationships>
</file>

<file path=ppt/charts/_rels/chart17.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marechal\AppData\Local\Temp\Analyse_154Challengers_06_04_202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2.xml"/></Relationships>
</file>

<file path=ppt/charts/_rels/chart21.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Analyse%20challenge%20ZD/ChallengeZD%202021%20-pesees-nov%20et%20analyses%20JM.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1" Type="http://schemas.openxmlformats.org/officeDocument/2006/relationships/oleObject" Target="https://esapaceenvironnement-my.sharepoint.com/personal/jmarechal_espace-environnement_be/Documents/Bureau/Copie%20de%20Scan2-ComportZD-nov-challengeZD21_06122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https://esapaceenvironnement-my.sharepoint.com/personal/jmarechal_espace-environnement_be/Documents/Bureau/Copie%20de%20Scan2-ComportZD-nov-challengeZD21_061221.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hallengeZD2021-cloture-synthese-publipostage%20mis%20&#224;%20jour%2009122021%20copi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https://esapaceenvironnement-my.sharepoint.com/personal/jmarechal_espace-environnement_be/Documents/Bureau/Copie%20de%20Scan2-ComportZD-nov-challengeZD21_06122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Challenge ZD 2021 - Classes </a:t>
            </a:r>
          </a:p>
          <a:p>
            <a:pPr>
              <a:defRPr/>
            </a:pPr>
            <a:r>
              <a:rPr lang="fr-BE"/>
              <a:t>d'âge des répondants </a:t>
            </a:r>
          </a:p>
        </c:rich>
      </c:tx>
      <c:layout>
        <c:manualLayout>
          <c:xMode val="edge"/>
          <c:yMode val="edge"/>
          <c:x val="0.39562207775213176"/>
          <c:y val="7.48255621187789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Age!$F$3:$F$15</c:f>
              <c:strCache>
                <c:ptCount val="13"/>
                <c:pt idx="0">
                  <c:v>75 ans et plus </c:v>
                </c:pt>
                <c:pt idx="1">
                  <c:v>70-74 ans</c:v>
                </c:pt>
                <c:pt idx="2">
                  <c:v>65-69 ans</c:v>
                </c:pt>
                <c:pt idx="3">
                  <c:v>60-64 ans</c:v>
                </c:pt>
                <c:pt idx="4">
                  <c:v>55-59 ans</c:v>
                </c:pt>
                <c:pt idx="5">
                  <c:v>50-54 ans</c:v>
                </c:pt>
                <c:pt idx="6">
                  <c:v>45-49 ans</c:v>
                </c:pt>
                <c:pt idx="7">
                  <c:v>40-44 ans</c:v>
                </c:pt>
                <c:pt idx="8">
                  <c:v>35-39 ans</c:v>
                </c:pt>
                <c:pt idx="9">
                  <c:v>30-34 ans</c:v>
                </c:pt>
                <c:pt idx="10">
                  <c:v>25-29 ans</c:v>
                </c:pt>
                <c:pt idx="11">
                  <c:v>20-24 ans</c:v>
                </c:pt>
                <c:pt idx="12">
                  <c:v>moins de 20 ans</c:v>
                </c:pt>
              </c:strCache>
            </c:strRef>
          </c:cat>
          <c:val>
            <c:numRef>
              <c:f>Age!$G$3:$G$15</c:f>
              <c:numCache>
                <c:formatCode>General</c:formatCode>
                <c:ptCount val="13"/>
                <c:pt idx="0">
                  <c:v>0</c:v>
                </c:pt>
                <c:pt idx="1">
                  <c:v>1</c:v>
                </c:pt>
                <c:pt idx="2">
                  <c:v>2</c:v>
                </c:pt>
                <c:pt idx="3">
                  <c:v>3</c:v>
                </c:pt>
                <c:pt idx="4">
                  <c:v>7</c:v>
                </c:pt>
                <c:pt idx="5">
                  <c:v>8</c:v>
                </c:pt>
                <c:pt idx="6">
                  <c:v>11</c:v>
                </c:pt>
                <c:pt idx="7">
                  <c:v>18</c:v>
                </c:pt>
                <c:pt idx="8">
                  <c:v>27</c:v>
                </c:pt>
                <c:pt idx="9">
                  <c:v>31</c:v>
                </c:pt>
                <c:pt idx="10">
                  <c:v>38</c:v>
                </c:pt>
                <c:pt idx="11">
                  <c:v>8</c:v>
                </c:pt>
                <c:pt idx="12">
                  <c:v>0</c:v>
                </c:pt>
              </c:numCache>
            </c:numRef>
          </c:val>
          <c:extLst xmlns:c16r2="http://schemas.microsoft.com/office/drawing/2015/06/chart">
            <c:ext xmlns:c16="http://schemas.microsoft.com/office/drawing/2014/chart" uri="{C3380CC4-5D6E-409C-BE32-E72D297353CC}">
              <c16:uniqueId val="{00000000-0FB1-450A-BE1D-5BCC7230CC38}"/>
            </c:ext>
          </c:extLst>
        </c:ser>
        <c:dLbls>
          <c:showLegendKey val="0"/>
          <c:showVal val="0"/>
          <c:showCatName val="0"/>
          <c:showSerName val="0"/>
          <c:showPercent val="0"/>
          <c:showBubbleSize val="0"/>
        </c:dLbls>
        <c:gapWidth val="182"/>
        <c:axId val="358080880"/>
        <c:axId val="358081664"/>
      </c:barChart>
      <c:catAx>
        <c:axId val="358080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8081664"/>
        <c:crosses val="autoZero"/>
        <c:auto val="1"/>
        <c:lblAlgn val="ctr"/>
        <c:lblOffset val="100"/>
        <c:noMultiLvlLbl val="0"/>
      </c:catAx>
      <c:valAx>
        <c:axId val="358081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80808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smtClean="0">
                <a:effectLst/>
              </a:rPr>
              <a:t>Challenge </a:t>
            </a:r>
            <a:r>
              <a:rPr lang="en-US" sz="1400" b="0" i="0" baseline="0" dirty="0">
                <a:effectLst/>
              </a:rPr>
              <a:t>2021</a:t>
            </a:r>
            <a:endParaRPr lang="fr-BE" sz="1100"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'challenge 2021 repas à la maiso'!$B$1</c:f>
              <c:strCache>
                <c:ptCount val="1"/>
                <c:pt idx="0">
                  <c:v>Toujours ; ça en vaut vraiment la peine</c:v>
                </c:pt>
              </c:strCache>
            </c:strRef>
          </c:tx>
          <c:spPr>
            <a:solidFill>
              <a:schemeClr val="accent1"/>
            </a:solidFill>
            <a:ln>
              <a:noFill/>
            </a:ln>
            <a:effectLst/>
          </c:spPr>
          <c:invertIfNegative val="0"/>
          <c:cat>
            <c:strRef>
              <c:f>'challenge 2021 repas à la maiso'!$A$2:$A$8</c:f>
              <c:strCache>
                <c:ptCount val="7"/>
                <c:pt idx="0">
                  <c:v>Je cuisine les repas en tenant compte de ce qui est encore disponible à la maison et des restes à consommer</c:v>
                </c:pt>
                <c:pt idx="1">
                  <c:v>Je fais mes préparations maison telles que : vinaigrettes, soupes, sauces, houmous, crêpes, etc.</c:v>
                </c:pt>
                <c:pt idx="2">
                  <c:v>J’évite les dosettes jetables de café en utilisant un percolateur avec un filtre permanent, une cafetière italienne ou à piston</c:v>
                </c:pt>
                <c:pt idx="3">
                  <c:v>Je remplace les objets à usages uniques de type essuie-tout, mouchoirs, serviettes en papier par des objets en tissu</c:v>
                </c:pt>
                <c:pt idx="4">
                  <c:v>J’utilise un emballage réutilisable en tissu imbibé de cire d'abeilles (bee's wraps)</c:v>
                </c:pt>
                <c:pt idx="5">
                  <c:v>Je cuisine les fanes de légumes, la peau des fruits, je transforme les fruits trop mûrs en smoothies ou confitures et les légumes défraîchis en soupes</c:v>
                </c:pt>
                <c:pt idx="6">
                  <c:v>Je fais mes préparations maison telles que : biscuits, yaourts, pains, etc.</c:v>
                </c:pt>
              </c:strCache>
            </c:strRef>
          </c:cat>
          <c:val>
            <c:numRef>
              <c:f>'challenge 2021 repas à la maiso'!$B$2:$B$8</c:f>
              <c:numCache>
                <c:formatCode>0</c:formatCode>
                <c:ptCount val="7"/>
                <c:pt idx="0">
                  <c:v>43</c:v>
                </c:pt>
                <c:pt idx="1">
                  <c:v>33</c:v>
                </c:pt>
                <c:pt idx="2">
                  <c:v>32</c:v>
                </c:pt>
                <c:pt idx="3">
                  <c:v>24</c:v>
                </c:pt>
                <c:pt idx="4">
                  <c:v>16</c:v>
                </c:pt>
                <c:pt idx="5">
                  <c:v>9</c:v>
                </c:pt>
                <c:pt idx="6">
                  <c:v>7</c:v>
                </c:pt>
              </c:numCache>
            </c:numRef>
          </c:val>
          <c:extLst xmlns:c16r2="http://schemas.microsoft.com/office/drawing/2015/06/chart">
            <c:ext xmlns:c16="http://schemas.microsoft.com/office/drawing/2014/chart" uri="{C3380CC4-5D6E-409C-BE32-E72D297353CC}">
              <c16:uniqueId val="{00000000-36E0-406F-A3E3-3038F77F4F5D}"/>
            </c:ext>
          </c:extLst>
        </c:ser>
        <c:ser>
          <c:idx val="1"/>
          <c:order val="1"/>
          <c:tx>
            <c:strRef>
              <c:f>'challenge 2021 repas à la maiso'!$C$1</c:f>
              <c:strCache>
                <c:ptCount val="1"/>
                <c:pt idx="0">
                  <c:v>Parfois ; ça en vaut la peine</c:v>
                </c:pt>
              </c:strCache>
            </c:strRef>
          </c:tx>
          <c:spPr>
            <a:solidFill>
              <a:schemeClr val="accent2"/>
            </a:solidFill>
            <a:ln>
              <a:noFill/>
            </a:ln>
            <a:effectLst/>
          </c:spPr>
          <c:invertIfNegative val="0"/>
          <c:cat>
            <c:strRef>
              <c:f>'challenge 2021 repas à la maiso'!$A$2:$A$8</c:f>
              <c:strCache>
                <c:ptCount val="7"/>
                <c:pt idx="0">
                  <c:v>Je cuisine les repas en tenant compte de ce qui est encore disponible à la maison et des restes à consommer</c:v>
                </c:pt>
                <c:pt idx="1">
                  <c:v>Je fais mes préparations maison telles que : vinaigrettes, soupes, sauces, houmous, crêpes, etc.</c:v>
                </c:pt>
                <c:pt idx="2">
                  <c:v>J’évite les dosettes jetables de café en utilisant un percolateur avec un filtre permanent, une cafetière italienne ou à piston</c:v>
                </c:pt>
                <c:pt idx="3">
                  <c:v>Je remplace les objets à usages uniques de type essuie-tout, mouchoirs, serviettes en papier par des objets en tissu</c:v>
                </c:pt>
                <c:pt idx="4">
                  <c:v>J’utilise un emballage réutilisable en tissu imbibé de cire d'abeilles (bee's wraps)</c:v>
                </c:pt>
                <c:pt idx="5">
                  <c:v>Je cuisine les fanes de légumes, la peau des fruits, je transforme les fruits trop mûrs en smoothies ou confitures et les légumes défraîchis en soupes</c:v>
                </c:pt>
                <c:pt idx="6">
                  <c:v>Je fais mes préparations maison telles que : biscuits, yaourts, pains, etc.</c:v>
                </c:pt>
              </c:strCache>
            </c:strRef>
          </c:cat>
          <c:val>
            <c:numRef>
              <c:f>'challenge 2021 repas à la maiso'!$C$2:$C$8</c:f>
              <c:numCache>
                <c:formatCode>0</c:formatCode>
                <c:ptCount val="7"/>
                <c:pt idx="0">
                  <c:v>13</c:v>
                </c:pt>
                <c:pt idx="1">
                  <c:v>21</c:v>
                </c:pt>
                <c:pt idx="2">
                  <c:v>4</c:v>
                </c:pt>
                <c:pt idx="3">
                  <c:v>23</c:v>
                </c:pt>
                <c:pt idx="4">
                  <c:v>11</c:v>
                </c:pt>
                <c:pt idx="5">
                  <c:v>28</c:v>
                </c:pt>
                <c:pt idx="6">
                  <c:v>30</c:v>
                </c:pt>
              </c:numCache>
            </c:numRef>
          </c:val>
          <c:extLst xmlns:c16r2="http://schemas.microsoft.com/office/drawing/2015/06/chart">
            <c:ext xmlns:c16="http://schemas.microsoft.com/office/drawing/2014/chart" uri="{C3380CC4-5D6E-409C-BE32-E72D297353CC}">
              <c16:uniqueId val="{00000001-36E0-406F-A3E3-3038F77F4F5D}"/>
            </c:ext>
          </c:extLst>
        </c:ser>
        <c:ser>
          <c:idx val="2"/>
          <c:order val="2"/>
          <c:tx>
            <c:strRef>
              <c:f>'challenge 2021 repas à la maiso'!$D$1</c:f>
              <c:strCache>
                <c:ptCount val="1"/>
                <c:pt idx="0">
                  <c:v>Parfois ; mais je ne suis pas sûr-e que ça en vaut la peine</c:v>
                </c:pt>
              </c:strCache>
            </c:strRef>
          </c:tx>
          <c:spPr>
            <a:solidFill>
              <a:schemeClr val="accent3"/>
            </a:solidFill>
            <a:ln>
              <a:noFill/>
            </a:ln>
            <a:effectLst/>
          </c:spPr>
          <c:invertIfNegative val="0"/>
          <c:cat>
            <c:strRef>
              <c:f>'challenge 2021 repas à la maiso'!$A$2:$A$8</c:f>
              <c:strCache>
                <c:ptCount val="7"/>
                <c:pt idx="0">
                  <c:v>Je cuisine les repas en tenant compte de ce qui est encore disponible à la maison et des restes à consommer</c:v>
                </c:pt>
                <c:pt idx="1">
                  <c:v>Je fais mes préparations maison telles que : vinaigrettes, soupes, sauces, houmous, crêpes, etc.</c:v>
                </c:pt>
                <c:pt idx="2">
                  <c:v>J’évite les dosettes jetables de café en utilisant un percolateur avec un filtre permanent, une cafetière italienne ou à piston</c:v>
                </c:pt>
                <c:pt idx="3">
                  <c:v>Je remplace les objets à usages uniques de type essuie-tout, mouchoirs, serviettes en papier par des objets en tissu</c:v>
                </c:pt>
                <c:pt idx="4">
                  <c:v>J’utilise un emballage réutilisable en tissu imbibé de cire d'abeilles (bee's wraps)</c:v>
                </c:pt>
                <c:pt idx="5">
                  <c:v>Je cuisine les fanes de légumes, la peau des fruits, je transforme les fruits trop mûrs en smoothies ou confitures et les légumes défraîchis en soupes</c:v>
                </c:pt>
                <c:pt idx="6">
                  <c:v>Je fais mes préparations maison telles que : biscuits, yaourts, pains, etc.</c:v>
                </c:pt>
              </c:strCache>
            </c:strRef>
          </c:cat>
          <c:val>
            <c:numRef>
              <c:f>'challenge 2021 repas à la maiso'!$D$2:$D$8</c:f>
              <c:numCache>
                <c:formatCode>0</c:formatCode>
                <c:ptCount val="7"/>
                <c:pt idx="0">
                  <c:v>0</c:v>
                </c:pt>
                <c:pt idx="1">
                  <c:v>1</c:v>
                </c:pt>
                <c:pt idx="2">
                  <c:v>1</c:v>
                </c:pt>
                <c:pt idx="3">
                  <c:v>2</c:v>
                </c:pt>
                <c:pt idx="4">
                  <c:v>1</c:v>
                </c:pt>
                <c:pt idx="5">
                  <c:v>2</c:v>
                </c:pt>
                <c:pt idx="6">
                  <c:v>5</c:v>
                </c:pt>
              </c:numCache>
            </c:numRef>
          </c:val>
          <c:extLst xmlns:c16r2="http://schemas.microsoft.com/office/drawing/2015/06/chart">
            <c:ext xmlns:c16="http://schemas.microsoft.com/office/drawing/2014/chart" uri="{C3380CC4-5D6E-409C-BE32-E72D297353CC}">
              <c16:uniqueId val="{00000002-36E0-406F-A3E3-3038F77F4F5D}"/>
            </c:ext>
          </c:extLst>
        </c:ser>
        <c:ser>
          <c:idx val="3"/>
          <c:order val="3"/>
          <c:tx>
            <c:strRef>
              <c:f>'challenge 2021 repas à la maiso'!$E$1</c:f>
              <c:strCache>
                <c:ptCount val="1"/>
                <c:pt idx="0">
                  <c:v>Jamais; mais ça en vaut la peine</c:v>
                </c:pt>
              </c:strCache>
            </c:strRef>
          </c:tx>
          <c:spPr>
            <a:solidFill>
              <a:schemeClr val="accent4"/>
            </a:solidFill>
            <a:ln>
              <a:noFill/>
            </a:ln>
            <a:effectLst/>
          </c:spPr>
          <c:invertIfNegative val="0"/>
          <c:cat>
            <c:strRef>
              <c:f>'challenge 2021 repas à la maiso'!$A$2:$A$8</c:f>
              <c:strCache>
                <c:ptCount val="7"/>
                <c:pt idx="0">
                  <c:v>Je cuisine les repas en tenant compte de ce qui est encore disponible à la maison et des restes à consommer</c:v>
                </c:pt>
                <c:pt idx="1">
                  <c:v>Je fais mes préparations maison telles que : vinaigrettes, soupes, sauces, houmous, crêpes, etc.</c:v>
                </c:pt>
                <c:pt idx="2">
                  <c:v>J’évite les dosettes jetables de café en utilisant un percolateur avec un filtre permanent, une cafetière italienne ou à piston</c:v>
                </c:pt>
                <c:pt idx="3">
                  <c:v>Je remplace les objets à usages uniques de type essuie-tout, mouchoirs, serviettes en papier par des objets en tissu</c:v>
                </c:pt>
                <c:pt idx="4">
                  <c:v>J’utilise un emballage réutilisable en tissu imbibé de cire d'abeilles (bee's wraps)</c:v>
                </c:pt>
                <c:pt idx="5">
                  <c:v>Je cuisine les fanes de légumes, la peau des fruits, je transforme les fruits trop mûrs en smoothies ou confitures et les légumes défraîchis en soupes</c:v>
                </c:pt>
                <c:pt idx="6">
                  <c:v>Je fais mes préparations maison telles que : biscuits, yaourts, pains, etc.</c:v>
                </c:pt>
              </c:strCache>
            </c:strRef>
          </c:cat>
          <c:val>
            <c:numRef>
              <c:f>'challenge 2021 repas à la maiso'!$E$2:$E$8</c:f>
              <c:numCache>
                <c:formatCode>0</c:formatCode>
                <c:ptCount val="7"/>
                <c:pt idx="0">
                  <c:v>1</c:v>
                </c:pt>
                <c:pt idx="1">
                  <c:v>2</c:v>
                </c:pt>
                <c:pt idx="2">
                  <c:v>7</c:v>
                </c:pt>
                <c:pt idx="3">
                  <c:v>8</c:v>
                </c:pt>
                <c:pt idx="4">
                  <c:v>16</c:v>
                </c:pt>
                <c:pt idx="5">
                  <c:v>14</c:v>
                </c:pt>
                <c:pt idx="6">
                  <c:v>12</c:v>
                </c:pt>
              </c:numCache>
            </c:numRef>
          </c:val>
          <c:extLst xmlns:c16r2="http://schemas.microsoft.com/office/drawing/2015/06/chart">
            <c:ext xmlns:c16="http://schemas.microsoft.com/office/drawing/2014/chart" uri="{C3380CC4-5D6E-409C-BE32-E72D297353CC}">
              <c16:uniqueId val="{00000003-36E0-406F-A3E3-3038F77F4F5D}"/>
            </c:ext>
          </c:extLst>
        </c:ser>
        <c:ser>
          <c:idx val="4"/>
          <c:order val="4"/>
          <c:tx>
            <c:strRef>
              <c:f>'challenge 2021 repas à la maiso'!$F$1</c:f>
              <c:strCache>
                <c:ptCount val="1"/>
                <c:pt idx="0">
                  <c:v>Jamais; ça n’en vaut pas la peine</c:v>
                </c:pt>
              </c:strCache>
            </c:strRef>
          </c:tx>
          <c:spPr>
            <a:solidFill>
              <a:schemeClr val="accent5"/>
            </a:solidFill>
            <a:ln>
              <a:noFill/>
            </a:ln>
            <a:effectLst/>
          </c:spPr>
          <c:invertIfNegative val="0"/>
          <c:cat>
            <c:strRef>
              <c:f>'challenge 2021 repas à la maiso'!$A$2:$A$8</c:f>
              <c:strCache>
                <c:ptCount val="7"/>
                <c:pt idx="0">
                  <c:v>Je cuisine les repas en tenant compte de ce qui est encore disponible à la maison et des restes à consommer</c:v>
                </c:pt>
                <c:pt idx="1">
                  <c:v>Je fais mes préparations maison telles que : vinaigrettes, soupes, sauces, houmous, crêpes, etc.</c:v>
                </c:pt>
                <c:pt idx="2">
                  <c:v>J’évite les dosettes jetables de café en utilisant un percolateur avec un filtre permanent, une cafetière italienne ou à piston</c:v>
                </c:pt>
                <c:pt idx="3">
                  <c:v>Je remplace les objets à usages uniques de type essuie-tout, mouchoirs, serviettes en papier par des objets en tissu</c:v>
                </c:pt>
                <c:pt idx="4">
                  <c:v>J’utilise un emballage réutilisable en tissu imbibé de cire d'abeilles (bee's wraps)</c:v>
                </c:pt>
                <c:pt idx="5">
                  <c:v>Je cuisine les fanes de légumes, la peau des fruits, je transforme les fruits trop mûrs en smoothies ou confitures et les légumes défraîchis en soupes</c:v>
                </c:pt>
                <c:pt idx="6">
                  <c:v>Je fais mes préparations maison telles que : biscuits, yaourts, pains, etc.</c:v>
                </c:pt>
              </c:strCache>
            </c:strRef>
          </c:cat>
          <c:val>
            <c:numRef>
              <c:f>'challenge 2021 repas à la maiso'!$F$2:$F$8</c:f>
              <c:numCache>
                <c:formatCode>0</c:formatCode>
                <c:ptCount val="7"/>
                <c:pt idx="0">
                  <c:v>0</c:v>
                </c:pt>
                <c:pt idx="1">
                  <c:v>0</c:v>
                </c:pt>
                <c:pt idx="2">
                  <c:v>0</c:v>
                </c:pt>
                <c:pt idx="3">
                  <c:v>0</c:v>
                </c:pt>
                <c:pt idx="4">
                  <c:v>8</c:v>
                </c:pt>
                <c:pt idx="5">
                  <c:v>2</c:v>
                </c:pt>
                <c:pt idx="6">
                  <c:v>1</c:v>
                </c:pt>
              </c:numCache>
            </c:numRef>
          </c:val>
          <c:extLst xmlns:c16r2="http://schemas.microsoft.com/office/drawing/2015/06/chart">
            <c:ext xmlns:c16="http://schemas.microsoft.com/office/drawing/2014/chart" uri="{C3380CC4-5D6E-409C-BE32-E72D297353CC}">
              <c16:uniqueId val="{00000004-36E0-406F-A3E3-3038F77F4F5D}"/>
            </c:ext>
          </c:extLst>
        </c:ser>
        <c:ser>
          <c:idx val="5"/>
          <c:order val="5"/>
          <c:tx>
            <c:strRef>
              <c:f>'challenge 2021 repas à la maiso'!$G$1</c:f>
              <c:strCache>
                <c:ptCount val="1"/>
                <c:pt idx="0">
                  <c:v>Non concerné.e</c:v>
                </c:pt>
              </c:strCache>
            </c:strRef>
          </c:tx>
          <c:spPr>
            <a:solidFill>
              <a:schemeClr val="accent6"/>
            </a:solidFill>
            <a:ln>
              <a:noFill/>
            </a:ln>
            <a:effectLst/>
          </c:spPr>
          <c:invertIfNegative val="0"/>
          <c:cat>
            <c:strRef>
              <c:f>'challenge 2021 repas à la maiso'!$A$2:$A$8</c:f>
              <c:strCache>
                <c:ptCount val="7"/>
                <c:pt idx="0">
                  <c:v>Je cuisine les repas en tenant compte de ce qui est encore disponible à la maison et des restes à consommer</c:v>
                </c:pt>
                <c:pt idx="1">
                  <c:v>Je fais mes préparations maison telles que : vinaigrettes, soupes, sauces, houmous, crêpes, etc.</c:v>
                </c:pt>
                <c:pt idx="2">
                  <c:v>J’évite les dosettes jetables de café en utilisant un percolateur avec un filtre permanent, une cafetière italienne ou à piston</c:v>
                </c:pt>
                <c:pt idx="3">
                  <c:v>Je remplace les objets à usages uniques de type essuie-tout, mouchoirs, serviettes en papier par des objets en tissu</c:v>
                </c:pt>
                <c:pt idx="4">
                  <c:v>J’utilise un emballage réutilisable en tissu imbibé de cire d'abeilles (bee's wraps)</c:v>
                </c:pt>
                <c:pt idx="5">
                  <c:v>Je cuisine les fanes de légumes, la peau des fruits, je transforme les fruits trop mûrs en smoothies ou confitures et les légumes défraîchis en soupes</c:v>
                </c:pt>
                <c:pt idx="6">
                  <c:v>Je fais mes préparations maison telles que : biscuits, yaourts, pains, etc.</c:v>
                </c:pt>
              </c:strCache>
            </c:strRef>
          </c:cat>
          <c:val>
            <c:numRef>
              <c:f>'challenge 2021 repas à la maiso'!$G$2:$G$8</c:f>
              <c:numCache>
                <c:formatCode>0</c:formatCode>
                <c:ptCount val="7"/>
                <c:pt idx="0">
                  <c:v>0</c:v>
                </c:pt>
                <c:pt idx="1">
                  <c:v>0</c:v>
                </c:pt>
                <c:pt idx="2">
                  <c:v>13</c:v>
                </c:pt>
                <c:pt idx="3">
                  <c:v>0</c:v>
                </c:pt>
                <c:pt idx="4">
                  <c:v>5</c:v>
                </c:pt>
                <c:pt idx="5">
                  <c:v>2</c:v>
                </c:pt>
                <c:pt idx="6">
                  <c:v>2</c:v>
                </c:pt>
              </c:numCache>
            </c:numRef>
          </c:val>
          <c:extLst xmlns:c16r2="http://schemas.microsoft.com/office/drawing/2015/06/chart">
            <c:ext xmlns:c16="http://schemas.microsoft.com/office/drawing/2014/chart" uri="{C3380CC4-5D6E-409C-BE32-E72D297353CC}">
              <c16:uniqueId val="{00000005-36E0-406F-A3E3-3038F77F4F5D}"/>
            </c:ext>
          </c:extLst>
        </c:ser>
        <c:dLbls>
          <c:showLegendKey val="0"/>
          <c:showVal val="0"/>
          <c:showCatName val="0"/>
          <c:showSerName val="0"/>
          <c:showPercent val="0"/>
          <c:showBubbleSize val="0"/>
        </c:dLbls>
        <c:gapWidth val="150"/>
        <c:overlap val="100"/>
        <c:axId val="358078528"/>
        <c:axId val="362708192"/>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'challenge 2021 repas à la maiso'!$H$1</c15:sqref>
                        </c15:formulaRef>
                      </c:ext>
                    </c:extLst>
                    <c:strCache>
                      <c:ptCount val="1"/>
                      <c:pt idx="0">
                        <c:v>0</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'challenge 2021 repas à la maiso'!$A$2:$A$8</c15:sqref>
                        </c15:formulaRef>
                      </c:ext>
                    </c:extLst>
                    <c:strCache>
                      <c:ptCount val="7"/>
                      <c:pt idx="0">
                        <c:v>Je cuisine les repas en tenant compte de ce qui est encore disponible à la maison et des restes à consommer</c:v>
                      </c:pt>
                      <c:pt idx="1">
                        <c:v>Je fais mes préparations maison telles que : vinaigrettes, soupes, sauces, houmous, crêpes, etc.</c:v>
                      </c:pt>
                      <c:pt idx="2">
                        <c:v>J’évite les dosettes jetables de café en utilisant un percolateur avec un filtre permanent, une cafetière italienne ou à piston</c:v>
                      </c:pt>
                      <c:pt idx="3">
                        <c:v>Je remplace les objets à usages uniques de type essuie-tout, mouchoirs, serviettes en papier par des objets en tissu</c:v>
                      </c:pt>
                      <c:pt idx="4">
                        <c:v>J’utilise un emballage réutilisable en tissu imbibé de cire d'abeilles (bee's wraps)</c:v>
                      </c:pt>
                      <c:pt idx="5">
                        <c:v>Je cuisine les fanes de légumes, la peau des fruits, je transforme les fruits trop mûrs en smoothies ou confitures et les légumes défraîchis en soupes</c:v>
                      </c:pt>
                      <c:pt idx="6">
                        <c:v>Je fais mes préparations maison telles que : biscuits, yaourts, pains, etc.</c:v>
                      </c:pt>
                    </c:strCache>
                  </c:strRef>
                </c:cat>
                <c:val>
                  <c:numRef>
                    <c:extLst xmlns:c16r2="http://schemas.microsoft.com/office/drawing/2015/06/chart">
                      <c:ext uri="{02D57815-91ED-43cb-92C2-25804820EDAC}">
                        <c15:formulaRef>
                          <c15:sqref>'challenge 2021 repas à la maiso'!$H$2:$H$8</c15:sqref>
                        </c15:formulaRef>
                      </c:ext>
                    </c:extLst>
                    <c:numCache>
                      <c:formatCode>0</c:formatCode>
                      <c:ptCount val="7"/>
                      <c:pt idx="0">
                        <c:v>57</c:v>
                      </c:pt>
                      <c:pt idx="1">
                        <c:v>57</c:v>
                      </c:pt>
                      <c:pt idx="2">
                        <c:v>57</c:v>
                      </c:pt>
                      <c:pt idx="3">
                        <c:v>57</c:v>
                      </c:pt>
                      <c:pt idx="4">
                        <c:v>57</c:v>
                      </c:pt>
                      <c:pt idx="5">
                        <c:v>57</c:v>
                      </c:pt>
                      <c:pt idx="6">
                        <c:v>57</c:v>
                      </c:pt>
                    </c:numCache>
                  </c:numRef>
                </c:val>
                <c:extLst xmlns:c16r2="http://schemas.microsoft.com/office/drawing/2015/06/chart">
                  <c:ext xmlns:c16="http://schemas.microsoft.com/office/drawing/2014/chart" uri="{C3380CC4-5D6E-409C-BE32-E72D297353CC}">
                    <c16:uniqueId val="{00000006-36E0-406F-A3E3-3038F77F4F5D}"/>
                  </c:ext>
                </c:extLst>
              </c15:ser>
            </c15:filteredBarSeries>
          </c:ext>
        </c:extLst>
      </c:barChart>
      <c:catAx>
        <c:axId val="358078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08192"/>
        <c:crosses val="autoZero"/>
        <c:auto val="1"/>
        <c:lblAlgn val="ctr"/>
        <c:lblOffset val="100"/>
        <c:noMultiLvlLbl val="0"/>
      </c:catAx>
      <c:valAx>
        <c:axId val="362708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80785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400" b="0" i="0" baseline="0" dirty="0" smtClean="0">
                <a:effectLst/>
              </a:rPr>
              <a:t>Challenge </a:t>
            </a:r>
            <a:r>
              <a:rPr lang="fr-BE" sz="1400" b="0" i="0" baseline="0" dirty="0">
                <a:effectLst/>
              </a:rPr>
              <a:t>2021</a:t>
            </a:r>
            <a:endParaRPr lang="fr-BE" sz="1100"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'challenge 2021 repas ext'!$B$1</c:f>
              <c:strCache>
                <c:ptCount val="1"/>
                <c:pt idx="0">
                  <c:v>Toujours ; ça en vaut vraiment la peine</c:v>
                </c:pt>
              </c:strCache>
            </c:strRef>
          </c:tx>
          <c:spPr>
            <a:solidFill>
              <a:schemeClr val="accent1"/>
            </a:solidFill>
            <a:ln>
              <a:noFill/>
            </a:ln>
            <a:effectLst/>
          </c:spPr>
          <c:invertIfNegative val="0"/>
          <c:cat>
            <c:strRef>
              <c:f>'challenge 2021 repas ext'!$A$2:$A$3</c:f>
              <c:strCache>
                <c:ptCount val="2"/>
                <c:pt idx="0">
                  <c:v>J’utilise une gourde (bouteilles isothermes, mugs) pour mes boissons</c:v>
                </c:pt>
                <c:pt idx="1">
                  <c:v>Pour mon repas de midi (lunch), j'utilise des contenants réutilisables</c:v>
                </c:pt>
              </c:strCache>
            </c:strRef>
          </c:cat>
          <c:val>
            <c:numRef>
              <c:f>'challenge 2021 repas ext'!$B$2:$B$3</c:f>
              <c:numCache>
                <c:formatCode>0</c:formatCode>
                <c:ptCount val="2"/>
                <c:pt idx="0">
                  <c:v>52</c:v>
                </c:pt>
                <c:pt idx="1">
                  <c:v>41</c:v>
                </c:pt>
              </c:numCache>
            </c:numRef>
          </c:val>
          <c:extLst xmlns:c16r2="http://schemas.microsoft.com/office/drawing/2015/06/chart">
            <c:ext xmlns:c16="http://schemas.microsoft.com/office/drawing/2014/chart" uri="{C3380CC4-5D6E-409C-BE32-E72D297353CC}">
              <c16:uniqueId val="{00000000-E398-41A6-853C-8721E0A0E497}"/>
            </c:ext>
          </c:extLst>
        </c:ser>
        <c:ser>
          <c:idx val="1"/>
          <c:order val="1"/>
          <c:tx>
            <c:strRef>
              <c:f>'challenge 2021 repas ext'!$C$1</c:f>
              <c:strCache>
                <c:ptCount val="1"/>
                <c:pt idx="0">
                  <c:v>Parfois ; ça en vaut la peine</c:v>
                </c:pt>
              </c:strCache>
            </c:strRef>
          </c:tx>
          <c:spPr>
            <a:solidFill>
              <a:schemeClr val="accent2"/>
            </a:solidFill>
            <a:ln>
              <a:noFill/>
            </a:ln>
            <a:effectLst/>
          </c:spPr>
          <c:invertIfNegative val="0"/>
          <c:cat>
            <c:strRef>
              <c:f>'challenge 2021 repas ext'!$A$2:$A$3</c:f>
              <c:strCache>
                <c:ptCount val="2"/>
                <c:pt idx="0">
                  <c:v>J’utilise une gourde (bouteilles isothermes, mugs) pour mes boissons</c:v>
                </c:pt>
                <c:pt idx="1">
                  <c:v>Pour mon repas de midi (lunch), j'utilise des contenants réutilisables</c:v>
                </c:pt>
              </c:strCache>
            </c:strRef>
          </c:cat>
          <c:val>
            <c:numRef>
              <c:f>'challenge 2021 repas ext'!$C$2:$C$3</c:f>
              <c:numCache>
                <c:formatCode>0</c:formatCode>
                <c:ptCount val="2"/>
                <c:pt idx="0">
                  <c:v>5</c:v>
                </c:pt>
                <c:pt idx="1">
                  <c:v>7</c:v>
                </c:pt>
              </c:numCache>
            </c:numRef>
          </c:val>
          <c:extLst xmlns:c16r2="http://schemas.microsoft.com/office/drawing/2015/06/chart">
            <c:ext xmlns:c16="http://schemas.microsoft.com/office/drawing/2014/chart" uri="{C3380CC4-5D6E-409C-BE32-E72D297353CC}">
              <c16:uniqueId val="{00000001-E398-41A6-853C-8721E0A0E497}"/>
            </c:ext>
          </c:extLst>
        </c:ser>
        <c:ser>
          <c:idx val="2"/>
          <c:order val="2"/>
          <c:tx>
            <c:strRef>
              <c:f>'challenge 2021 repas ext'!$D$1</c:f>
              <c:strCache>
                <c:ptCount val="1"/>
                <c:pt idx="0">
                  <c:v>Parfois ; mais je ne suis pas sûr-e que ça en vaut la peine</c:v>
                </c:pt>
              </c:strCache>
            </c:strRef>
          </c:tx>
          <c:spPr>
            <a:solidFill>
              <a:schemeClr val="accent3"/>
            </a:solidFill>
            <a:ln>
              <a:noFill/>
            </a:ln>
            <a:effectLst/>
          </c:spPr>
          <c:invertIfNegative val="0"/>
          <c:cat>
            <c:strRef>
              <c:f>'challenge 2021 repas ext'!$A$2:$A$3</c:f>
              <c:strCache>
                <c:ptCount val="2"/>
                <c:pt idx="0">
                  <c:v>J’utilise une gourde (bouteilles isothermes, mugs) pour mes boissons</c:v>
                </c:pt>
                <c:pt idx="1">
                  <c:v>Pour mon repas de midi (lunch), j'utilise des contenants réutilisables</c:v>
                </c:pt>
              </c:strCache>
            </c:strRef>
          </c:cat>
          <c:val>
            <c:numRef>
              <c:f>'challenge 2021 repas ext'!$D$2:$D$3</c:f>
              <c:numCache>
                <c:formatCode>0</c:formatCode>
                <c:ptCount val="2"/>
                <c:pt idx="0">
                  <c:v>0</c:v>
                </c:pt>
                <c:pt idx="1">
                  <c:v>0</c:v>
                </c:pt>
              </c:numCache>
            </c:numRef>
          </c:val>
          <c:extLst xmlns:c16r2="http://schemas.microsoft.com/office/drawing/2015/06/chart">
            <c:ext xmlns:c16="http://schemas.microsoft.com/office/drawing/2014/chart" uri="{C3380CC4-5D6E-409C-BE32-E72D297353CC}">
              <c16:uniqueId val="{00000002-E398-41A6-853C-8721E0A0E497}"/>
            </c:ext>
          </c:extLst>
        </c:ser>
        <c:ser>
          <c:idx val="3"/>
          <c:order val="3"/>
          <c:tx>
            <c:strRef>
              <c:f>'challenge 2021 repas ext'!$E$1</c:f>
              <c:strCache>
                <c:ptCount val="1"/>
                <c:pt idx="0">
                  <c:v>Jamais; mais ça en vaut la peine</c:v>
                </c:pt>
              </c:strCache>
            </c:strRef>
          </c:tx>
          <c:spPr>
            <a:solidFill>
              <a:schemeClr val="accent4"/>
            </a:solidFill>
            <a:ln>
              <a:noFill/>
            </a:ln>
            <a:effectLst/>
          </c:spPr>
          <c:invertIfNegative val="0"/>
          <c:cat>
            <c:strRef>
              <c:f>'challenge 2021 repas ext'!$A$2:$A$3</c:f>
              <c:strCache>
                <c:ptCount val="2"/>
                <c:pt idx="0">
                  <c:v>J’utilise une gourde (bouteilles isothermes, mugs) pour mes boissons</c:v>
                </c:pt>
                <c:pt idx="1">
                  <c:v>Pour mon repas de midi (lunch), j'utilise des contenants réutilisables</c:v>
                </c:pt>
              </c:strCache>
            </c:strRef>
          </c:cat>
          <c:val>
            <c:numRef>
              <c:f>'challenge 2021 repas ext'!$E$2:$E$3</c:f>
              <c:numCache>
                <c:formatCode>0</c:formatCode>
                <c:ptCount val="2"/>
                <c:pt idx="0">
                  <c:v>0</c:v>
                </c:pt>
                <c:pt idx="1">
                  <c:v>1</c:v>
                </c:pt>
              </c:numCache>
            </c:numRef>
          </c:val>
          <c:extLst xmlns:c16r2="http://schemas.microsoft.com/office/drawing/2015/06/chart">
            <c:ext xmlns:c16="http://schemas.microsoft.com/office/drawing/2014/chart" uri="{C3380CC4-5D6E-409C-BE32-E72D297353CC}">
              <c16:uniqueId val="{00000003-E398-41A6-853C-8721E0A0E497}"/>
            </c:ext>
          </c:extLst>
        </c:ser>
        <c:ser>
          <c:idx val="4"/>
          <c:order val="4"/>
          <c:tx>
            <c:strRef>
              <c:f>'challenge 2021 repas ext'!$F$1</c:f>
              <c:strCache>
                <c:ptCount val="1"/>
                <c:pt idx="0">
                  <c:v>Jamais; ça n’en vaut pas la peine</c:v>
                </c:pt>
              </c:strCache>
            </c:strRef>
          </c:tx>
          <c:spPr>
            <a:solidFill>
              <a:schemeClr val="accent5"/>
            </a:solidFill>
            <a:ln>
              <a:noFill/>
            </a:ln>
            <a:effectLst/>
          </c:spPr>
          <c:invertIfNegative val="0"/>
          <c:cat>
            <c:strRef>
              <c:f>'challenge 2021 repas ext'!$A$2:$A$3</c:f>
              <c:strCache>
                <c:ptCount val="2"/>
                <c:pt idx="0">
                  <c:v>J’utilise une gourde (bouteilles isothermes, mugs) pour mes boissons</c:v>
                </c:pt>
                <c:pt idx="1">
                  <c:v>Pour mon repas de midi (lunch), j'utilise des contenants réutilisables</c:v>
                </c:pt>
              </c:strCache>
            </c:strRef>
          </c:cat>
          <c:val>
            <c:numRef>
              <c:f>'challenge 2021 repas ext'!$F$2:$F$3</c:f>
              <c:numCache>
                <c:formatCode>0</c:formatCode>
                <c:ptCount val="2"/>
                <c:pt idx="0">
                  <c:v>0</c:v>
                </c:pt>
                <c:pt idx="1">
                  <c:v>1</c:v>
                </c:pt>
              </c:numCache>
            </c:numRef>
          </c:val>
          <c:extLst xmlns:c16r2="http://schemas.microsoft.com/office/drawing/2015/06/chart">
            <c:ext xmlns:c16="http://schemas.microsoft.com/office/drawing/2014/chart" uri="{C3380CC4-5D6E-409C-BE32-E72D297353CC}">
              <c16:uniqueId val="{00000004-E398-41A6-853C-8721E0A0E497}"/>
            </c:ext>
          </c:extLst>
        </c:ser>
        <c:ser>
          <c:idx val="5"/>
          <c:order val="5"/>
          <c:tx>
            <c:strRef>
              <c:f>'challenge 2021 repas ext'!$G$1</c:f>
              <c:strCache>
                <c:ptCount val="1"/>
                <c:pt idx="0">
                  <c:v>Non concerné.e</c:v>
                </c:pt>
              </c:strCache>
            </c:strRef>
          </c:tx>
          <c:spPr>
            <a:solidFill>
              <a:schemeClr val="accent6"/>
            </a:solidFill>
            <a:ln>
              <a:noFill/>
            </a:ln>
            <a:effectLst/>
          </c:spPr>
          <c:invertIfNegative val="0"/>
          <c:cat>
            <c:strRef>
              <c:f>'challenge 2021 repas ext'!$A$2:$A$3</c:f>
              <c:strCache>
                <c:ptCount val="2"/>
                <c:pt idx="0">
                  <c:v>J’utilise une gourde (bouteilles isothermes, mugs) pour mes boissons</c:v>
                </c:pt>
                <c:pt idx="1">
                  <c:v>Pour mon repas de midi (lunch), j'utilise des contenants réutilisables</c:v>
                </c:pt>
              </c:strCache>
            </c:strRef>
          </c:cat>
          <c:val>
            <c:numRef>
              <c:f>'challenge 2021 repas ext'!$G$2:$G$3</c:f>
              <c:numCache>
                <c:formatCode>0</c:formatCode>
                <c:ptCount val="2"/>
                <c:pt idx="0">
                  <c:v>0</c:v>
                </c:pt>
                <c:pt idx="1">
                  <c:v>7</c:v>
                </c:pt>
              </c:numCache>
            </c:numRef>
          </c:val>
          <c:extLst xmlns:c16r2="http://schemas.microsoft.com/office/drawing/2015/06/chart">
            <c:ext xmlns:c16="http://schemas.microsoft.com/office/drawing/2014/chart" uri="{C3380CC4-5D6E-409C-BE32-E72D297353CC}">
              <c16:uniqueId val="{00000005-E398-41A6-853C-8721E0A0E497}"/>
            </c:ext>
          </c:extLst>
        </c:ser>
        <c:dLbls>
          <c:showLegendKey val="0"/>
          <c:showVal val="0"/>
          <c:showCatName val="0"/>
          <c:showSerName val="0"/>
          <c:showPercent val="0"/>
          <c:showBubbleSize val="0"/>
        </c:dLbls>
        <c:gapWidth val="150"/>
        <c:overlap val="100"/>
        <c:axId val="362711720"/>
        <c:axId val="362709760"/>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'challenge 2021 repas ext'!$H$1</c15:sqref>
                        </c15:formulaRef>
                      </c:ext>
                    </c:extLst>
                    <c:strCache>
                      <c:ptCount val="1"/>
                      <c:pt idx="0">
                        <c:v>Somme</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'challenge 2021 repas ext'!$A$2:$A$3</c15:sqref>
                        </c15:formulaRef>
                      </c:ext>
                    </c:extLst>
                    <c:strCache>
                      <c:ptCount val="2"/>
                      <c:pt idx="0">
                        <c:v>J’utilise une gourde (bouteilles isothermes, mugs) pour mes boissons</c:v>
                      </c:pt>
                      <c:pt idx="1">
                        <c:v>Pour mon repas de midi (lunch), j'utilise des contenants réutilisables</c:v>
                      </c:pt>
                    </c:strCache>
                  </c:strRef>
                </c:cat>
                <c:val>
                  <c:numRef>
                    <c:extLst xmlns:c16r2="http://schemas.microsoft.com/office/drawing/2015/06/chart">
                      <c:ext uri="{02D57815-91ED-43cb-92C2-25804820EDAC}">
                        <c15:formulaRef>
                          <c15:sqref>'challenge 2021 repas ext'!$H$2:$H$3</c15:sqref>
                        </c15:formulaRef>
                      </c:ext>
                    </c:extLst>
                    <c:numCache>
                      <c:formatCode>0</c:formatCode>
                      <c:ptCount val="2"/>
                      <c:pt idx="0">
                        <c:v>57</c:v>
                      </c:pt>
                      <c:pt idx="1">
                        <c:v>57</c:v>
                      </c:pt>
                    </c:numCache>
                  </c:numRef>
                </c:val>
                <c:extLst xmlns:c16r2="http://schemas.microsoft.com/office/drawing/2015/06/chart">
                  <c:ext xmlns:c16="http://schemas.microsoft.com/office/drawing/2014/chart" uri="{C3380CC4-5D6E-409C-BE32-E72D297353CC}">
                    <c16:uniqueId val="{00000006-E398-41A6-853C-8721E0A0E497}"/>
                  </c:ext>
                </c:extLst>
              </c15:ser>
            </c15:filteredBarSeries>
          </c:ext>
        </c:extLst>
      </c:barChart>
      <c:catAx>
        <c:axId val="362711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09760"/>
        <c:crosses val="autoZero"/>
        <c:auto val="1"/>
        <c:lblAlgn val="ctr"/>
        <c:lblOffset val="100"/>
        <c:noMultiLvlLbl val="0"/>
      </c:catAx>
      <c:valAx>
        <c:axId val="3627097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117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a:t>Bruxellois 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46188565214581084"/>
          <c:y val="0.1318013667991762"/>
          <c:w val="0.51068822551033344"/>
          <c:h val="0.59682442851672501"/>
        </c:manualLayout>
      </c:layout>
      <c:barChart>
        <c:barDir val="bar"/>
        <c:grouping val="percentStacked"/>
        <c:varyColors val="0"/>
        <c:ser>
          <c:idx val="0"/>
          <c:order val="0"/>
          <c:tx>
            <c:strRef>
              <c:f>'Sonecom repas ext'!$B$1</c:f>
              <c:strCache>
                <c:ptCount val="1"/>
                <c:pt idx="0">
                  <c:v>Toujours ; ça en vaut vraiment la peine</c:v>
                </c:pt>
              </c:strCache>
            </c:strRef>
          </c:tx>
          <c:spPr>
            <a:solidFill>
              <a:schemeClr val="accent1"/>
            </a:solidFill>
            <a:ln>
              <a:noFill/>
            </a:ln>
            <a:effectLst/>
          </c:spPr>
          <c:invertIfNegative val="0"/>
          <c:cat>
            <c:strRef>
              <c:f>'Sonecom repas ext'!$A$2:$A$3</c:f>
              <c:strCache>
                <c:ptCount val="2"/>
                <c:pt idx="0">
                  <c:v>Pour mon repas de midi (lunch), j'utilise des contenants réutilisables (boîtes à tartine, sacs en tissus, boîtes à biscuits)</c:v>
                </c:pt>
                <c:pt idx="1">
                  <c:v>J’utilise une gourde (bouteilles isothermes, mugs,...) pour mes boissons</c:v>
                </c:pt>
              </c:strCache>
            </c:strRef>
          </c:cat>
          <c:val>
            <c:numRef>
              <c:f>'Sonecom repas ext'!$B$2:$B$3</c:f>
              <c:numCache>
                <c:formatCode>General</c:formatCode>
                <c:ptCount val="2"/>
                <c:pt idx="0">
                  <c:v>210</c:v>
                </c:pt>
                <c:pt idx="1">
                  <c:v>186</c:v>
                </c:pt>
              </c:numCache>
            </c:numRef>
          </c:val>
          <c:extLst xmlns:c16r2="http://schemas.microsoft.com/office/drawing/2015/06/chart">
            <c:ext xmlns:c16="http://schemas.microsoft.com/office/drawing/2014/chart" uri="{C3380CC4-5D6E-409C-BE32-E72D297353CC}">
              <c16:uniqueId val="{00000000-18C4-472A-A282-0F569929480C}"/>
            </c:ext>
          </c:extLst>
        </c:ser>
        <c:ser>
          <c:idx val="1"/>
          <c:order val="1"/>
          <c:tx>
            <c:strRef>
              <c:f>'Sonecom repas ext'!$C$1</c:f>
              <c:strCache>
                <c:ptCount val="1"/>
                <c:pt idx="0">
                  <c:v>Parfois ; ça en vaut la peine</c:v>
                </c:pt>
              </c:strCache>
            </c:strRef>
          </c:tx>
          <c:spPr>
            <a:solidFill>
              <a:schemeClr val="accent2"/>
            </a:solidFill>
            <a:ln>
              <a:noFill/>
            </a:ln>
            <a:effectLst/>
          </c:spPr>
          <c:invertIfNegative val="0"/>
          <c:cat>
            <c:strRef>
              <c:f>'Sonecom repas ext'!$A$2:$A$3</c:f>
              <c:strCache>
                <c:ptCount val="2"/>
                <c:pt idx="0">
                  <c:v>Pour mon repas de midi (lunch), j'utilise des contenants réutilisables (boîtes à tartine, sacs en tissus, boîtes à biscuits)</c:v>
                </c:pt>
                <c:pt idx="1">
                  <c:v>J’utilise une gourde (bouteilles isothermes, mugs,...) pour mes boissons</c:v>
                </c:pt>
              </c:strCache>
            </c:strRef>
          </c:cat>
          <c:val>
            <c:numRef>
              <c:f>'Sonecom repas ext'!$C$2:$C$3</c:f>
              <c:numCache>
                <c:formatCode>General</c:formatCode>
                <c:ptCount val="2"/>
                <c:pt idx="0">
                  <c:v>152</c:v>
                </c:pt>
                <c:pt idx="1">
                  <c:v>132</c:v>
                </c:pt>
              </c:numCache>
            </c:numRef>
          </c:val>
          <c:extLst xmlns:c16r2="http://schemas.microsoft.com/office/drawing/2015/06/chart">
            <c:ext xmlns:c16="http://schemas.microsoft.com/office/drawing/2014/chart" uri="{C3380CC4-5D6E-409C-BE32-E72D297353CC}">
              <c16:uniqueId val="{00000001-18C4-472A-A282-0F569929480C}"/>
            </c:ext>
          </c:extLst>
        </c:ser>
        <c:ser>
          <c:idx val="2"/>
          <c:order val="2"/>
          <c:tx>
            <c:strRef>
              <c:f>'Sonecom repas ext'!$D$1</c:f>
              <c:strCache>
                <c:ptCount val="1"/>
                <c:pt idx="0">
                  <c:v>Parfois ; mais je ne suis pas sûr-e que ça en vaut la peine</c:v>
                </c:pt>
              </c:strCache>
            </c:strRef>
          </c:tx>
          <c:spPr>
            <a:solidFill>
              <a:schemeClr val="accent3"/>
            </a:solidFill>
            <a:ln>
              <a:noFill/>
            </a:ln>
            <a:effectLst/>
          </c:spPr>
          <c:invertIfNegative val="0"/>
          <c:cat>
            <c:strRef>
              <c:f>'Sonecom repas ext'!$A$2:$A$3</c:f>
              <c:strCache>
                <c:ptCount val="2"/>
                <c:pt idx="0">
                  <c:v>Pour mon repas de midi (lunch), j'utilise des contenants réutilisables (boîtes à tartine, sacs en tissus, boîtes à biscuits)</c:v>
                </c:pt>
                <c:pt idx="1">
                  <c:v>J’utilise une gourde (bouteilles isothermes, mugs,...) pour mes boissons</c:v>
                </c:pt>
              </c:strCache>
            </c:strRef>
          </c:cat>
          <c:val>
            <c:numRef>
              <c:f>'Sonecom repas ext'!$D$2:$D$3</c:f>
              <c:numCache>
                <c:formatCode>General</c:formatCode>
                <c:ptCount val="2"/>
                <c:pt idx="0">
                  <c:v>16</c:v>
                </c:pt>
                <c:pt idx="1">
                  <c:v>18</c:v>
                </c:pt>
              </c:numCache>
            </c:numRef>
          </c:val>
          <c:extLst xmlns:c16r2="http://schemas.microsoft.com/office/drawing/2015/06/chart">
            <c:ext xmlns:c16="http://schemas.microsoft.com/office/drawing/2014/chart" uri="{C3380CC4-5D6E-409C-BE32-E72D297353CC}">
              <c16:uniqueId val="{00000002-18C4-472A-A282-0F569929480C}"/>
            </c:ext>
          </c:extLst>
        </c:ser>
        <c:ser>
          <c:idx val="3"/>
          <c:order val="3"/>
          <c:tx>
            <c:strRef>
              <c:f>'Sonecom repas ext'!$E$1</c:f>
              <c:strCache>
                <c:ptCount val="1"/>
                <c:pt idx="0">
                  <c:v>Jamais; mais ça en vaut la peine</c:v>
                </c:pt>
              </c:strCache>
            </c:strRef>
          </c:tx>
          <c:spPr>
            <a:solidFill>
              <a:schemeClr val="accent4"/>
            </a:solidFill>
            <a:ln>
              <a:noFill/>
            </a:ln>
            <a:effectLst/>
          </c:spPr>
          <c:invertIfNegative val="0"/>
          <c:cat>
            <c:strRef>
              <c:f>'Sonecom repas ext'!$A$2:$A$3</c:f>
              <c:strCache>
                <c:ptCount val="2"/>
                <c:pt idx="0">
                  <c:v>Pour mon repas de midi (lunch), j'utilise des contenants réutilisables (boîtes à tartine, sacs en tissus, boîtes à biscuits)</c:v>
                </c:pt>
                <c:pt idx="1">
                  <c:v>J’utilise une gourde (bouteilles isothermes, mugs,...) pour mes boissons</c:v>
                </c:pt>
              </c:strCache>
            </c:strRef>
          </c:cat>
          <c:val>
            <c:numRef>
              <c:f>'Sonecom repas ext'!$E$2:$E$3</c:f>
              <c:numCache>
                <c:formatCode>General</c:formatCode>
                <c:ptCount val="2"/>
                <c:pt idx="0">
                  <c:v>130</c:v>
                </c:pt>
                <c:pt idx="1">
                  <c:v>171</c:v>
                </c:pt>
              </c:numCache>
            </c:numRef>
          </c:val>
          <c:extLst xmlns:c16r2="http://schemas.microsoft.com/office/drawing/2015/06/chart">
            <c:ext xmlns:c16="http://schemas.microsoft.com/office/drawing/2014/chart" uri="{C3380CC4-5D6E-409C-BE32-E72D297353CC}">
              <c16:uniqueId val="{00000003-18C4-472A-A282-0F569929480C}"/>
            </c:ext>
          </c:extLst>
        </c:ser>
        <c:ser>
          <c:idx val="4"/>
          <c:order val="4"/>
          <c:tx>
            <c:strRef>
              <c:f>'Sonecom repas ext'!$F$1</c:f>
              <c:strCache>
                <c:ptCount val="1"/>
                <c:pt idx="0">
                  <c:v>Jamais; ça n’en vaut pas la peine</c:v>
                </c:pt>
              </c:strCache>
            </c:strRef>
          </c:tx>
          <c:spPr>
            <a:solidFill>
              <a:schemeClr val="accent5"/>
            </a:solidFill>
            <a:ln>
              <a:noFill/>
            </a:ln>
            <a:effectLst/>
          </c:spPr>
          <c:invertIfNegative val="0"/>
          <c:cat>
            <c:strRef>
              <c:f>'Sonecom repas ext'!$A$2:$A$3</c:f>
              <c:strCache>
                <c:ptCount val="2"/>
                <c:pt idx="0">
                  <c:v>Pour mon repas de midi (lunch), j'utilise des contenants réutilisables (boîtes à tartine, sacs en tissus, boîtes à biscuits)</c:v>
                </c:pt>
                <c:pt idx="1">
                  <c:v>J’utilise une gourde (bouteilles isothermes, mugs,...) pour mes boissons</c:v>
                </c:pt>
              </c:strCache>
            </c:strRef>
          </c:cat>
          <c:val>
            <c:numRef>
              <c:f>'Sonecom repas ext'!$F$2:$F$3</c:f>
              <c:numCache>
                <c:formatCode>General</c:formatCode>
                <c:ptCount val="2"/>
                <c:pt idx="0">
                  <c:v>48</c:v>
                </c:pt>
                <c:pt idx="1">
                  <c:v>79</c:v>
                </c:pt>
              </c:numCache>
            </c:numRef>
          </c:val>
          <c:extLst xmlns:c16r2="http://schemas.microsoft.com/office/drawing/2015/06/chart">
            <c:ext xmlns:c16="http://schemas.microsoft.com/office/drawing/2014/chart" uri="{C3380CC4-5D6E-409C-BE32-E72D297353CC}">
              <c16:uniqueId val="{00000004-18C4-472A-A282-0F569929480C}"/>
            </c:ext>
          </c:extLst>
        </c:ser>
        <c:ser>
          <c:idx val="5"/>
          <c:order val="5"/>
          <c:tx>
            <c:strRef>
              <c:f>'Sonecom repas ext'!$G$1</c:f>
              <c:strCache>
                <c:ptCount val="1"/>
                <c:pt idx="0">
                  <c:v>Pas concerné</c:v>
                </c:pt>
              </c:strCache>
            </c:strRef>
          </c:tx>
          <c:spPr>
            <a:solidFill>
              <a:schemeClr val="accent6"/>
            </a:solidFill>
            <a:ln>
              <a:noFill/>
            </a:ln>
            <a:effectLst/>
          </c:spPr>
          <c:invertIfNegative val="0"/>
          <c:cat>
            <c:strRef>
              <c:f>'Sonecom repas ext'!$A$2:$A$3</c:f>
              <c:strCache>
                <c:ptCount val="2"/>
                <c:pt idx="0">
                  <c:v>Pour mon repas de midi (lunch), j'utilise des contenants réutilisables (boîtes à tartine, sacs en tissus, boîtes à biscuits)</c:v>
                </c:pt>
                <c:pt idx="1">
                  <c:v>J’utilise une gourde (bouteilles isothermes, mugs,...) pour mes boissons</c:v>
                </c:pt>
              </c:strCache>
            </c:strRef>
          </c:cat>
          <c:val>
            <c:numRef>
              <c:f>'Sonecom repas ext'!$G$2:$G$3</c:f>
              <c:numCache>
                <c:formatCode>General</c:formatCode>
                <c:ptCount val="2"/>
                <c:pt idx="0">
                  <c:v>75</c:v>
                </c:pt>
                <c:pt idx="1">
                  <c:v>38</c:v>
                </c:pt>
              </c:numCache>
            </c:numRef>
          </c:val>
          <c:extLst xmlns:c16r2="http://schemas.microsoft.com/office/drawing/2015/06/chart">
            <c:ext xmlns:c16="http://schemas.microsoft.com/office/drawing/2014/chart" uri="{C3380CC4-5D6E-409C-BE32-E72D297353CC}">
              <c16:uniqueId val="{00000005-18C4-472A-A282-0F569929480C}"/>
            </c:ext>
          </c:extLst>
        </c:ser>
        <c:dLbls>
          <c:showLegendKey val="0"/>
          <c:showVal val="0"/>
          <c:showCatName val="0"/>
          <c:showSerName val="0"/>
          <c:showPercent val="0"/>
          <c:showBubbleSize val="0"/>
        </c:dLbls>
        <c:gapWidth val="150"/>
        <c:overlap val="100"/>
        <c:axId val="362713288"/>
        <c:axId val="362710544"/>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'Sonecom repas ext'!$H$1</c15:sqref>
                        </c15:formulaRef>
                      </c:ext>
                    </c:extLst>
                    <c:strCache>
                      <c:ptCount val="1"/>
                      <c:pt idx="0">
                        <c:v>Somme</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'Sonecom repas ext'!$A$2:$A$3</c15:sqref>
                        </c15:formulaRef>
                      </c:ext>
                    </c:extLst>
                    <c:strCache>
                      <c:ptCount val="2"/>
                      <c:pt idx="0">
                        <c:v>Pour mon repas de midi (lunch), j'utilise des contenants réutilisables (boîtes à tartine, sacs en tissus, boîtes à biscuits)</c:v>
                      </c:pt>
                      <c:pt idx="1">
                        <c:v>J’utilise une gourde (bouteilles isothermes, mugs,...) pour mes boissons</c:v>
                      </c:pt>
                    </c:strCache>
                  </c:strRef>
                </c:cat>
                <c:val>
                  <c:numRef>
                    <c:extLst xmlns:c16r2="http://schemas.microsoft.com/office/drawing/2015/06/chart">
                      <c:ext uri="{02D57815-91ED-43cb-92C2-25804820EDAC}">
                        <c15:formulaRef>
                          <c15:sqref>'Sonecom repas ext'!$H$2:$H$3</c15:sqref>
                        </c15:formulaRef>
                      </c:ext>
                    </c:extLst>
                    <c:numCache>
                      <c:formatCode>General</c:formatCode>
                      <c:ptCount val="2"/>
                      <c:pt idx="0">
                        <c:v>631</c:v>
                      </c:pt>
                      <c:pt idx="1">
                        <c:v>624</c:v>
                      </c:pt>
                    </c:numCache>
                  </c:numRef>
                </c:val>
                <c:extLst xmlns:c16r2="http://schemas.microsoft.com/office/drawing/2015/06/chart">
                  <c:ext xmlns:c16="http://schemas.microsoft.com/office/drawing/2014/chart" uri="{C3380CC4-5D6E-409C-BE32-E72D297353CC}">
                    <c16:uniqueId val="{00000006-18C4-472A-A282-0F569929480C}"/>
                  </c:ext>
                </c:extLst>
              </c15:ser>
            </c15:filteredBarSeries>
          </c:ext>
        </c:extLst>
      </c:barChart>
      <c:catAx>
        <c:axId val="362713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10544"/>
        <c:crosses val="autoZero"/>
        <c:auto val="1"/>
        <c:lblAlgn val="ctr"/>
        <c:lblOffset val="100"/>
        <c:noMultiLvlLbl val="0"/>
      </c:catAx>
      <c:valAx>
        <c:axId val="3627105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13288"/>
        <c:crosses val="autoZero"/>
        <c:crossBetween val="between"/>
      </c:valAx>
      <c:spPr>
        <a:noFill/>
        <a:ln>
          <a:noFill/>
        </a:ln>
        <a:effectLst/>
      </c:spPr>
    </c:plotArea>
    <c:legend>
      <c:legendPos val="b"/>
      <c:layout>
        <c:manualLayout>
          <c:xMode val="edge"/>
          <c:yMode val="edge"/>
          <c:x val="0.20326224846894139"/>
          <c:y val="0.81914492243653025"/>
          <c:w val="0.73375328083989511"/>
          <c:h val="0.180855077563469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400" b="0" i="0" baseline="0" dirty="0" smtClean="0">
                <a:effectLst/>
              </a:rPr>
              <a:t>Challenge </a:t>
            </a:r>
            <a:r>
              <a:rPr lang="fr-BE" sz="1400" b="0" i="0" baseline="0" dirty="0">
                <a:effectLst/>
              </a:rPr>
              <a:t>2021</a:t>
            </a:r>
            <a:endParaRPr lang="fr-BE" sz="1100"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'challenge 2021 entretien'!$B$1</c:f>
              <c:strCache>
                <c:ptCount val="1"/>
                <c:pt idx="0">
                  <c:v>Toujours ; ça en vaut vraiment la peine</c:v>
                </c:pt>
              </c:strCache>
            </c:strRef>
          </c:tx>
          <c:spPr>
            <a:solidFill>
              <a:schemeClr val="accent1"/>
            </a:solidFill>
            <a:ln>
              <a:noFill/>
            </a:ln>
            <a:effectLst/>
          </c:spPr>
          <c:invertIfNegative val="0"/>
          <c:cat>
            <c:strRef>
              <c:f>'challenge 2021 entretien'!$A$2:$A$5</c:f>
              <c:strCache>
                <c:ptCount val="4"/>
                <c:pt idx="0">
                  <c:v>Je nettoie avec du matériel réutilisable</c:v>
                </c:pt>
                <c:pt idx="1">
                  <c:v>Je me limite à 1 ou 2 produits différents pour l’entretien de ma maison</c:v>
                </c:pt>
                <c:pt idx="2">
                  <c:v>J’achète en VRAC les produits liquides (produits d’entretien, etc.)</c:v>
                </c:pt>
                <c:pt idx="3">
                  <c:v>Je fabrique certains produits d’entretien</c:v>
                </c:pt>
              </c:strCache>
            </c:strRef>
          </c:cat>
          <c:val>
            <c:numRef>
              <c:f>'challenge 2021 entretien'!$B$2:$B$5</c:f>
              <c:numCache>
                <c:formatCode>0</c:formatCode>
                <c:ptCount val="4"/>
                <c:pt idx="0">
                  <c:v>52</c:v>
                </c:pt>
                <c:pt idx="1">
                  <c:v>28</c:v>
                </c:pt>
                <c:pt idx="2">
                  <c:v>18</c:v>
                </c:pt>
                <c:pt idx="3">
                  <c:v>14</c:v>
                </c:pt>
              </c:numCache>
            </c:numRef>
          </c:val>
          <c:extLst xmlns:c16r2="http://schemas.microsoft.com/office/drawing/2015/06/chart">
            <c:ext xmlns:c16="http://schemas.microsoft.com/office/drawing/2014/chart" uri="{C3380CC4-5D6E-409C-BE32-E72D297353CC}">
              <c16:uniqueId val="{00000000-5E8E-4E22-AC7D-37BB71147900}"/>
            </c:ext>
          </c:extLst>
        </c:ser>
        <c:ser>
          <c:idx val="1"/>
          <c:order val="1"/>
          <c:tx>
            <c:strRef>
              <c:f>'challenge 2021 entretien'!$C$1</c:f>
              <c:strCache>
                <c:ptCount val="1"/>
                <c:pt idx="0">
                  <c:v>Parfois ; ça en vaut la peine</c:v>
                </c:pt>
              </c:strCache>
            </c:strRef>
          </c:tx>
          <c:spPr>
            <a:solidFill>
              <a:schemeClr val="accent2"/>
            </a:solidFill>
            <a:ln>
              <a:noFill/>
            </a:ln>
            <a:effectLst/>
          </c:spPr>
          <c:invertIfNegative val="0"/>
          <c:cat>
            <c:strRef>
              <c:f>'challenge 2021 entretien'!$A$2:$A$5</c:f>
              <c:strCache>
                <c:ptCount val="4"/>
                <c:pt idx="0">
                  <c:v>Je nettoie avec du matériel réutilisable</c:v>
                </c:pt>
                <c:pt idx="1">
                  <c:v>Je me limite à 1 ou 2 produits différents pour l’entretien de ma maison</c:v>
                </c:pt>
                <c:pt idx="2">
                  <c:v>J’achète en VRAC les produits liquides (produits d’entretien, etc.)</c:v>
                </c:pt>
                <c:pt idx="3">
                  <c:v>Je fabrique certains produits d’entretien</c:v>
                </c:pt>
              </c:strCache>
            </c:strRef>
          </c:cat>
          <c:val>
            <c:numRef>
              <c:f>'challenge 2021 entretien'!$C$2:$C$5</c:f>
              <c:numCache>
                <c:formatCode>0</c:formatCode>
                <c:ptCount val="4"/>
                <c:pt idx="0">
                  <c:v>5</c:v>
                </c:pt>
                <c:pt idx="1">
                  <c:v>17</c:v>
                </c:pt>
                <c:pt idx="2">
                  <c:v>18</c:v>
                </c:pt>
                <c:pt idx="3">
                  <c:v>21</c:v>
                </c:pt>
              </c:numCache>
            </c:numRef>
          </c:val>
          <c:extLst xmlns:c16r2="http://schemas.microsoft.com/office/drawing/2015/06/chart">
            <c:ext xmlns:c16="http://schemas.microsoft.com/office/drawing/2014/chart" uri="{C3380CC4-5D6E-409C-BE32-E72D297353CC}">
              <c16:uniqueId val="{00000001-5E8E-4E22-AC7D-37BB71147900}"/>
            </c:ext>
          </c:extLst>
        </c:ser>
        <c:ser>
          <c:idx val="2"/>
          <c:order val="2"/>
          <c:tx>
            <c:strRef>
              <c:f>'challenge 2021 entretien'!$D$1</c:f>
              <c:strCache>
                <c:ptCount val="1"/>
                <c:pt idx="0">
                  <c:v>Parfois ; mais je ne suis pas sûr-e que ça en vaut la peine</c:v>
                </c:pt>
              </c:strCache>
            </c:strRef>
          </c:tx>
          <c:spPr>
            <a:solidFill>
              <a:schemeClr val="accent3"/>
            </a:solidFill>
            <a:ln>
              <a:noFill/>
            </a:ln>
            <a:effectLst/>
          </c:spPr>
          <c:invertIfNegative val="0"/>
          <c:cat>
            <c:strRef>
              <c:f>'challenge 2021 entretien'!$A$2:$A$5</c:f>
              <c:strCache>
                <c:ptCount val="4"/>
                <c:pt idx="0">
                  <c:v>Je nettoie avec du matériel réutilisable</c:v>
                </c:pt>
                <c:pt idx="1">
                  <c:v>Je me limite à 1 ou 2 produits différents pour l’entretien de ma maison</c:v>
                </c:pt>
                <c:pt idx="2">
                  <c:v>J’achète en VRAC les produits liquides (produits d’entretien, etc.)</c:v>
                </c:pt>
                <c:pt idx="3">
                  <c:v>Je fabrique certains produits d’entretien</c:v>
                </c:pt>
              </c:strCache>
            </c:strRef>
          </c:cat>
          <c:val>
            <c:numRef>
              <c:f>'challenge 2021 entretien'!$D$2:$D$5</c:f>
              <c:numCache>
                <c:formatCode>0</c:formatCode>
                <c:ptCount val="4"/>
                <c:pt idx="0">
                  <c:v>0</c:v>
                </c:pt>
                <c:pt idx="1">
                  <c:v>3</c:v>
                </c:pt>
                <c:pt idx="2">
                  <c:v>4</c:v>
                </c:pt>
                <c:pt idx="3">
                  <c:v>4</c:v>
                </c:pt>
              </c:numCache>
            </c:numRef>
          </c:val>
          <c:extLst xmlns:c16r2="http://schemas.microsoft.com/office/drawing/2015/06/chart">
            <c:ext xmlns:c16="http://schemas.microsoft.com/office/drawing/2014/chart" uri="{C3380CC4-5D6E-409C-BE32-E72D297353CC}">
              <c16:uniqueId val="{00000002-5E8E-4E22-AC7D-37BB71147900}"/>
            </c:ext>
          </c:extLst>
        </c:ser>
        <c:ser>
          <c:idx val="3"/>
          <c:order val="3"/>
          <c:tx>
            <c:strRef>
              <c:f>'challenge 2021 entretien'!$E$1</c:f>
              <c:strCache>
                <c:ptCount val="1"/>
                <c:pt idx="0">
                  <c:v>Jamais; mais ça en vaut la peine</c:v>
                </c:pt>
              </c:strCache>
            </c:strRef>
          </c:tx>
          <c:spPr>
            <a:solidFill>
              <a:schemeClr val="accent4"/>
            </a:solidFill>
            <a:ln>
              <a:noFill/>
            </a:ln>
            <a:effectLst/>
          </c:spPr>
          <c:invertIfNegative val="0"/>
          <c:cat>
            <c:strRef>
              <c:f>'challenge 2021 entretien'!$A$2:$A$5</c:f>
              <c:strCache>
                <c:ptCount val="4"/>
                <c:pt idx="0">
                  <c:v>Je nettoie avec du matériel réutilisable</c:v>
                </c:pt>
                <c:pt idx="1">
                  <c:v>Je me limite à 1 ou 2 produits différents pour l’entretien de ma maison</c:v>
                </c:pt>
                <c:pt idx="2">
                  <c:v>J’achète en VRAC les produits liquides (produits d’entretien, etc.)</c:v>
                </c:pt>
                <c:pt idx="3">
                  <c:v>Je fabrique certains produits d’entretien</c:v>
                </c:pt>
              </c:strCache>
            </c:strRef>
          </c:cat>
          <c:val>
            <c:numRef>
              <c:f>'challenge 2021 entretien'!$E$2:$E$5</c:f>
              <c:numCache>
                <c:formatCode>0</c:formatCode>
                <c:ptCount val="4"/>
                <c:pt idx="0">
                  <c:v>0</c:v>
                </c:pt>
                <c:pt idx="1">
                  <c:v>8</c:v>
                </c:pt>
                <c:pt idx="2">
                  <c:v>15</c:v>
                </c:pt>
                <c:pt idx="3">
                  <c:v>16</c:v>
                </c:pt>
              </c:numCache>
            </c:numRef>
          </c:val>
          <c:extLst xmlns:c16r2="http://schemas.microsoft.com/office/drawing/2015/06/chart">
            <c:ext xmlns:c16="http://schemas.microsoft.com/office/drawing/2014/chart" uri="{C3380CC4-5D6E-409C-BE32-E72D297353CC}">
              <c16:uniqueId val="{00000003-5E8E-4E22-AC7D-37BB71147900}"/>
            </c:ext>
          </c:extLst>
        </c:ser>
        <c:ser>
          <c:idx val="4"/>
          <c:order val="4"/>
          <c:tx>
            <c:strRef>
              <c:f>'challenge 2021 entretien'!$F$1</c:f>
              <c:strCache>
                <c:ptCount val="1"/>
                <c:pt idx="0">
                  <c:v>Jamais; ça n’en vaut pas la peine</c:v>
                </c:pt>
              </c:strCache>
            </c:strRef>
          </c:tx>
          <c:spPr>
            <a:solidFill>
              <a:schemeClr val="accent5"/>
            </a:solidFill>
            <a:ln>
              <a:noFill/>
            </a:ln>
            <a:effectLst/>
          </c:spPr>
          <c:invertIfNegative val="0"/>
          <c:cat>
            <c:strRef>
              <c:f>'challenge 2021 entretien'!$A$2:$A$5</c:f>
              <c:strCache>
                <c:ptCount val="4"/>
                <c:pt idx="0">
                  <c:v>Je nettoie avec du matériel réutilisable</c:v>
                </c:pt>
                <c:pt idx="1">
                  <c:v>Je me limite à 1 ou 2 produits différents pour l’entretien de ma maison</c:v>
                </c:pt>
                <c:pt idx="2">
                  <c:v>J’achète en VRAC les produits liquides (produits d’entretien, etc.)</c:v>
                </c:pt>
                <c:pt idx="3">
                  <c:v>Je fabrique certains produits d’entretien</c:v>
                </c:pt>
              </c:strCache>
            </c:strRef>
          </c:cat>
          <c:val>
            <c:numRef>
              <c:f>'challenge 2021 entretien'!$F$2:$F$5</c:f>
              <c:numCache>
                <c:formatCode>0</c:formatCode>
                <c:ptCount val="4"/>
                <c:pt idx="0">
                  <c:v>0</c:v>
                </c:pt>
                <c:pt idx="1">
                  <c:v>0</c:v>
                </c:pt>
                <c:pt idx="2">
                  <c:v>0</c:v>
                </c:pt>
                <c:pt idx="3">
                  <c:v>1</c:v>
                </c:pt>
              </c:numCache>
            </c:numRef>
          </c:val>
          <c:extLst xmlns:c16r2="http://schemas.microsoft.com/office/drawing/2015/06/chart">
            <c:ext xmlns:c16="http://schemas.microsoft.com/office/drawing/2014/chart" uri="{C3380CC4-5D6E-409C-BE32-E72D297353CC}">
              <c16:uniqueId val="{00000004-5E8E-4E22-AC7D-37BB71147900}"/>
            </c:ext>
          </c:extLst>
        </c:ser>
        <c:ser>
          <c:idx val="5"/>
          <c:order val="5"/>
          <c:tx>
            <c:strRef>
              <c:f>'challenge 2021 entretien'!$G$1</c:f>
              <c:strCache>
                <c:ptCount val="1"/>
                <c:pt idx="0">
                  <c:v>Non concerné.e</c:v>
                </c:pt>
              </c:strCache>
            </c:strRef>
          </c:tx>
          <c:spPr>
            <a:solidFill>
              <a:schemeClr val="accent6"/>
            </a:solidFill>
            <a:ln>
              <a:noFill/>
            </a:ln>
            <a:effectLst/>
          </c:spPr>
          <c:invertIfNegative val="0"/>
          <c:cat>
            <c:strRef>
              <c:f>'challenge 2021 entretien'!$A$2:$A$5</c:f>
              <c:strCache>
                <c:ptCount val="4"/>
                <c:pt idx="0">
                  <c:v>Je nettoie avec du matériel réutilisable</c:v>
                </c:pt>
                <c:pt idx="1">
                  <c:v>Je me limite à 1 ou 2 produits différents pour l’entretien de ma maison</c:v>
                </c:pt>
                <c:pt idx="2">
                  <c:v>J’achète en VRAC les produits liquides (produits d’entretien, etc.)</c:v>
                </c:pt>
                <c:pt idx="3">
                  <c:v>Je fabrique certains produits d’entretien</c:v>
                </c:pt>
              </c:strCache>
            </c:strRef>
          </c:cat>
          <c:val>
            <c:numRef>
              <c:f>'challenge 2021 entretien'!$G$2:$G$5</c:f>
              <c:numCache>
                <c:formatCode>0</c:formatCode>
                <c:ptCount val="4"/>
                <c:pt idx="0">
                  <c:v>0</c:v>
                </c:pt>
                <c:pt idx="1">
                  <c:v>1</c:v>
                </c:pt>
                <c:pt idx="2">
                  <c:v>2</c:v>
                </c:pt>
                <c:pt idx="3">
                  <c:v>1</c:v>
                </c:pt>
              </c:numCache>
            </c:numRef>
          </c:val>
          <c:extLst xmlns:c16r2="http://schemas.microsoft.com/office/drawing/2015/06/chart">
            <c:ext xmlns:c16="http://schemas.microsoft.com/office/drawing/2014/chart" uri="{C3380CC4-5D6E-409C-BE32-E72D297353CC}">
              <c16:uniqueId val="{00000005-5E8E-4E22-AC7D-37BB71147900}"/>
            </c:ext>
          </c:extLst>
        </c:ser>
        <c:dLbls>
          <c:showLegendKey val="0"/>
          <c:showVal val="0"/>
          <c:showCatName val="0"/>
          <c:showSerName val="0"/>
          <c:showPercent val="0"/>
          <c:showBubbleSize val="0"/>
        </c:dLbls>
        <c:gapWidth val="150"/>
        <c:overlap val="100"/>
        <c:axId val="362712504"/>
        <c:axId val="362710152"/>
      </c:barChart>
      <c:catAx>
        <c:axId val="362712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10152"/>
        <c:crosses val="autoZero"/>
        <c:auto val="1"/>
        <c:lblAlgn val="ctr"/>
        <c:lblOffset val="100"/>
        <c:noMultiLvlLbl val="0"/>
      </c:catAx>
      <c:valAx>
        <c:axId val="3627101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125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Bruxellois 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'Sonecom entretien'!$B$1</c:f>
              <c:strCache>
                <c:ptCount val="1"/>
                <c:pt idx="0">
                  <c:v>Toujours ; ça en vaut vraiment la peine</c:v>
                </c:pt>
              </c:strCache>
            </c:strRef>
          </c:tx>
          <c:spPr>
            <a:solidFill>
              <a:schemeClr val="accent1"/>
            </a:solidFill>
            <a:ln>
              <a:noFill/>
            </a:ln>
            <a:effectLst/>
          </c:spPr>
          <c:invertIfNegative val="0"/>
          <c:cat>
            <c:strRef>
              <c:f>'Sonecom entretien'!$A$2:$A$5</c:f>
              <c:strCache>
                <c:ptCount val="4"/>
                <c:pt idx="0">
                  <c:v>Je nettoie avec du matériel réutilisable (torchon, chiffons, etc au lieu de lingettes)</c:v>
                </c:pt>
                <c:pt idx="1">
                  <c:v>Je me limite à 1 ou 2 produits différents pour l’entretien de ma maison</c:v>
                </c:pt>
                <c:pt idx="2">
                  <c:v>J’achète en VRAC les produits liquides (produits d’entretien, etc.)</c:v>
                </c:pt>
                <c:pt idx="3">
                  <c:v>Je fabrique certains produits d’entretien (maison, lessive, ..)</c:v>
                </c:pt>
              </c:strCache>
            </c:strRef>
          </c:cat>
          <c:val>
            <c:numRef>
              <c:f>'Sonecom entretien'!$B$2:$B$5</c:f>
              <c:numCache>
                <c:formatCode>General</c:formatCode>
                <c:ptCount val="4"/>
                <c:pt idx="0">
                  <c:v>342</c:v>
                </c:pt>
                <c:pt idx="1">
                  <c:v>190</c:v>
                </c:pt>
                <c:pt idx="2">
                  <c:v>63</c:v>
                </c:pt>
                <c:pt idx="3">
                  <c:v>37</c:v>
                </c:pt>
              </c:numCache>
            </c:numRef>
          </c:val>
          <c:extLst xmlns:c16r2="http://schemas.microsoft.com/office/drawing/2015/06/chart">
            <c:ext xmlns:c16="http://schemas.microsoft.com/office/drawing/2014/chart" uri="{C3380CC4-5D6E-409C-BE32-E72D297353CC}">
              <c16:uniqueId val="{00000000-654C-4EC0-AD23-8FB366C65E07}"/>
            </c:ext>
          </c:extLst>
        </c:ser>
        <c:ser>
          <c:idx val="1"/>
          <c:order val="1"/>
          <c:tx>
            <c:strRef>
              <c:f>'Sonecom entretien'!$C$1</c:f>
              <c:strCache>
                <c:ptCount val="1"/>
                <c:pt idx="0">
                  <c:v>Parfois ; ça en vaut la peine</c:v>
                </c:pt>
              </c:strCache>
            </c:strRef>
          </c:tx>
          <c:spPr>
            <a:solidFill>
              <a:schemeClr val="accent2"/>
            </a:solidFill>
            <a:ln>
              <a:noFill/>
            </a:ln>
            <a:effectLst/>
          </c:spPr>
          <c:invertIfNegative val="0"/>
          <c:cat>
            <c:strRef>
              <c:f>'Sonecom entretien'!$A$2:$A$5</c:f>
              <c:strCache>
                <c:ptCount val="4"/>
                <c:pt idx="0">
                  <c:v>Je nettoie avec du matériel réutilisable (torchon, chiffons, etc au lieu de lingettes)</c:v>
                </c:pt>
                <c:pt idx="1">
                  <c:v>Je me limite à 1 ou 2 produits différents pour l’entretien de ma maison</c:v>
                </c:pt>
                <c:pt idx="2">
                  <c:v>J’achète en VRAC les produits liquides (produits d’entretien, etc.)</c:v>
                </c:pt>
                <c:pt idx="3">
                  <c:v>Je fabrique certains produits d’entretien (maison, lessive, ..)</c:v>
                </c:pt>
              </c:strCache>
            </c:strRef>
          </c:cat>
          <c:val>
            <c:numRef>
              <c:f>'Sonecom entretien'!$C$2:$C$5</c:f>
              <c:numCache>
                <c:formatCode>General</c:formatCode>
                <c:ptCount val="4"/>
                <c:pt idx="0">
                  <c:v>122</c:v>
                </c:pt>
                <c:pt idx="1">
                  <c:v>102</c:v>
                </c:pt>
                <c:pt idx="2">
                  <c:v>91</c:v>
                </c:pt>
                <c:pt idx="3">
                  <c:v>43</c:v>
                </c:pt>
              </c:numCache>
            </c:numRef>
          </c:val>
          <c:extLst xmlns:c16r2="http://schemas.microsoft.com/office/drawing/2015/06/chart">
            <c:ext xmlns:c16="http://schemas.microsoft.com/office/drawing/2014/chart" uri="{C3380CC4-5D6E-409C-BE32-E72D297353CC}">
              <c16:uniqueId val="{00000001-654C-4EC0-AD23-8FB366C65E07}"/>
            </c:ext>
          </c:extLst>
        </c:ser>
        <c:ser>
          <c:idx val="2"/>
          <c:order val="2"/>
          <c:tx>
            <c:strRef>
              <c:f>'Sonecom entretien'!$D$1</c:f>
              <c:strCache>
                <c:ptCount val="1"/>
                <c:pt idx="0">
                  <c:v>Parfois ; mais je ne suis pas sûr-e que ça en vaut la peine</c:v>
                </c:pt>
              </c:strCache>
            </c:strRef>
          </c:tx>
          <c:spPr>
            <a:solidFill>
              <a:schemeClr val="accent3"/>
            </a:solidFill>
            <a:ln>
              <a:noFill/>
            </a:ln>
            <a:effectLst/>
          </c:spPr>
          <c:invertIfNegative val="0"/>
          <c:cat>
            <c:strRef>
              <c:f>'Sonecom entretien'!$A$2:$A$5</c:f>
              <c:strCache>
                <c:ptCount val="4"/>
                <c:pt idx="0">
                  <c:v>Je nettoie avec du matériel réutilisable (torchon, chiffons, etc au lieu de lingettes)</c:v>
                </c:pt>
                <c:pt idx="1">
                  <c:v>Je me limite à 1 ou 2 produits différents pour l’entretien de ma maison</c:v>
                </c:pt>
                <c:pt idx="2">
                  <c:v>J’achète en VRAC les produits liquides (produits d’entretien, etc.)</c:v>
                </c:pt>
                <c:pt idx="3">
                  <c:v>Je fabrique certains produits d’entretien (maison, lessive, ..)</c:v>
                </c:pt>
              </c:strCache>
            </c:strRef>
          </c:cat>
          <c:val>
            <c:numRef>
              <c:f>'Sonecom entretien'!$D$2:$D$5</c:f>
              <c:numCache>
                <c:formatCode>General</c:formatCode>
                <c:ptCount val="4"/>
                <c:pt idx="0">
                  <c:v>43</c:v>
                </c:pt>
                <c:pt idx="1">
                  <c:v>47</c:v>
                </c:pt>
                <c:pt idx="2">
                  <c:v>31</c:v>
                </c:pt>
                <c:pt idx="3">
                  <c:v>14</c:v>
                </c:pt>
              </c:numCache>
            </c:numRef>
          </c:val>
          <c:extLst xmlns:c16r2="http://schemas.microsoft.com/office/drawing/2015/06/chart">
            <c:ext xmlns:c16="http://schemas.microsoft.com/office/drawing/2014/chart" uri="{C3380CC4-5D6E-409C-BE32-E72D297353CC}">
              <c16:uniqueId val="{00000002-654C-4EC0-AD23-8FB366C65E07}"/>
            </c:ext>
          </c:extLst>
        </c:ser>
        <c:ser>
          <c:idx val="3"/>
          <c:order val="3"/>
          <c:tx>
            <c:strRef>
              <c:f>'Sonecom entretien'!$E$1</c:f>
              <c:strCache>
                <c:ptCount val="1"/>
                <c:pt idx="0">
                  <c:v>Jamais; mais ça en vaut la peine</c:v>
                </c:pt>
              </c:strCache>
            </c:strRef>
          </c:tx>
          <c:spPr>
            <a:solidFill>
              <a:schemeClr val="accent4"/>
            </a:solidFill>
            <a:ln>
              <a:noFill/>
            </a:ln>
            <a:effectLst/>
          </c:spPr>
          <c:invertIfNegative val="0"/>
          <c:cat>
            <c:strRef>
              <c:f>'Sonecom entretien'!$A$2:$A$5</c:f>
              <c:strCache>
                <c:ptCount val="4"/>
                <c:pt idx="0">
                  <c:v>Je nettoie avec du matériel réutilisable (torchon, chiffons, etc au lieu de lingettes)</c:v>
                </c:pt>
                <c:pt idx="1">
                  <c:v>Je me limite à 1 ou 2 produits différents pour l’entretien de ma maison</c:v>
                </c:pt>
                <c:pt idx="2">
                  <c:v>J’achète en VRAC les produits liquides (produits d’entretien, etc.)</c:v>
                </c:pt>
                <c:pt idx="3">
                  <c:v>Je fabrique certains produits d’entretien (maison, lessive, ..)</c:v>
                </c:pt>
              </c:strCache>
            </c:strRef>
          </c:cat>
          <c:val>
            <c:numRef>
              <c:f>'Sonecom entretien'!$E$2:$E$5</c:f>
              <c:numCache>
                <c:formatCode>General</c:formatCode>
                <c:ptCount val="4"/>
                <c:pt idx="0">
                  <c:v>58</c:v>
                </c:pt>
                <c:pt idx="1">
                  <c:v>141</c:v>
                </c:pt>
                <c:pt idx="2">
                  <c:v>206</c:v>
                </c:pt>
                <c:pt idx="3">
                  <c:v>225</c:v>
                </c:pt>
              </c:numCache>
            </c:numRef>
          </c:val>
          <c:extLst xmlns:c16r2="http://schemas.microsoft.com/office/drawing/2015/06/chart">
            <c:ext xmlns:c16="http://schemas.microsoft.com/office/drawing/2014/chart" uri="{C3380CC4-5D6E-409C-BE32-E72D297353CC}">
              <c16:uniqueId val="{00000003-654C-4EC0-AD23-8FB366C65E07}"/>
            </c:ext>
          </c:extLst>
        </c:ser>
        <c:ser>
          <c:idx val="4"/>
          <c:order val="4"/>
          <c:tx>
            <c:strRef>
              <c:f>'Sonecom entretien'!$F$1</c:f>
              <c:strCache>
                <c:ptCount val="1"/>
                <c:pt idx="0">
                  <c:v>Jamais; ça n’en vaut pas la peine</c:v>
                </c:pt>
              </c:strCache>
            </c:strRef>
          </c:tx>
          <c:spPr>
            <a:solidFill>
              <a:schemeClr val="accent5"/>
            </a:solidFill>
            <a:ln>
              <a:noFill/>
            </a:ln>
            <a:effectLst/>
          </c:spPr>
          <c:invertIfNegative val="0"/>
          <c:cat>
            <c:strRef>
              <c:f>'Sonecom entretien'!$A$2:$A$5</c:f>
              <c:strCache>
                <c:ptCount val="4"/>
                <c:pt idx="0">
                  <c:v>Je nettoie avec du matériel réutilisable (torchon, chiffons, etc au lieu de lingettes)</c:v>
                </c:pt>
                <c:pt idx="1">
                  <c:v>Je me limite à 1 ou 2 produits différents pour l’entretien de ma maison</c:v>
                </c:pt>
                <c:pt idx="2">
                  <c:v>J’achète en VRAC les produits liquides (produits d’entretien, etc.)</c:v>
                </c:pt>
                <c:pt idx="3">
                  <c:v>Je fabrique certains produits d’entretien (maison, lessive, ..)</c:v>
                </c:pt>
              </c:strCache>
            </c:strRef>
          </c:cat>
          <c:val>
            <c:numRef>
              <c:f>'Sonecom entretien'!$F$2:$F$5</c:f>
              <c:numCache>
                <c:formatCode>General</c:formatCode>
                <c:ptCount val="4"/>
                <c:pt idx="0">
                  <c:v>28</c:v>
                </c:pt>
                <c:pt idx="1">
                  <c:v>86</c:v>
                </c:pt>
                <c:pt idx="2">
                  <c:v>159</c:v>
                </c:pt>
                <c:pt idx="3">
                  <c:v>216</c:v>
                </c:pt>
              </c:numCache>
            </c:numRef>
          </c:val>
          <c:extLst xmlns:c16r2="http://schemas.microsoft.com/office/drawing/2015/06/chart">
            <c:ext xmlns:c16="http://schemas.microsoft.com/office/drawing/2014/chart" uri="{C3380CC4-5D6E-409C-BE32-E72D297353CC}">
              <c16:uniqueId val="{00000004-654C-4EC0-AD23-8FB366C65E07}"/>
            </c:ext>
          </c:extLst>
        </c:ser>
        <c:ser>
          <c:idx val="5"/>
          <c:order val="5"/>
          <c:tx>
            <c:strRef>
              <c:f>'Sonecom entretien'!$G$1</c:f>
              <c:strCache>
                <c:ptCount val="1"/>
                <c:pt idx="0">
                  <c:v>Pas concerné</c:v>
                </c:pt>
              </c:strCache>
            </c:strRef>
          </c:tx>
          <c:spPr>
            <a:solidFill>
              <a:schemeClr val="accent6"/>
            </a:solidFill>
            <a:ln>
              <a:noFill/>
            </a:ln>
            <a:effectLst/>
          </c:spPr>
          <c:invertIfNegative val="0"/>
          <c:cat>
            <c:strRef>
              <c:f>'Sonecom entretien'!$A$2:$A$5</c:f>
              <c:strCache>
                <c:ptCount val="4"/>
                <c:pt idx="0">
                  <c:v>Je nettoie avec du matériel réutilisable (torchon, chiffons, etc au lieu de lingettes)</c:v>
                </c:pt>
                <c:pt idx="1">
                  <c:v>Je me limite à 1 ou 2 produits différents pour l’entretien de ma maison</c:v>
                </c:pt>
                <c:pt idx="2">
                  <c:v>J’achète en VRAC les produits liquides (produits d’entretien, etc.)</c:v>
                </c:pt>
                <c:pt idx="3">
                  <c:v>Je fabrique certains produits d’entretien (maison, lessive, ..)</c:v>
                </c:pt>
              </c:strCache>
            </c:strRef>
          </c:cat>
          <c:val>
            <c:numRef>
              <c:f>'Sonecom entretien'!$G$2:$G$5</c:f>
              <c:numCache>
                <c:formatCode>General</c:formatCode>
                <c:ptCount val="4"/>
                <c:pt idx="0">
                  <c:v>31</c:v>
                </c:pt>
                <c:pt idx="1">
                  <c:v>53</c:v>
                </c:pt>
                <c:pt idx="2">
                  <c:v>70</c:v>
                </c:pt>
                <c:pt idx="3">
                  <c:v>93</c:v>
                </c:pt>
              </c:numCache>
            </c:numRef>
          </c:val>
          <c:extLst xmlns:c16r2="http://schemas.microsoft.com/office/drawing/2015/06/chart">
            <c:ext xmlns:c16="http://schemas.microsoft.com/office/drawing/2014/chart" uri="{C3380CC4-5D6E-409C-BE32-E72D297353CC}">
              <c16:uniqueId val="{00000005-654C-4EC0-AD23-8FB366C65E07}"/>
            </c:ext>
          </c:extLst>
        </c:ser>
        <c:dLbls>
          <c:showLegendKey val="0"/>
          <c:showVal val="0"/>
          <c:showCatName val="0"/>
          <c:showSerName val="0"/>
          <c:showPercent val="0"/>
          <c:showBubbleSize val="0"/>
        </c:dLbls>
        <c:gapWidth val="150"/>
        <c:overlap val="100"/>
        <c:axId val="362706232"/>
        <c:axId val="362707408"/>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'Sonecom entretien'!$H$1</c15:sqref>
                        </c15:formulaRef>
                      </c:ext>
                    </c:extLst>
                    <c:strCache>
                      <c:ptCount val="1"/>
                      <c:pt idx="0">
                        <c:v>Somme</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'Sonecom entretien'!$A$2:$A$5</c15:sqref>
                        </c15:formulaRef>
                      </c:ext>
                    </c:extLst>
                    <c:strCache>
                      <c:ptCount val="4"/>
                      <c:pt idx="0">
                        <c:v>Je nettoie avec du matériel réutilisable (torchon, chiffons, etc au lieu de lingettes)</c:v>
                      </c:pt>
                      <c:pt idx="1">
                        <c:v>Je me limite à 1 ou 2 produits différents pour l’entretien de ma maison</c:v>
                      </c:pt>
                      <c:pt idx="2">
                        <c:v>J’achète en VRAC les produits liquides (produits d’entretien, etc.)</c:v>
                      </c:pt>
                      <c:pt idx="3">
                        <c:v>Je fabrique certains produits d’entretien (maison, lessive, ..)</c:v>
                      </c:pt>
                    </c:strCache>
                  </c:strRef>
                </c:cat>
                <c:val>
                  <c:numRef>
                    <c:extLst xmlns:c16r2="http://schemas.microsoft.com/office/drawing/2015/06/chart">
                      <c:ext uri="{02D57815-91ED-43cb-92C2-25804820EDAC}">
                        <c15:formulaRef>
                          <c15:sqref>'Sonecom entretien'!$H$2:$H$5</c15:sqref>
                        </c15:formulaRef>
                      </c:ext>
                    </c:extLst>
                    <c:numCache>
                      <c:formatCode>General</c:formatCode>
                      <c:ptCount val="4"/>
                      <c:pt idx="0">
                        <c:v>624</c:v>
                      </c:pt>
                      <c:pt idx="1">
                        <c:v>619</c:v>
                      </c:pt>
                      <c:pt idx="2">
                        <c:v>620</c:v>
                      </c:pt>
                      <c:pt idx="3">
                        <c:v>628</c:v>
                      </c:pt>
                    </c:numCache>
                  </c:numRef>
                </c:val>
                <c:extLst xmlns:c16r2="http://schemas.microsoft.com/office/drawing/2015/06/chart">
                  <c:ext xmlns:c16="http://schemas.microsoft.com/office/drawing/2014/chart" uri="{C3380CC4-5D6E-409C-BE32-E72D297353CC}">
                    <c16:uniqueId val="{00000006-654C-4EC0-AD23-8FB366C65E07}"/>
                  </c:ext>
                </c:extLst>
              </c15:ser>
            </c15:filteredBarSeries>
          </c:ext>
        </c:extLst>
      </c:barChart>
      <c:catAx>
        <c:axId val="362706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07408"/>
        <c:crosses val="autoZero"/>
        <c:auto val="1"/>
        <c:lblAlgn val="ctr"/>
        <c:lblOffset val="100"/>
        <c:noMultiLvlLbl val="0"/>
      </c:catAx>
      <c:valAx>
        <c:axId val="3627074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06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800" b="0" i="0" baseline="0" dirty="0">
                <a:effectLst/>
              </a:rPr>
              <a:t>Pour les fêtes...</a:t>
            </a:r>
            <a:endParaRPr lang="fr-BE" dirty="0">
              <a:effectLst/>
            </a:endParaRPr>
          </a:p>
          <a:p>
            <a:pPr>
              <a:defRPr/>
            </a:pPr>
            <a:r>
              <a:rPr lang="fr-BE" sz="1400" b="0" i="0" baseline="0" dirty="0">
                <a:effectLst/>
              </a:rPr>
              <a:t>Challenge 2021</a:t>
            </a:r>
            <a:endParaRPr lang="fr-BE" sz="1100"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'Challenge 2021 fête'!$B$1</c:f>
              <c:strCache>
                <c:ptCount val="1"/>
                <c:pt idx="0">
                  <c:v>Toujours ; ça en vaut vraiment la peine</c:v>
                </c:pt>
              </c:strCache>
            </c:strRef>
          </c:tx>
          <c:spPr>
            <a:solidFill>
              <a:schemeClr val="accent1"/>
            </a:solidFill>
            <a:ln>
              <a:noFill/>
            </a:ln>
            <a:effectLst/>
          </c:spPr>
          <c:invertIfNegative val="0"/>
          <c:cat>
            <c:strRef>
              <c:f>'Challenge 2021 fête'!$A$2:$A$3</c:f>
              <c:strCache>
                <c:ptCount val="2"/>
                <c:pt idx="0">
                  <c:v>Pour les fêtes, je remplace les objets en plastique jetables par des alternatives réutilisables</c:v>
                </c:pt>
                <c:pt idx="1">
                  <c:v>J'emballe les cadeaux avec des tissus réutilisables (furoshiki)</c:v>
                </c:pt>
              </c:strCache>
            </c:strRef>
          </c:cat>
          <c:val>
            <c:numRef>
              <c:f>'Challenge 2021 fête'!$B$2:$B$3</c:f>
              <c:numCache>
                <c:formatCode>0</c:formatCode>
                <c:ptCount val="2"/>
                <c:pt idx="0">
                  <c:v>40</c:v>
                </c:pt>
                <c:pt idx="1">
                  <c:v>9</c:v>
                </c:pt>
              </c:numCache>
            </c:numRef>
          </c:val>
          <c:extLst xmlns:c16r2="http://schemas.microsoft.com/office/drawing/2015/06/chart">
            <c:ext xmlns:c16="http://schemas.microsoft.com/office/drawing/2014/chart" uri="{C3380CC4-5D6E-409C-BE32-E72D297353CC}">
              <c16:uniqueId val="{00000000-6552-4A0A-9154-B56F2C6E3A45}"/>
            </c:ext>
          </c:extLst>
        </c:ser>
        <c:ser>
          <c:idx val="1"/>
          <c:order val="1"/>
          <c:tx>
            <c:strRef>
              <c:f>'Challenge 2021 fête'!$C$1</c:f>
              <c:strCache>
                <c:ptCount val="1"/>
                <c:pt idx="0">
                  <c:v>Parfois ; ça en vaut la peine</c:v>
                </c:pt>
              </c:strCache>
            </c:strRef>
          </c:tx>
          <c:spPr>
            <a:solidFill>
              <a:schemeClr val="accent2"/>
            </a:solidFill>
            <a:ln>
              <a:noFill/>
            </a:ln>
            <a:effectLst/>
          </c:spPr>
          <c:invertIfNegative val="0"/>
          <c:cat>
            <c:strRef>
              <c:f>'Challenge 2021 fête'!$A$2:$A$3</c:f>
              <c:strCache>
                <c:ptCount val="2"/>
                <c:pt idx="0">
                  <c:v>Pour les fêtes, je remplace les objets en plastique jetables par des alternatives réutilisables</c:v>
                </c:pt>
                <c:pt idx="1">
                  <c:v>J'emballe les cadeaux avec des tissus réutilisables (furoshiki)</c:v>
                </c:pt>
              </c:strCache>
            </c:strRef>
          </c:cat>
          <c:val>
            <c:numRef>
              <c:f>'Challenge 2021 fête'!$C$2:$C$3</c:f>
              <c:numCache>
                <c:formatCode>0</c:formatCode>
                <c:ptCount val="2"/>
                <c:pt idx="0">
                  <c:v>15</c:v>
                </c:pt>
                <c:pt idx="1">
                  <c:v>30</c:v>
                </c:pt>
              </c:numCache>
            </c:numRef>
          </c:val>
          <c:extLst xmlns:c16r2="http://schemas.microsoft.com/office/drawing/2015/06/chart">
            <c:ext xmlns:c16="http://schemas.microsoft.com/office/drawing/2014/chart" uri="{C3380CC4-5D6E-409C-BE32-E72D297353CC}">
              <c16:uniqueId val="{00000001-6552-4A0A-9154-B56F2C6E3A45}"/>
            </c:ext>
          </c:extLst>
        </c:ser>
        <c:ser>
          <c:idx val="2"/>
          <c:order val="2"/>
          <c:tx>
            <c:strRef>
              <c:f>'Challenge 2021 fête'!$D$1</c:f>
              <c:strCache>
                <c:ptCount val="1"/>
                <c:pt idx="0">
                  <c:v>Parfois ; mais je ne suis pas sûr-e que ça en vaut la peine</c:v>
                </c:pt>
              </c:strCache>
            </c:strRef>
          </c:tx>
          <c:spPr>
            <a:solidFill>
              <a:schemeClr val="accent3"/>
            </a:solidFill>
            <a:ln>
              <a:noFill/>
            </a:ln>
            <a:effectLst/>
          </c:spPr>
          <c:invertIfNegative val="0"/>
          <c:cat>
            <c:strRef>
              <c:f>'Challenge 2021 fête'!$A$2:$A$3</c:f>
              <c:strCache>
                <c:ptCount val="2"/>
                <c:pt idx="0">
                  <c:v>Pour les fêtes, je remplace les objets en plastique jetables par des alternatives réutilisables</c:v>
                </c:pt>
                <c:pt idx="1">
                  <c:v>J'emballe les cadeaux avec des tissus réutilisables (furoshiki)</c:v>
                </c:pt>
              </c:strCache>
            </c:strRef>
          </c:cat>
          <c:val>
            <c:numRef>
              <c:f>'Challenge 2021 fête'!$D$2:$D$3</c:f>
              <c:numCache>
                <c:formatCode>0</c:formatCode>
                <c:ptCount val="2"/>
                <c:pt idx="0">
                  <c:v>0</c:v>
                </c:pt>
                <c:pt idx="1">
                  <c:v>1</c:v>
                </c:pt>
              </c:numCache>
            </c:numRef>
          </c:val>
          <c:extLst xmlns:c16r2="http://schemas.microsoft.com/office/drawing/2015/06/chart">
            <c:ext xmlns:c16="http://schemas.microsoft.com/office/drawing/2014/chart" uri="{C3380CC4-5D6E-409C-BE32-E72D297353CC}">
              <c16:uniqueId val="{00000002-6552-4A0A-9154-B56F2C6E3A45}"/>
            </c:ext>
          </c:extLst>
        </c:ser>
        <c:ser>
          <c:idx val="3"/>
          <c:order val="3"/>
          <c:tx>
            <c:strRef>
              <c:f>'Challenge 2021 fête'!$E$1</c:f>
              <c:strCache>
                <c:ptCount val="1"/>
                <c:pt idx="0">
                  <c:v>Jamais; mais ça en vaut la peine</c:v>
                </c:pt>
              </c:strCache>
            </c:strRef>
          </c:tx>
          <c:spPr>
            <a:solidFill>
              <a:schemeClr val="accent4"/>
            </a:solidFill>
            <a:ln>
              <a:noFill/>
            </a:ln>
            <a:effectLst/>
          </c:spPr>
          <c:invertIfNegative val="0"/>
          <c:cat>
            <c:strRef>
              <c:f>'Challenge 2021 fête'!$A$2:$A$3</c:f>
              <c:strCache>
                <c:ptCount val="2"/>
                <c:pt idx="0">
                  <c:v>Pour les fêtes, je remplace les objets en plastique jetables par des alternatives réutilisables</c:v>
                </c:pt>
                <c:pt idx="1">
                  <c:v>J'emballe les cadeaux avec des tissus réutilisables (furoshiki)</c:v>
                </c:pt>
              </c:strCache>
            </c:strRef>
          </c:cat>
          <c:val>
            <c:numRef>
              <c:f>'Challenge 2021 fête'!$E$2:$E$3</c:f>
              <c:numCache>
                <c:formatCode>0</c:formatCode>
                <c:ptCount val="2"/>
                <c:pt idx="0">
                  <c:v>0</c:v>
                </c:pt>
                <c:pt idx="1">
                  <c:v>16</c:v>
                </c:pt>
              </c:numCache>
            </c:numRef>
          </c:val>
          <c:extLst xmlns:c16r2="http://schemas.microsoft.com/office/drawing/2015/06/chart">
            <c:ext xmlns:c16="http://schemas.microsoft.com/office/drawing/2014/chart" uri="{C3380CC4-5D6E-409C-BE32-E72D297353CC}">
              <c16:uniqueId val="{00000003-6552-4A0A-9154-B56F2C6E3A45}"/>
            </c:ext>
          </c:extLst>
        </c:ser>
        <c:ser>
          <c:idx val="4"/>
          <c:order val="4"/>
          <c:tx>
            <c:strRef>
              <c:f>'Challenge 2021 fête'!$F$1</c:f>
              <c:strCache>
                <c:ptCount val="1"/>
                <c:pt idx="0">
                  <c:v>Jamais; ça n’en vaut pas la peine</c:v>
                </c:pt>
              </c:strCache>
            </c:strRef>
          </c:tx>
          <c:spPr>
            <a:solidFill>
              <a:schemeClr val="accent5"/>
            </a:solidFill>
            <a:ln>
              <a:noFill/>
            </a:ln>
            <a:effectLst/>
          </c:spPr>
          <c:invertIfNegative val="0"/>
          <c:cat>
            <c:strRef>
              <c:f>'Challenge 2021 fête'!$A$2:$A$3</c:f>
              <c:strCache>
                <c:ptCount val="2"/>
                <c:pt idx="0">
                  <c:v>Pour les fêtes, je remplace les objets en plastique jetables par des alternatives réutilisables</c:v>
                </c:pt>
                <c:pt idx="1">
                  <c:v>J'emballe les cadeaux avec des tissus réutilisables (furoshiki)</c:v>
                </c:pt>
              </c:strCache>
            </c:strRef>
          </c:cat>
          <c:val>
            <c:numRef>
              <c:f>'Challenge 2021 fête'!$F$2:$F$3</c:f>
              <c:numCache>
                <c:formatCode>0</c:formatCode>
                <c:ptCount val="2"/>
                <c:pt idx="0">
                  <c:v>0</c:v>
                </c:pt>
                <c:pt idx="1">
                  <c:v>0</c:v>
                </c:pt>
              </c:numCache>
            </c:numRef>
          </c:val>
          <c:extLst xmlns:c16r2="http://schemas.microsoft.com/office/drawing/2015/06/chart">
            <c:ext xmlns:c16="http://schemas.microsoft.com/office/drawing/2014/chart" uri="{C3380CC4-5D6E-409C-BE32-E72D297353CC}">
              <c16:uniqueId val="{00000004-6552-4A0A-9154-B56F2C6E3A45}"/>
            </c:ext>
          </c:extLst>
        </c:ser>
        <c:ser>
          <c:idx val="5"/>
          <c:order val="5"/>
          <c:tx>
            <c:strRef>
              <c:f>'Challenge 2021 fête'!$G$1</c:f>
              <c:strCache>
                <c:ptCount val="1"/>
                <c:pt idx="0">
                  <c:v>Non concerné.e</c:v>
                </c:pt>
              </c:strCache>
            </c:strRef>
          </c:tx>
          <c:spPr>
            <a:solidFill>
              <a:schemeClr val="accent6"/>
            </a:solidFill>
            <a:ln>
              <a:noFill/>
            </a:ln>
            <a:effectLst/>
          </c:spPr>
          <c:invertIfNegative val="0"/>
          <c:cat>
            <c:strRef>
              <c:f>'Challenge 2021 fête'!$A$2:$A$3</c:f>
              <c:strCache>
                <c:ptCount val="2"/>
                <c:pt idx="0">
                  <c:v>Pour les fêtes, je remplace les objets en plastique jetables par des alternatives réutilisables</c:v>
                </c:pt>
                <c:pt idx="1">
                  <c:v>J'emballe les cadeaux avec des tissus réutilisables (furoshiki)</c:v>
                </c:pt>
              </c:strCache>
            </c:strRef>
          </c:cat>
          <c:val>
            <c:numRef>
              <c:f>'Challenge 2021 fête'!$G$2:$G$3</c:f>
              <c:numCache>
                <c:formatCode>0</c:formatCode>
                <c:ptCount val="2"/>
                <c:pt idx="0">
                  <c:v>2</c:v>
                </c:pt>
                <c:pt idx="1">
                  <c:v>1</c:v>
                </c:pt>
              </c:numCache>
            </c:numRef>
          </c:val>
          <c:extLst xmlns:c16r2="http://schemas.microsoft.com/office/drawing/2015/06/chart">
            <c:ext xmlns:c16="http://schemas.microsoft.com/office/drawing/2014/chart" uri="{C3380CC4-5D6E-409C-BE32-E72D297353CC}">
              <c16:uniqueId val="{00000005-6552-4A0A-9154-B56F2C6E3A45}"/>
            </c:ext>
          </c:extLst>
        </c:ser>
        <c:dLbls>
          <c:showLegendKey val="0"/>
          <c:showVal val="0"/>
          <c:showCatName val="0"/>
          <c:showSerName val="0"/>
          <c:showPercent val="0"/>
          <c:showBubbleSize val="0"/>
        </c:dLbls>
        <c:gapWidth val="150"/>
        <c:overlap val="100"/>
        <c:axId val="362711328"/>
        <c:axId val="362707800"/>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'Challenge 2021 fête'!$H$1</c15:sqref>
                        </c15:formulaRef>
                      </c:ext>
                    </c:extLst>
                    <c:strCache>
                      <c:ptCount val="1"/>
                      <c:pt idx="0">
                        <c:v>Somme</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'Challenge 2021 fête'!$A$2:$A$3</c15:sqref>
                        </c15:formulaRef>
                      </c:ext>
                    </c:extLst>
                    <c:strCache>
                      <c:ptCount val="2"/>
                      <c:pt idx="0">
                        <c:v>Pour les fêtes, je remplace les objets en plastique jetables par des alternatives réutilisables</c:v>
                      </c:pt>
                      <c:pt idx="1">
                        <c:v>J'emballe les cadeaux avec des tissus réutilisables (furoshiki)</c:v>
                      </c:pt>
                    </c:strCache>
                  </c:strRef>
                </c:cat>
                <c:val>
                  <c:numRef>
                    <c:extLst xmlns:c16r2="http://schemas.microsoft.com/office/drawing/2015/06/chart">
                      <c:ext uri="{02D57815-91ED-43cb-92C2-25804820EDAC}">
                        <c15:formulaRef>
                          <c15:sqref>'Challenge 2021 fête'!$H$2:$H$3</c15:sqref>
                        </c15:formulaRef>
                      </c:ext>
                    </c:extLst>
                    <c:numCache>
                      <c:formatCode>0</c:formatCode>
                      <c:ptCount val="2"/>
                      <c:pt idx="0">
                        <c:v>57</c:v>
                      </c:pt>
                      <c:pt idx="1">
                        <c:v>57</c:v>
                      </c:pt>
                    </c:numCache>
                  </c:numRef>
                </c:val>
                <c:extLst xmlns:c16r2="http://schemas.microsoft.com/office/drawing/2015/06/chart">
                  <c:ext xmlns:c16="http://schemas.microsoft.com/office/drawing/2014/chart" uri="{C3380CC4-5D6E-409C-BE32-E72D297353CC}">
                    <c16:uniqueId val="{00000006-6552-4A0A-9154-B56F2C6E3A45}"/>
                  </c:ext>
                </c:extLst>
              </c15:ser>
            </c15:filteredBarSeries>
          </c:ext>
        </c:extLst>
      </c:barChart>
      <c:catAx>
        <c:axId val="362711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07800"/>
        <c:crosses val="autoZero"/>
        <c:auto val="1"/>
        <c:lblAlgn val="ctr"/>
        <c:lblOffset val="100"/>
        <c:noMultiLvlLbl val="0"/>
      </c:catAx>
      <c:valAx>
        <c:axId val="3627078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113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Bruxellois 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'Sonecom fête'!$B$1</c:f>
              <c:strCache>
                <c:ptCount val="1"/>
                <c:pt idx="0">
                  <c:v>Toujours ; ça en vaut vraiment la peine</c:v>
                </c:pt>
              </c:strCache>
            </c:strRef>
          </c:tx>
          <c:spPr>
            <a:solidFill>
              <a:schemeClr val="accent1"/>
            </a:solidFill>
            <a:ln>
              <a:noFill/>
            </a:ln>
            <a:effectLst/>
          </c:spPr>
          <c:invertIfNegative val="0"/>
          <c:cat>
            <c:strRef>
              <c:f>'Sonecom fête'!$A$2:$A$3</c:f>
              <c:strCache>
                <c:ptCount val="2"/>
                <c:pt idx="0">
                  <c:v>Pour les fêtes, je remplace les objets en plastique jetables par des alternatives réutilisables (gobelets, assiettes, couverts, pailles , etc.)</c:v>
                </c:pt>
                <c:pt idx="1">
                  <c:v>J'emballe les cadeaux avec des tissus réutilisables (furoshiki)</c:v>
                </c:pt>
              </c:strCache>
            </c:strRef>
          </c:cat>
          <c:val>
            <c:numRef>
              <c:f>'Sonecom fête'!$B$2:$B$3</c:f>
              <c:numCache>
                <c:formatCode>General</c:formatCode>
                <c:ptCount val="2"/>
                <c:pt idx="0">
                  <c:v>226</c:v>
                </c:pt>
                <c:pt idx="1">
                  <c:v>30</c:v>
                </c:pt>
              </c:numCache>
            </c:numRef>
          </c:val>
          <c:extLst xmlns:c16r2="http://schemas.microsoft.com/office/drawing/2015/06/chart">
            <c:ext xmlns:c16="http://schemas.microsoft.com/office/drawing/2014/chart" uri="{C3380CC4-5D6E-409C-BE32-E72D297353CC}">
              <c16:uniqueId val="{00000000-4525-4685-9892-1959214E9705}"/>
            </c:ext>
          </c:extLst>
        </c:ser>
        <c:ser>
          <c:idx val="1"/>
          <c:order val="1"/>
          <c:tx>
            <c:strRef>
              <c:f>'Sonecom fête'!$C$1</c:f>
              <c:strCache>
                <c:ptCount val="1"/>
                <c:pt idx="0">
                  <c:v>Parfois ; ça en vaut la peine</c:v>
                </c:pt>
              </c:strCache>
            </c:strRef>
          </c:tx>
          <c:spPr>
            <a:solidFill>
              <a:schemeClr val="accent2"/>
            </a:solidFill>
            <a:ln>
              <a:noFill/>
            </a:ln>
            <a:effectLst/>
          </c:spPr>
          <c:invertIfNegative val="0"/>
          <c:cat>
            <c:strRef>
              <c:f>'Sonecom fête'!$A$2:$A$3</c:f>
              <c:strCache>
                <c:ptCount val="2"/>
                <c:pt idx="0">
                  <c:v>Pour les fêtes, je remplace les objets en plastique jetables par des alternatives réutilisables (gobelets, assiettes, couverts, pailles , etc.)</c:v>
                </c:pt>
                <c:pt idx="1">
                  <c:v>J'emballe les cadeaux avec des tissus réutilisables (furoshiki)</c:v>
                </c:pt>
              </c:strCache>
            </c:strRef>
          </c:cat>
          <c:val>
            <c:numRef>
              <c:f>'Sonecom fête'!$C$2:$C$3</c:f>
              <c:numCache>
                <c:formatCode>General</c:formatCode>
                <c:ptCount val="2"/>
                <c:pt idx="0">
                  <c:v>115</c:v>
                </c:pt>
                <c:pt idx="1">
                  <c:v>41</c:v>
                </c:pt>
              </c:numCache>
            </c:numRef>
          </c:val>
          <c:extLst xmlns:c16r2="http://schemas.microsoft.com/office/drawing/2015/06/chart">
            <c:ext xmlns:c16="http://schemas.microsoft.com/office/drawing/2014/chart" uri="{C3380CC4-5D6E-409C-BE32-E72D297353CC}">
              <c16:uniqueId val="{00000001-4525-4685-9892-1959214E9705}"/>
            </c:ext>
          </c:extLst>
        </c:ser>
        <c:ser>
          <c:idx val="2"/>
          <c:order val="2"/>
          <c:tx>
            <c:strRef>
              <c:f>'Sonecom fête'!$D$1</c:f>
              <c:strCache>
                <c:ptCount val="1"/>
                <c:pt idx="0">
                  <c:v>Parfois ; mais je ne suis pas sûr-e que ça en vaut la peine</c:v>
                </c:pt>
              </c:strCache>
            </c:strRef>
          </c:tx>
          <c:spPr>
            <a:solidFill>
              <a:schemeClr val="accent3"/>
            </a:solidFill>
            <a:ln>
              <a:noFill/>
            </a:ln>
            <a:effectLst/>
          </c:spPr>
          <c:invertIfNegative val="0"/>
          <c:cat>
            <c:strRef>
              <c:f>'Sonecom fête'!$A$2:$A$3</c:f>
              <c:strCache>
                <c:ptCount val="2"/>
                <c:pt idx="0">
                  <c:v>Pour les fêtes, je remplace les objets en plastique jetables par des alternatives réutilisables (gobelets, assiettes, couverts, pailles , etc.)</c:v>
                </c:pt>
                <c:pt idx="1">
                  <c:v>J'emballe les cadeaux avec des tissus réutilisables (furoshiki)</c:v>
                </c:pt>
              </c:strCache>
            </c:strRef>
          </c:cat>
          <c:val>
            <c:numRef>
              <c:f>'Sonecom fête'!$D$2:$D$3</c:f>
              <c:numCache>
                <c:formatCode>General</c:formatCode>
                <c:ptCount val="2"/>
                <c:pt idx="0">
                  <c:v>34</c:v>
                </c:pt>
                <c:pt idx="1">
                  <c:v>14</c:v>
                </c:pt>
              </c:numCache>
            </c:numRef>
          </c:val>
          <c:extLst xmlns:c16r2="http://schemas.microsoft.com/office/drawing/2015/06/chart">
            <c:ext xmlns:c16="http://schemas.microsoft.com/office/drawing/2014/chart" uri="{C3380CC4-5D6E-409C-BE32-E72D297353CC}">
              <c16:uniqueId val="{00000002-4525-4685-9892-1959214E9705}"/>
            </c:ext>
          </c:extLst>
        </c:ser>
        <c:ser>
          <c:idx val="3"/>
          <c:order val="3"/>
          <c:tx>
            <c:strRef>
              <c:f>'Sonecom fête'!$E$1</c:f>
              <c:strCache>
                <c:ptCount val="1"/>
                <c:pt idx="0">
                  <c:v>Jamais; mais ça en vaut la peine</c:v>
                </c:pt>
              </c:strCache>
            </c:strRef>
          </c:tx>
          <c:spPr>
            <a:solidFill>
              <a:schemeClr val="accent4"/>
            </a:solidFill>
            <a:ln>
              <a:noFill/>
            </a:ln>
            <a:effectLst/>
          </c:spPr>
          <c:invertIfNegative val="0"/>
          <c:cat>
            <c:strRef>
              <c:f>'Sonecom fête'!$A$2:$A$3</c:f>
              <c:strCache>
                <c:ptCount val="2"/>
                <c:pt idx="0">
                  <c:v>Pour les fêtes, je remplace les objets en plastique jetables par des alternatives réutilisables (gobelets, assiettes, couverts, pailles , etc.)</c:v>
                </c:pt>
                <c:pt idx="1">
                  <c:v>J'emballe les cadeaux avec des tissus réutilisables (furoshiki)</c:v>
                </c:pt>
              </c:strCache>
            </c:strRef>
          </c:cat>
          <c:val>
            <c:numRef>
              <c:f>'Sonecom fête'!$E$2:$E$3</c:f>
              <c:numCache>
                <c:formatCode>General</c:formatCode>
                <c:ptCount val="2"/>
                <c:pt idx="0">
                  <c:v>113</c:v>
                </c:pt>
                <c:pt idx="1">
                  <c:v>213</c:v>
                </c:pt>
              </c:numCache>
            </c:numRef>
          </c:val>
          <c:extLst xmlns:c16r2="http://schemas.microsoft.com/office/drawing/2015/06/chart">
            <c:ext xmlns:c16="http://schemas.microsoft.com/office/drawing/2014/chart" uri="{C3380CC4-5D6E-409C-BE32-E72D297353CC}">
              <c16:uniqueId val="{00000003-4525-4685-9892-1959214E9705}"/>
            </c:ext>
          </c:extLst>
        </c:ser>
        <c:ser>
          <c:idx val="4"/>
          <c:order val="4"/>
          <c:tx>
            <c:strRef>
              <c:f>'Sonecom fête'!$F$1</c:f>
              <c:strCache>
                <c:ptCount val="1"/>
                <c:pt idx="0">
                  <c:v>Jamais; ça n’en vaut pas la peine</c:v>
                </c:pt>
              </c:strCache>
            </c:strRef>
          </c:tx>
          <c:spPr>
            <a:solidFill>
              <a:schemeClr val="accent5"/>
            </a:solidFill>
            <a:ln>
              <a:noFill/>
            </a:ln>
            <a:effectLst/>
          </c:spPr>
          <c:invertIfNegative val="0"/>
          <c:cat>
            <c:strRef>
              <c:f>'Sonecom fête'!$A$2:$A$3</c:f>
              <c:strCache>
                <c:ptCount val="2"/>
                <c:pt idx="0">
                  <c:v>Pour les fêtes, je remplace les objets en plastique jetables par des alternatives réutilisables (gobelets, assiettes, couverts, pailles , etc.)</c:v>
                </c:pt>
                <c:pt idx="1">
                  <c:v>J'emballe les cadeaux avec des tissus réutilisables (furoshiki)</c:v>
                </c:pt>
              </c:strCache>
            </c:strRef>
          </c:cat>
          <c:val>
            <c:numRef>
              <c:f>'Sonecom fête'!$F$2:$F$3</c:f>
              <c:numCache>
                <c:formatCode>General</c:formatCode>
                <c:ptCount val="2"/>
                <c:pt idx="0">
                  <c:v>67</c:v>
                </c:pt>
                <c:pt idx="1">
                  <c:v>225</c:v>
                </c:pt>
              </c:numCache>
            </c:numRef>
          </c:val>
          <c:extLst xmlns:c16r2="http://schemas.microsoft.com/office/drawing/2015/06/chart">
            <c:ext xmlns:c16="http://schemas.microsoft.com/office/drawing/2014/chart" uri="{C3380CC4-5D6E-409C-BE32-E72D297353CC}">
              <c16:uniqueId val="{00000004-4525-4685-9892-1959214E9705}"/>
            </c:ext>
          </c:extLst>
        </c:ser>
        <c:ser>
          <c:idx val="5"/>
          <c:order val="5"/>
          <c:tx>
            <c:strRef>
              <c:f>'Sonecom fête'!$G$1</c:f>
              <c:strCache>
                <c:ptCount val="1"/>
                <c:pt idx="0">
                  <c:v>Pas concerné</c:v>
                </c:pt>
              </c:strCache>
            </c:strRef>
          </c:tx>
          <c:spPr>
            <a:solidFill>
              <a:schemeClr val="accent6"/>
            </a:solidFill>
            <a:ln>
              <a:noFill/>
            </a:ln>
            <a:effectLst/>
          </c:spPr>
          <c:invertIfNegative val="0"/>
          <c:cat>
            <c:strRef>
              <c:f>'Sonecom fête'!$A$2:$A$3</c:f>
              <c:strCache>
                <c:ptCount val="2"/>
                <c:pt idx="0">
                  <c:v>Pour les fêtes, je remplace les objets en plastique jetables par des alternatives réutilisables (gobelets, assiettes, couverts, pailles , etc.)</c:v>
                </c:pt>
                <c:pt idx="1">
                  <c:v>J'emballe les cadeaux avec des tissus réutilisables (furoshiki)</c:v>
                </c:pt>
              </c:strCache>
            </c:strRef>
          </c:cat>
          <c:val>
            <c:numRef>
              <c:f>'Sonecom fête'!$G$2:$G$3</c:f>
              <c:numCache>
                <c:formatCode>General</c:formatCode>
                <c:ptCount val="2"/>
                <c:pt idx="0">
                  <c:v>60</c:v>
                </c:pt>
                <c:pt idx="1">
                  <c:v>103</c:v>
                </c:pt>
              </c:numCache>
            </c:numRef>
          </c:val>
          <c:extLst xmlns:c16r2="http://schemas.microsoft.com/office/drawing/2015/06/chart">
            <c:ext xmlns:c16="http://schemas.microsoft.com/office/drawing/2014/chart" uri="{C3380CC4-5D6E-409C-BE32-E72D297353CC}">
              <c16:uniqueId val="{00000005-4525-4685-9892-1959214E9705}"/>
            </c:ext>
          </c:extLst>
        </c:ser>
        <c:dLbls>
          <c:showLegendKey val="0"/>
          <c:showVal val="0"/>
          <c:showCatName val="0"/>
          <c:showSerName val="0"/>
          <c:showPercent val="0"/>
          <c:showBubbleSize val="0"/>
        </c:dLbls>
        <c:gapWidth val="150"/>
        <c:overlap val="100"/>
        <c:axId val="362713680"/>
        <c:axId val="362706624"/>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'Sonecom fête'!$H$1</c15:sqref>
                        </c15:formulaRef>
                      </c:ext>
                    </c:extLst>
                    <c:strCache>
                      <c:ptCount val="1"/>
                      <c:pt idx="0">
                        <c:v>Somme</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'Sonecom fête'!$A$2:$A$3</c15:sqref>
                        </c15:formulaRef>
                      </c:ext>
                    </c:extLst>
                    <c:strCache>
                      <c:ptCount val="2"/>
                      <c:pt idx="0">
                        <c:v>Pour les fêtes, je remplace les objets en plastique jetables par des alternatives réutilisables (gobelets, assiettes, couverts, pailles , etc.)</c:v>
                      </c:pt>
                      <c:pt idx="1">
                        <c:v>J'emballe les cadeaux avec des tissus réutilisables (furoshiki)</c:v>
                      </c:pt>
                    </c:strCache>
                  </c:strRef>
                </c:cat>
                <c:val>
                  <c:numRef>
                    <c:extLst xmlns:c16r2="http://schemas.microsoft.com/office/drawing/2015/06/chart">
                      <c:ext uri="{02D57815-91ED-43cb-92C2-25804820EDAC}">
                        <c15:formulaRef>
                          <c15:sqref>'Sonecom fête'!$H$2:$H$3</c15:sqref>
                        </c15:formulaRef>
                      </c:ext>
                    </c:extLst>
                    <c:numCache>
                      <c:formatCode>General</c:formatCode>
                      <c:ptCount val="2"/>
                      <c:pt idx="0">
                        <c:v>615</c:v>
                      </c:pt>
                      <c:pt idx="1">
                        <c:v>626</c:v>
                      </c:pt>
                    </c:numCache>
                  </c:numRef>
                </c:val>
                <c:extLst xmlns:c16r2="http://schemas.microsoft.com/office/drawing/2015/06/chart">
                  <c:ext xmlns:c16="http://schemas.microsoft.com/office/drawing/2014/chart" uri="{C3380CC4-5D6E-409C-BE32-E72D297353CC}">
                    <c16:uniqueId val="{00000006-4525-4685-9892-1959214E9705}"/>
                  </c:ext>
                </c:extLst>
              </c15:ser>
            </c15:filteredBarSeries>
          </c:ext>
        </c:extLst>
      </c:barChart>
      <c:catAx>
        <c:axId val="362713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06624"/>
        <c:crosses val="autoZero"/>
        <c:auto val="1"/>
        <c:lblAlgn val="ctr"/>
        <c:lblOffset val="100"/>
        <c:noMultiLvlLbl val="0"/>
      </c:catAx>
      <c:valAx>
        <c:axId val="3627066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13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800" b="0" i="0" baseline="0" dirty="0">
                <a:effectLst/>
              </a:rPr>
              <a:t>Dans la salle de bain:</a:t>
            </a:r>
            <a:endParaRPr lang="fr-BE" dirty="0">
              <a:effectLst/>
            </a:endParaRPr>
          </a:p>
          <a:p>
            <a:pPr>
              <a:defRPr/>
            </a:pPr>
            <a:r>
              <a:rPr lang="fr-BE" sz="1400" b="0" i="0" baseline="0" dirty="0">
                <a:effectLst/>
              </a:rPr>
              <a:t>Challenge 2021 </a:t>
            </a:r>
            <a:endParaRPr lang="fr-BE" sz="1100"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'Challenge 2021 salle de bain'!$B$1</c:f>
              <c:strCache>
                <c:ptCount val="1"/>
                <c:pt idx="0">
                  <c:v>Toujours ; ça en vaut vraiment la peine</c:v>
                </c:pt>
              </c:strCache>
            </c:strRef>
          </c:tx>
          <c:spPr>
            <a:solidFill>
              <a:schemeClr val="accent1"/>
            </a:solidFill>
            <a:ln>
              <a:noFill/>
            </a:ln>
            <a:effectLst/>
          </c:spPr>
          <c:invertIfNegative val="0"/>
          <c:cat>
            <c:strRef>
              <c:f>'Challenge 2021 salle de bain'!$A$2:$A$3</c:f>
              <c:strCache>
                <c:ptCount val="2"/>
                <c:pt idx="0">
                  <c:v>Je remplace les cotons de tige jetables par une alternative réutilisable (ex : oriculi, …)</c:v>
                </c:pt>
                <c:pt idx="1">
                  <c:v>Je fabrique certains produits cosmétiques</c:v>
                </c:pt>
              </c:strCache>
            </c:strRef>
          </c:cat>
          <c:val>
            <c:numRef>
              <c:f>'Challenge 2021 salle de bain'!$B$2:$B$3</c:f>
              <c:numCache>
                <c:formatCode>0</c:formatCode>
                <c:ptCount val="2"/>
                <c:pt idx="0">
                  <c:v>21</c:v>
                </c:pt>
                <c:pt idx="1">
                  <c:v>6</c:v>
                </c:pt>
              </c:numCache>
            </c:numRef>
          </c:val>
          <c:extLst xmlns:c16r2="http://schemas.microsoft.com/office/drawing/2015/06/chart">
            <c:ext xmlns:c16="http://schemas.microsoft.com/office/drawing/2014/chart" uri="{C3380CC4-5D6E-409C-BE32-E72D297353CC}">
              <c16:uniqueId val="{00000000-41CB-41A9-98A4-44DB8C38D3E5}"/>
            </c:ext>
          </c:extLst>
        </c:ser>
        <c:ser>
          <c:idx val="1"/>
          <c:order val="1"/>
          <c:tx>
            <c:strRef>
              <c:f>'Challenge 2021 salle de bain'!$C$1</c:f>
              <c:strCache>
                <c:ptCount val="1"/>
                <c:pt idx="0">
                  <c:v>Parfois ; ça en vaut la peine</c:v>
                </c:pt>
              </c:strCache>
            </c:strRef>
          </c:tx>
          <c:spPr>
            <a:solidFill>
              <a:schemeClr val="accent2"/>
            </a:solidFill>
            <a:ln>
              <a:noFill/>
            </a:ln>
            <a:effectLst/>
          </c:spPr>
          <c:invertIfNegative val="0"/>
          <c:cat>
            <c:strRef>
              <c:f>'Challenge 2021 salle de bain'!$A$2:$A$3</c:f>
              <c:strCache>
                <c:ptCount val="2"/>
                <c:pt idx="0">
                  <c:v>Je remplace les cotons de tige jetables par une alternative réutilisable (ex : oriculi, …)</c:v>
                </c:pt>
                <c:pt idx="1">
                  <c:v>Je fabrique certains produits cosmétiques</c:v>
                </c:pt>
              </c:strCache>
            </c:strRef>
          </c:cat>
          <c:val>
            <c:numRef>
              <c:f>'Challenge 2021 salle de bain'!$C$2:$C$3</c:f>
              <c:numCache>
                <c:formatCode>0</c:formatCode>
                <c:ptCount val="2"/>
                <c:pt idx="0">
                  <c:v>14</c:v>
                </c:pt>
                <c:pt idx="1">
                  <c:v>17</c:v>
                </c:pt>
              </c:numCache>
            </c:numRef>
          </c:val>
          <c:extLst xmlns:c16r2="http://schemas.microsoft.com/office/drawing/2015/06/chart">
            <c:ext xmlns:c16="http://schemas.microsoft.com/office/drawing/2014/chart" uri="{C3380CC4-5D6E-409C-BE32-E72D297353CC}">
              <c16:uniqueId val="{00000001-41CB-41A9-98A4-44DB8C38D3E5}"/>
            </c:ext>
          </c:extLst>
        </c:ser>
        <c:ser>
          <c:idx val="2"/>
          <c:order val="2"/>
          <c:tx>
            <c:strRef>
              <c:f>'Challenge 2021 salle de bain'!$D$1</c:f>
              <c:strCache>
                <c:ptCount val="1"/>
                <c:pt idx="0">
                  <c:v>Parfois ; mais je ne suis pas sûr-e que ça en vaut la peine</c:v>
                </c:pt>
              </c:strCache>
            </c:strRef>
          </c:tx>
          <c:spPr>
            <a:solidFill>
              <a:schemeClr val="accent3"/>
            </a:solidFill>
            <a:ln>
              <a:noFill/>
            </a:ln>
            <a:effectLst/>
          </c:spPr>
          <c:invertIfNegative val="0"/>
          <c:cat>
            <c:strRef>
              <c:f>'Challenge 2021 salle de bain'!$A$2:$A$3</c:f>
              <c:strCache>
                <c:ptCount val="2"/>
                <c:pt idx="0">
                  <c:v>Je remplace les cotons de tige jetables par une alternative réutilisable (ex : oriculi, …)</c:v>
                </c:pt>
                <c:pt idx="1">
                  <c:v>Je fabrique certains produits cosmétiques</c:v>
                </c:pt>
              </c:strCache>
            </c:strRef>
          </c:cat>
          <c:val>
            <c:numRef>
              <c:f>'Challenge 2021 salle de bain'!$D$2:$D$3</c:f>
              <c:numCache>
                <c:formatCode>0</c:formatCode>
                <c:ptCount val="2"/>
                <c:pt idx="0">
                  <c:v>2</c:v>
                </c:pt>
                <c:pt idx="1">
                  <c:v>5</c:v>
                </c:pt>
              </c:numCache>
            </c:numRef>
          </c:val>
          <c:extLst xmlns:c16r2="http://schemas.microsoft.com/office/drawing/2015/06/chart">
            <c:ext xmlns:c16="http://schemas.microsoft.com/office/drawing/2014/chart" uri="{C3380CC4-5D6E-409C-BE32-E72D297353CC}">
              <c16:uniqueId val="{00000002-41CB-41A9-98A4-44DB8C38D3E5}"/>
            </c:ext>
          </c:extLst>
        </c:ser>
        <c:ser>
          <c:idx val="3"/>
          <c:order val="3"/>
          <c:tx>
            <c:strRef>
              <c:f>'Challenge 2021 salle de bain'!$E$1</c:f>
              <c:strCache>
                <c:ptCount val="1"/>
                <c:pt idx="0">
                  <c:v>Jamais; mais ça en vaut la peine</c:v>
                </c:pt>
              </c:strCache>
            </c:strRef>
          </c:tx>
          <c:spPr>
            <a:solidFill>
              <a:schemeClr val="accent4"/>
            </a:solidFill>
            <a:ln>
              <a:noFill/>
            </a:ln>
            <a:effectLst/>
          </c:spPr>
          <c:invertIfNegative val="0"/>
          <c:cat>
            <c:strRef>
              <c:f>'Challenge 2021 salle de bain'!$A$2:$A$3</c:f>
              <c:strCache>
                <c:ptCount val="2"/>
                <c:pt idx="0">
                  <c:v>Je remplace les cotons de tige jetables par une alternative réutilisable (ex : oriculi, …)</c:v>
                </c:pt>
                <c:pt idx="1">
                  <c:v>Je fabrique certains produits cosmétiques</c:v>
                </c:pt>
              </c:strCache>
            </c:strRef>
          </c:cat>
          <c:val>
            <c:numRef>
              <c:f>'Challenge 2021 salle de bain'!$E$2:$E$3</c:f>
              <c:numCache>
                <c:formatCode>0</c:formatCode>
                <c:ptCount val="2"/>
                <c:pt idx="0">
                  <c:v>14</c:v>
                </c:pt>
                <c:pt idx="1">
                  <c:v>21</c:v>
                </c:pt>
              </c:numCache>
            </c:numRef>
          </c:val>
          <c:extLst xmlns:c16r2="http://schemas.microsoft.com/office/drawing/2015/06/chart">
            <c:ext xmlns:c16="http://schemas.microsoft.com/office/drawing/2014/chart" uri="{C3380CC4-5D6E-409C-BE32-E72D297353CC}">
              <c16:uniqueId val="{00000003-41CB-41A9-98A4-44DB8C38D3E5}"/>
            </c:ext>
          </c:extLst>
        </c:ser>
        <c:ser>
          <c:idx val="4"/>
          <c:order val="4"/>
          <c:tx>
            <c:strRef>
              <c:f>'Challenge 2021 salle de bain'!$F$1</c:f>
              <c:strCache>
                <c:ptCount val="1"/>
                <c:pt idx="0">
                  <c:v>Jamais; ça n’en vaut pas la peine</c:v>
                </c:pt>
              </c:strCache>
            </c:strRef>
          </c:tx>
          <c:spPr>
            <a:solidFill>
              <a:schemeClr val="accent5"/>
            </a:solidFill>
            <a:ln>
              <a:noFill/>
            </a:ln>
            <a:effectLst/>
          </c:spPr>
          <c:invertIfNegative val="0"/>
          <c:cat>
            <c:strRef>
              <c:f>'Challenge 2021 salle de bain'!$A$2:$A$3</c:f>
              <c:strCache>
                <c:ptCount val="2"/>
                <c:pt idx="0">
                  <c:v>Je remplace les cotons de tige jetables par une alternative réutilisable (ex : oriculi, …)</c:v>
                </c:pt>
                <c:pt idx="1">
                  <c:v>Je fabrique certains produits cosmétiques</c:v>
                </c:pt>
              </c:strCache>
            </c:strRef>
          </c:cat>
          <c:val>
            <c:numRef>
              <c:f>'Challenge 2021 salle de bain'!$F$2:$F$3</c:f>
              <c:numCache>
                <c:formatCode>0</c:formatCode>
                <c:ptCount val="2"/>
                <c:pt idx="0">
                  <c:v>2</c:v>
                </c:pt>
                <c:pt idx="1">
                  <c:v>7</c:v>
                </c:pt>
              </c:numCache>
            </c:numRef>
          </c:val>
          <c:extLst xmlns:c16r2="http://schemas.microsoft.com/office/drawing/2015/06/chart">
            <c:ext xmlns:c16="http://schemas.microsoft.com/office/drawing/2014/chart" uri="{C3380CC4-5D6E-409C-BE32-E72D297353CC}">
              <c16:uniqueId val="{00000004-41CB-41A9-98A4-44DB8C38D3E5}"/>
            </c:ext>
          </c:extLst>
        </c:ser>
        <c:ser>
          <c:idx val="5"/>
          <c:order val="5"/>
          <c:tx>
            <c:strRef>
              <c:f>'Challenge 2021 salle de bain'!$G$1</c:f>
              <c:strCache>
                <c:ptCount val="1"/>
                <c:pt idx="0">
                  <c:v>Non concerné.e</c:v>
                </c:pt>
              </c:strCache>
            </c:strRef>
          </c:tx>
          <c:spPr>
            <a:solidFill>
              <a:schemeClr val="accent6"/>
            </a:solidFill>
            <a:ln>
              <a:noFill/>
            </a:ln>
            <a:effectLst/>
          </c:spPr>
          <c:invertIfNegative val="0"/>
          <c:cat>
            <c:strRef>
              <c:f>'Challenge 2021 salle de bain'!$A$2:$A$3</c:f>
              <c:strCache>
                <c:ptCount val="2"/>
                <c:pt idx="0">
                  <c:v>Je remplace les cotons de tige jetables par une alternative réutilisable (ex : oriculi, …)</c:v>
                </c:pt>
                <c:pt idx="1">
                  <c:v>Je fabrique certains produits cosmétiques</c:v>
                </c:pt>
              </c:strCache>
            </c:strRef>
          </c:cat>
          <c:val>
            <c:numRef>
              <c:f>'Challenge 2021 salle de bain'!$G$2:$G$3</c:f>
              <c:numCache>
                <c:formatCode>0</c:formatCode>
                <c:ptCount val="2"/>
                <c:pt idx="0">
                  <c:v>4</c:v>
                </c:pt>
                <c:pt idx="1">
                  <c:v>1</c:v>
                </c:pt>
              </c:numCache>
            </c:numRef>
          </c:val>
          <c:extLst xmlns:c16r2="http://schemas.microsoft.com/office/drawing/2015/06/chart">
            <c:ext xmlns:c16="http://schemas.microsoft.com/office/drawing/2014/chart" uri="{C3380CC4-5D6E-409C-BE32-E72D297353CC}">
              <c16:uniqueId val="{00000005-41CB-41A9-98A4-44DB8C38D3E5}"/>
            </c:ext>
          </c:extLst>
        </c:ser>
        <c:dLbls>
          <c:showLegendKey val="0"/>
          <c:showVal val="0"/>
          <c:showCatName val="0"/>
          <c:showSerName val="0"/>
          <c:showPercent val="0"/>
          <c:showBubbleSize val="0"/>
        </c:dLbls>
        <c:gapWidth val="150"/>
        <c:overlap val="100"/>
        <c:axId val="455094864"/>
        <c:axId val="455097608"/>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'Challenge 2021 salle de bain'!$H$1</c15:sqref>
                        </c15:formulaRef>
                      </c:ext>
                    </c:extLst>
                    <c:strCache>
                      <c:ptCount val="1"/>
                      <c:pt idx="0">
                        <c:v>Somme</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'Challenge 2021 salle de bain'!$A$2:$A$3</c15:sqref>
                        </c15:formulaRef>
                      </c:ext>
                    </c:extLst>
                    <c:strCache>
                      <c:ptCount val="2"/>
                      <c:pt idx="0">
                        <c:v>Je remplace les cotons de tige jetables par une alternative réutilisable (ex : oriculi, …)</c:v>
                      </c:pt>
                      <c:pt idx="1">
                        <c:v>Je fabrique certains produits cosmétiques</c:v>
                      </c:pt>
                    </c:strCache>
                  </c:strRef>
                </c:cat>
                <c:val>
                  <c:numRef>
                    <c:extLst xmlns:c16r2="http://schemas.microsoft.com/office/drawing/2015/06/chart">
                      <c:ext uri="{02D57815-91ED-43cb-92C2-25804820EDAC}">
                        <c15:formulaRef>
                          <c15:sqref>'Challenge 2021 salle de bain'!$H$2:$H$3</c15:sqref>
                        </c15:formulaRef>
                      </c:ext>
                    </c:extLst>
                    <c:numCache>
                      <c:formatCode>0</c:formatCode>
                      <c:ptCount val="2"/>
                      <c:pt idx="0">
                        <c:v>57</c:v>
                      </c:pt>
                      <c:pt idx="1">
                        <c:v>57</c:v>
                      </c:pt>
                    </c:numCache>
                  </c:numRef>
                </c:val>
                <c:extLst xmlns:c16r2="http://schemas.microsoft.com/office/drawing/2015/06/chart">
                  <c:ext xmlns:c16="http://schemas.microsoft.com/office/drawing/2014/chart" uri="{C3380CC4-5D6E-409C-BE32-E72D297353CC}">
                    <c16:uniqueId val="{00000006-41CB-41A9-98A4-44DB8C38D3E5}"/>
                  </c:ext>
                </c:extLst>
              </c15:ser>
            </c15:filteredBarSeries>
          </c:ext>
        </c:extLst>
      </c:barChart>
      <c:catAx>
        <c:axId val="45509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5097608"/>
        <c:crosses val="autoZero"/>
        <c:auto val="1"/>
        <c:lblAlgn val="ctr"/>
        <c:lblOffset val="100"/>
        <c:noMultiLvlLbl val="0"/>
      </c:catAx>
      <c:valAx>
        <c:axId val="4550976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50948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Bruxellois 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'Sonecom salle de bain'!$B$1</c:f>
              <c:strCache>
                <c:ptCount val="1"/>
                <c:pt idx="0">
                  <c:v>Toujours ; ça en vaut vraiment la peine</c:v>
                </c:pt>
              </c:strCache>
            </c:strRef>
          </c:tx>
          <c:spPr>
            <a:solidFill>
              <a:schemeClr val="accent1"/>
            </a:solidFill>
            <a:ln>
              <a:noFill/>
            </a:ln>
            <a:effectLst/>
          </c:spPr>
          <c:invertIfNegative val="0"/>
          <c:cat>
            <c:strRef>
              <c:f>'Sonecom salle de bain'!$A$2:$A$3</c:f>
              <c:strCache>
                <c:ptCount val="2"/>
                <c:pt idx="0">
                  <c:v>Je remplace les cotons de tige jetables par une alternative réutilisable (ex : oriculi, …)</c:v>
                </c:pt>
                <c:pt idx="1">
                  <c:v>Je fabrique certains produits cosmétiques (dentifrice, savon, …)</c:v>
                </c:pt>
              </c:strCache>
            </c:strRef>
          </c:cat>
          <c:val>
            <c:numRef>
              <c:f>'Sonecom salle de bain'!$B$2:$B$3</c:f>
              <c:numCache>
                <c:formatCode>General</c:formatCode>
                <c:ptCount val="2"/>
                <c:pt idx="0">
                  <c:v>54</c:v>
                </c:pt>
                <c:pt idx="1">
                  <c:v>27</c:v>
                </c:pt>
              </c:numCache>
            </c:numRef>
          </c:val>
          <c:extLst xmlns:c16r2="http://schemas.microsoft.com/office/drawing/2015/06/chart">
            <c:ext xmlns:c16="http://schemas.microsoft.com/office/drawing/2014/chart" uri="{C3380CC4-5D6E-409C-BE32-E72D297353CC}">
              <c16:uniqueId val="{00000000-14ED-4C7F-82A2-AF6931CEE452}"/>
            </c:ext>
          </c:extLst>
        </c:ser>
        <c:ser>
          <c:idx val="1"/>
          <c:order val="1"/>
          <c:tx>
            <c:strRef>
              <c:f>'Sonecom salle de bain'!$C$1</c:f>
              <c:strCache>
                <c:ptCount val="1"/>
                <c:pt idx="0">
                  <c:v>Parfois ; ça en vaut la peine</c:v>
                </c:pt>
              </c:strCache>
            </c:strRef>
          </c:tx>
          <c:spPr>
            <a:solidFill>
              <a:schemeClr val="accent2"/>
            </a:solidFill>
            <a:ln>
              <a:noFill/>
            </a:ln>
            <a:effectLst/>
          </c:spPr>
          <c:invertIfNegative val="0"/>
          <c:cat>
            <c:strRef>
              <c:f>'Sonecom salle de bain'!$A$2:$A$3</c:f>
              <c:strCache>
                <c:ptCount val="2"/>
                <c:pt idx="0">
                  <c:v>Je remplace les cotons de tige jetables par une alternative réutilisable (ex : oriculi, …)</c:v>
                </c:pt>
                <c:pt idx="1">
                  <c:v>Je fabrique certains produits cosmétiques (dentifrice, savon, …)</c:v>
                </c:pt>
              </c:strCache>
            </c:strRef>
          </c:cat>
          <c:val>
            <c:numRef>
              <c:f>'Sonecom salle de bain'!$C$2:$C$3</c:f>
              <c:numCache>
                <c:formatCode>General</c:formatCode>
                <c:ptCount val="2"/>
                <c:pt idx="0">
                  <c:v>30</c:v>
                </c:pt>
                <c:pt idx="1">
                  <c:v>33</c:v>
                </c:pt>
              </c:numCache>
            </c:numRef>
          </c:val>
          <c:extLst xmlns:c16r2="http://schemas.microsoft.com/office/drawing/2015/06/chart">
            <c:ext xmlns:c16="http://schemas.microsoft.com/office/drawing/2014/chart" uri="{C3380CC4-5D6E-409C-BE32-E72D297353CC}">
              <c16:uniqueId val="{00000001-14ED-4C7F-82A2-AF6931CEE452}"/>
            </c:ext>
          </c:extLst>
        </c:ser>
        <c:ser>
          <c:idx val="2"/>
          <c:order val="2"/>
          <c:tx>
            <c:strRef>
              <c:f>'Sonecom salle de bain'!$D$1</c:f>
              <c:strCache>
                <c:ptCount val="1"/>
                <c:pt idx="0">
                  <c:v>Parfois ; mais je ne suis pas sûr-e que ça en vaut la peine</c:v>
                </c:pt>
              </c:strCache>
            </c:strRef>
          </c:tx>
          <c:spPr>
            <a:solidFill>
              <a:schemeClr val="accent3"/>
            </a:solidFill>
            <a:ln>
              <a:noFill/>
            </a:ln>
            <a:effectLst/>
          </c:spPr>
          <c:invertIfNegative val="0"/>
          <c:cat>
            <c:strRef>
              <c:f>'Sonecom salle de bain'!$A$2:$A$3</c:f>
              <c:strCache>
                <c:ptCount val="2"/>
                <c:pt idx="0">
                  <c:v>Je remplace les cotons de tige jetables par une alternative réutilisable (ex : oriculi, …)</c:v>
                </c:pt>
                <c:pt idx="1">
                  <c:v>Je fabrique certains produits cosmétiques (dentifrice, savon, …)</c:v>
                </c:pt>
              </c:strCache>
            </c:strRef>
          </c:cat>
          <c:val>
            <c:numRef>
              <c:f>'Sonecom salle de bain'!$D$2:$D$3</c:f>
              <c:numCache>
                <c:formatCode>General</c:formatCode>
                <c:ptCount val="2"/>
                <c:pt idx="0">
                  <c:v>16</c:v>
                </c:pt>
                <c:pt idx="1">
                  <c:v>7</c:v>
                </c:pt>
              </c:numCache>
            </c:numRef>
          </c:val>
          <c:extLst xmlns:c16r2="http://schemas.microsoft.com/office/drawing/2015/06/chart">
            <c:ext xmlns:c16="http://schemas.microsoft.com/office/drawing/2014/chart" uri="{C3380CC4-5D6E-409C-BE32-E72D297353CC}">
              <c16:uniqueId val="{00000002-14ED-4C7F-82A2-AF6931CEE452}"/>
            </c:ext>
          </c:extLst>
        </c:ser>
        <c:ser>
          <c:idx val="3"/>
          <c:order val="3"/>
          <c:tx>
            <c:strRef>
              <c:f>'Sonecom salle de bain'!$E$1</c:f>
              <c:strCache>
                <c:ptCount val="1"/>
                <c:pt idx="0">
                  <c:v>Jamais; mais ça en vaut la peine</c:v>
                </c:pt>
              </c:strCache>
            </c:strRef>
          </c:tx>
          <c:spPr>
            <a:solidFill>
              <a:schemeClr val="accent4"/>
            </a:solidFill>
            <a:ln>
              <a:noFill/>
            </a:ln>
            <a:effectLst/>
          </c:spPr>
          <c:invertIfNegative val="0"/>
          <c:cat>
            <c:strRef>
              <c:f>'Sonecom salle de bain'!$A$2:$A$3</c:f>
              <c:strCache>
                <c:ptCount val="2"/>
                <c:pt idx="0">
                  <c:v>Je remplace les cotons de tige jetables par une alternative réutilisable (ex : oriculi, …)</c:v>
                </c:pt>
                <c:pt idx="1">
                  <c:v>Je fabrique certains produits cosmétiques (dentifrice, savon, …)</c:v>
                </c:pt>
              </c:strCache>
            </c:strRef>
          </c:cat>
          <c:val>
            <c:numRef>
              <c:f>'Sonecom salle de bain'!$E$2:$E$3</c:f>
              <c:numCache>
                <c:formatCode>General</c:formatCode>
                <c:ptCount val="2"/>
                <c:pt idx="0">
                  <c:v>225</c:v>
                </c:pt>
                <c:pt idx="1">
                  <c:v>275</c:v>
                </c:pt>
              </c:numCache>
            </c:numRef>
          </c:val>
          <c:extLst xmlns:c16r2="http://schemas.microsoft.com/office/drawing/2015/06/chart">
            <c:ext xmlns:c16="http://schemas.microsoft.com/office/drawing/2014/chart" uri="{C3380CC4-5D6E-409C-BE32-E72D297353CC}">
              <c16:uniqueId val="{00000003-14ED-4C7F-82A2-AF6931CEE452}"/>
            </c:ext>
          </c:extLst>
        </c:ser>
        <c:ser>
          <c:idx val="4"/>
          <c:order val="4"/>
          <c:tx>
            <c:strRef>
              <c:f>'Sonecom salle de bain'!$F$1</c:f>
              <c:strCache>
                <c:ptCount val="1"/>
                <c:pt idx="0">
                  <c:v>Jamais; ça n’en vaut pas la peine</c:v>
                </c:pt>
              </c:strCache>
            </c:strRef>
          </c:tx>
          <c:spPr>
            <a:solidFill>
              <a:schemeClr val="accent5"/>
            </a:solidFill>
            <a:ln>
              <a:noFill/>
            </a:ln>
            <a:effectLst/>
          </c:spPr>
          <c:invertIfNegative val="0"/>
          <c:cat>
            <c:strRef>
              <c:f>'Sonecom salle de bain'!$A$2:$A$3</c:f>
              <c:strCache>
                <c:ptCount val="2"/>
                <c:pt idx="0">
                  <c:v>Je remplace les cotons de tige jetables par une alternative réutilisable (ex : oriculi, …)</c:v>
                </c:pt>
                <c:pt idx="1">
                  <c:v>Je fabrique certains produits cosmétiques (dentifrice, savon, …)</c:v>
                </c:pt>
              </c:strCache>
            </c:strRef>
          </c:cat>
          <c:val>
            <c:numRef>
              <c:f>'Sonecom salle de bain'!$F$2:$F$3</c:f>
              <c:numCache>
                <c:formatCode>General</c:formatCode>
                <c:ptCount val="2"/>
                <c:pt idx="0">
                  <c:v>204</c:v>
                </c:pt>
                <c:pt idx="1">
                  <c:v>207</c:v>
                </c:pt>
              </c:numCache>
            </c:numRef>
          </c:val>
          <c:extLst xmlns:c16r2="http://schemas.microsoft.com/office/drawing/2015/06/chart">
            <c:ext xmlns:c16="http://schemas.microsoft.com/office/drawing/2014/chart" uri="{C3380CC4-5D6E-409C-BE32-E72D297353CC}">
              <c16:uniqueId val="{00000004-14ED-4C7F-82A2-AF6931CEE452}"/>
            </c:ext>
          </c:extLst>
        </c:ser>
        <c:ser>
          <c:idx val="5"/>
          <c:order val="5"/>
          <c:tx>
            <c:strRef>
              <c:f>'Sonecom salle de bain'!$G$1</c:f>
              <c:strCache>
                <c:ptCount val="1"/>
                <c:pt idx="0">
                  <c:v>Pas concerné</c:v>
                </c:pt>
              </c:strCache>
            </c:strRef>
          </c:tx>
          <c:spPr>
            <a:solidFill>
              <a:schemeClr val="accent6"/>
            </a:solidFill>
            <a:ln>
              <a:noFill/>
            </a:ln>
            <a:effectLst/>
          </c:spPr>
          <c:invertIfNegative val="0"/>
          <c:cat>
            <c:strRef>
              <c:f>'Sonecom salle de bain'!$A$2:$A$3</c:f>
              <c:strCache>
                <c:ptCount val="2"/>
                <c:pt idx="0">
                  <c:v>Je remplace les cotons de tige jetables par une alternative réutilisable (ex : oriculi, …)</c:v>
                </c:pt>
                <c:pt idx="1">
                  <c:v>Je fabrique certains produits cosmétiques (dentifrice, savon, …)</c:v>
                </c:pt>
              </c:strCache>
            </c:strRef>
          </c:cat>
          <c:val>
            <c:numRef>
              <c:f>'Sonecom salle de bain'!$G$2:$G$3</c:f>
              <c:numCache>
                <c:formatCode>General</c:formatCode>
                <c:ptCount val="2"/>
                <c:pt idx="0">
                  <c:v>89</c:v>
                </c:pt>
                <c:pt idx="1">
                  <c:v>74</c:v>
                </c:pt>
              </c:numCache>
            </c:numRef>
          </c:val>
          <c:extLst xmlns:c16r2="http://schemas.microsoft.com/office/drawing/2015/06/chart">
            <c:ext xmlns:c16="http://schemas.microsoft.com/office/drawing/2014/chart" uri="{C3380CC4-5D6E-409C-BE32-E72D297353CC}">
              <c16:uniqueId val="{00000005-14ED-4C7F-82A2-AF6931CEE452}"/>
            </c:ext>
          </c:extLst>
        </c:ser>
        <c:dLbls>
          <c:showLegendKey val="0"/>
          <c:showVal val="0"/>
          <c:showCatName val="0"/>
          <c:showSerName val="0"/>
          <c:showPercent val="0"/>
          <c:showBubbleSize val="0"/>
        </c:dLbls>
        <c:gapWidth val="150"/>
        <c:overlap val="100"/>
        <c:axId val="455092512"/>
        <c:axId val="455095256"/>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'Sonecom salle de bain'!$H$1</c15:sqref>
                        </c15:formulaRef>
                      </c:ext>
                    </c:extLst>
                    <c:strCache>
                      <c:ptCount val="1"/>
                      <c:pt idx="0">
                        <c:v>Somme</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'Sonecom salle de bain'!$A$2:$A$3</c15:sqref>
                        </c15:formulaRef>
                      </c:ext>
                    </c:extLst>
                    <c:strCache>
                      <c:ptCount val="2"/>
                      <c:pt idx="0">
                        <c:v>Je remplace les cotons de tige jetables par une alternative réutilisable (ex : oriculi, …)</c:v>
                      </c:pt>
                      <c:pt idx="1">
                        <c:v>Je fabrique certains produits cosmétiques (dentifrice, savon, …)</c:v>
                      </c:pt>
                    </c:strCache>
                  </c:strRef>
                </c:cat>
                <c:val>
                  <c:numRef>
                    <c:extLst xmlns:c16r2="http://schemas.microsoft.com/office/drawing/2015/06/chart">
                      <c:ext uri="{02D57815-91ED-43cb-92C2-25804820EDAC}">
                        <c15:formulaRef>
                          <c15:sqref>'Sonecom salle de bain'!$H$2:$H$3</c15:sqref>
                        </c15:formulaRef>
                      </c:ext>
                    </c:extLst>
                    <c:numCache>
                      <c:formatCode>General</c:formatCode>
                      <c:ptCount val="2"/>
                      <c:pt idx="0">
                        <c:v>618</c:v>
                      </c:pt>
                      <c:pt idx="1">
                        <c:v>623</c:v>
                      </c:pt>
                    </c:numCache>
                  </c:numRef>
                </c:val>
                <c:extLst xmlns:c16r2="http://schemas.microsoft.com/office/drawing/2015/06/chart">
                  <c:ext xmlns:c16="http://schemas.microsoft.com/office/drawing/2014/chart" uri="{C3380CC4-5D6E-409C-BE32-E72D297353CC}">
                    <c16:uniqueId val="{00000006-14ED-4C7F-82A2-AF6931CEE452}"/>
                  </c:ext>
                </c:extLst>
              </c15:ser>
            </c15:filteredBarSeries>
          </c:ext>
        </c:extLst>
      </c:barChart>
      <c:catAx>
        <c:axId val="455092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5095256"/>
        <c:crosses val="autoZero"/>
        <c:auto val="1"/>
        <c:lblAlgn val="ctr"/>
        <c:lblOffset val="100"/>
        <c:noMultiLvlLbl val="0"/>
      </c:catAx>
      <c:valAx>
        <c:axId val="4550952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5092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Bruxellois 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'Sonecom équipement'!$B$1</c:f>
              <c:strCache>
                <c:ptCount val="1"/>
                <c:pt idx="0">
                  <c:v>Toujours ; ça en vaut vraiment la peine</c:v>
                </c:pt>
              </c:strCache>
            </c:strRef>
          </c:tx>
          <c:spPr>
            <a:solidFill>
              <a:schemeClr val="accent1"/>
            </a:solidFill>
            <a:ln>
              <a:noFill/>
            </a:ln>
            <a:effectLst/>
          </c:spPr>
          <c:invertIfNegative val="0"/>
          <c:cat>
            <c:strRef>
              <c:f>'Sonecom équipement'!$A$2:$A$5</c:f>
              <c:strCache>
                <c:ptCount val="4"/>
                <c:pt idx="0">
                  <c:v>Je me désabonne ou me désinscris des publications que je ne lis plus/pas</c:v>
                </c:pt>
                <c:pt idx="1">
                  <c:v>Lorsque j’achète des jouets, j’évite les jouets à piles</c:v>
                </c:pt>
                <c:pt idx="2">
                  <c:v>Je privilégie les appareils manuels, j’évite les appareils électriques ou nécessitants des piles</c:v>
                </c:pt>
                <c:pt idx="3">
                  <c:v>J’achète mes vêtements en seconde main</c:v>
                </c:pt>
              </c:strCache>
            </c:strRef>
          </c:cat>
          <c:val>
            <c:numRef>
              <c:f>'Sonecom équipement'!$B$2:$B$5</c:f>
              <c:numCache>
                <c:formatCode>General</c:formatCode>
                <c:ptCount val="4"/>
                <c:pt idx="0">
                  <c:v>209</c:v>
                </c:pt>
                <c:pt idx="1">
                  <c:v>77</c:v>
                </c:pt>
                <c:pt idx="2">
                  <c:v>72</c:v>
                </c:pt>
                <c:pt idx="3">
                  <c:v>66</c:v>
                </c:pt>
              </c:numCache>
            </c:numRef>
          </c:val>
          <c:extLst xmlns:c16r2="http://schemas.microsoft.com/office/drawing/2015/06/chart">
            <c:ext xmlns:c16="http://schemas.microsoft.com/office/drawing/2014/chart" uri="{C3380CC4-5D6E-409C-BE32-E72D297353CC}">
              <c16:uniqueId val="{00000000-CF71-4F13-8A42-A16EE7F8708E}"/>
            </c:ext>
          </c:extLst>
        </c:ser>
        <c:ser>
          <c:idx val="1"/>
          <c:order val="1"/>
          <c:tx>
            <c:strRef>
              <c:f>'Sonecom équipement'!$C$1</c:f>
              <c:strCache>
                <c:ptCount val="1"/>
                <c:pt idx="0">
                  <c:v>Parfois ; ça en vaut la peine</c:v>
                </c:pt>
              </c:strCache>
            </c:strRef>
          </c:tx>
          <c:spPr>
            <a:solidFill>
              <a:schemeClr val="accent2"/>
            </a:solidFill>
            <a:ln>
              <a:noFill/>
            </a:ln>
            <a:effectLst/>
          </c:spPr>
          <c:invertIfNegative val="0"/>
          <c:cat>
            <c:strRef>
              <c:f>'Sonecom équipement'!$A$2:$A$5</c:f>
              <c:strCache>
                <c:ptCount val="4"/>
                <c:pt idx="0">
                  <c:v>Je me désabonne ou me désinscris des publications que je ne lis plus/pas</c:v>
                </c:pt>
                <c:pt idx="1">
                  <c:v>Lorsque j’achète des jouets, j’évite les jouets à piles</c:v>
                </c:pt>
                <c:pt idx="2">
                  <c:v>Je privilégie les appareils manuels, j’évite les appareils électriques ou nécessitants des piles</c:v>
                </c:pt>
                <c:pt idx="3">
                  <c:v>J’achète mes vêtements en seconde main</c:v>
                </c:pt>
              </c:strCache>
            </c:strRef>
          </c:cat>
          <c:val>
            <c:numRef>
              <c:f>'Sonecom équipement'!$C$2:$C$5</c:f>
              <c:numCache>
                <c:formatCode>General</c:formatCode>
                <c:ptCount val="4"/>
                <c:pt idx="0">
                  <c:v>75</c:v>
                </c:pt>
                <c:pt idx="1">
                  <c:v>81</c:v>
                </c:pt>
                <c:pt idx="2">
                  <c:v>161</c:v>
                </c:pt>
                <c:pt idx="3">
                  <c:v>176</c:v>
                </c:pt>
              </c:numCache>
            </c:numRef>
          </c:val>
          <c:extLst xmlns:c16r2="http://schemas.microsoft.com/office/drawing/2015/06/chart">
            <c:ext xmlns:c16="http://schemas.microsoft.com/office/drawing/2014/chart" uri="{C3380CC4-5D6E-409C-BE32-E72D297353CC}">
              <c16:uniqueId val="{00000001-CF71-4F13-8A42-A16EE7F8708E}"/>
            </c:ext>
          </c:extLst>
        </c:ser>
        <c:ser>
          <c:idx val="2"/>
          <c:order val="2"/>
          <c:tx>
            <c:strRef>
              <c:f>'Sonecom équipement'!$D$1</c:f>
              <c:strCache>
                <c:ptCount val="1"/>
                <c:pt idx="0">
                  <c:v>Parfois ; mais je ne suis pas sûr-e que ça en vaut la peine</c:v>
                </c:pt>
              </c:strCache>
            </c:strRef>
          </c:tx>
          <c:spPr>
            <a:solidFill>
              <a:schemeClr val="accent3"/>
            </a:solidFill>
            <a:ln>
              <a:noFill/>
            </a:ln>
            <a:effectLst/>
          </c:spPr>
          <c:invertIfNegative val="0"/>
          <c:cat>
            <c:strRef>
              <c:f>'Sonecom équipement'!$A$2:$A$5</c:f>
              <c:strCache>
                <c:ptCount val="4"/>
                <c:pt idx="0">
                  <c:v>Je me désabonne ou me désinscris des publications que je ne lis plus/pas</c:v>
                </c:pt>
                <c:pt idx="1">
                  <c:v>Lorsque j’achète des jouets, j’évite les jouets à piles</c:v>
                </c:pt>
                <c:pt idx="2">
                  <c:v>Je privilégie les appareils manuels, j’évite les appareils électriques ou nécessitants des piles</c:v>
                </c:pt>
                <c:pt idx="3">
                  <c:v>J’achète mes vêtements en seconde main</c:v>
                </c:pt>
              </c:strCache>
            </c:strRef>
          </c:cat>
          <c:val>
            <c:numRef>
              <c:f>'Sonecom équipement'!$D$2:$D$5</c:f>
              <c:numCache>
                <c:formatCode>General</c:formatCode>
                <c:ptCount val="4"/>
                <c:pt idx="0">
                  <c:v>31</c:v>
                </c:pt>
                <c:pt idx="1">
                  <c:v>44</c:v>
                </c:pt>
                <c:pt idx="2">
                  <c:v>43</c:v>
                </c:pt>
                <c:pt idx="3">
                  <c:v>57</c:v>
                </c:pt>
              </c:numCache>
            </c:numRef>
          </c:val>
          <c:extLst xmlns:c16r2="http://schemas.microsoft.com/office/drawing/2015/06/chart">
            <c:ext xmlns:c16="http://schemas.microsoft.com/office/drawing/2014/chart" uri="{C3380CC4-5D6E-409C-BE32-E72D297353CC}">
              <c16:uniqueId val="{00000002-CF71-4F13-8A42-A16EE7F8708E}"/>
            </c:ext>
          </c:extLst>
        </c:ser>
        <c:ser>
          <c:idx val="3"/>
          <c:order val="3"/>
          <c:tx>
            <c:strRef>
              <c:f>'Sonecom équipement'!$E$1</c:f>
              <c:strCache>
                <c:ptCount val="1"/>
                <c:pt idx="0">
                  <c:v>Jamais; mais ça en vaut la peine</c:v>
                </c:pt>
              </c:strCache>
            </c:strRef>
          </c:tx>
          <c:spPr>
            <a:solidFill>
              <a:schemeClr val="accent4"/>
            </a:solidFill>
            <a:ln>
              <a:noFill/>
            </a:ln>
            <a:effectLst/>
          </c:spPr>
          <c:invertIfNegative val="0"/>
          <c:cat>
            <c:strRef>
              <c:f>'Sonecom équipement'!$A$2:$A$5</c:f>
              <c:strCache>
                <c:ptCount val="4"/>
                <c:pt idx="0">
                  <c:v>Je me désabonne ou me désinscris des publications que je ne lis plus/pas</c:v>
                </c:pt>
                <c:pt idx="1">
                  <c:v>Lorsque j’achète des jouets, j’évite les jouets à piles</c:v>
                </c:pt>
                <c:pt idx="2">
                  <c:v>Je privilégie les appareils manuels, j’évite les appareils électriques ou nécessitants des piles</c:v>
                </c:pt>
                <c:pt idx="3">
                  <c:v>J’achète mes vêtements en seconde main</c:v>
                </c:pt>
              </c:strCache>
            </c:strRef>
          </c:cat>
          <c:val>
            <c:numRef>
              <c:f>'Sonecom équipement'!$E$2:$E$5</c:f>
              <c:numCache>
                <c:formatCode>General</c:formatCode>
                <c:ptCount val="4"/>
                <c:pt idx="0">
                  <c:v>120</c:v>
                </c:pt>
                <c:pt idx="1">
                  <c:v>104</c:v>
                </c:pt>
                <c:pt idx="2">
                  <c:v>151</c:v>
                </c:pt>
                <c:pt idx="3">
                  <c:v>145</c:v>
                </c:pt>
              </c:numCache>
            </c:numRef>
          </c:val>
          <c:extLst xmlns:c16r2="http://schemas.microsoft.com/office/drawing/2015/06/chart">
            <c:ext xmlns:c16="http://schemas.microsoft.com/office/drawing/2014/chart" uri="{C3380CC4-5D6E-409C-BE32-E72D297353CC}">
              <c16:uniqueId val="{00000003-CF71-4F13-8A42-A16EE7F8708E}"/>
            </c:ext>
          </c:extLst>
        </c:ser>
        <c:ser>
          <c:idx val="4"/>
          <c:order val="4"/>
          <c:tx>
            <c:strRef>
              <c:f>'Sonecom équipement'!$F$1</c:f>
              <c:strCache>
                <c:ptCount val="1"/>
                <c:pt idx="0">
                  <c:v>Jamais; ça n’en vaut pas la peine</c:v>
                </c:pt>
              </c:strCache>
            </c:strRef>
          </c:tx>
          <c:spPr>
            <a:solidFill>
              <a:schemeClr val="accent5"/>
            </a:solidFill>
            <a:ln>
              <a:noFill/>
            </a:ln>
            <a:effectLst/>
          </c:spPr>
          <c:invertIfNegative val="0"/>
          <c:cat>
            <c:strRef>
              <c:f>'Sonecom équipement'!$A$2:$A$5</c:f>
              <c:strCache>
                <c:ptCount val="4"/>
                <c:pt idx="0">
                  <c:v>Je me désabonne ou me désinscris des publications que je ne lis plus/pas</c:v>
                </c:pt>
                <c:pt idx="1">
                  <c:v>Lorsque j’achète des jouets, j’évite les jouets à piles</c:v>
                </c:pt>
                <c:pt idx="2">
                  <c:v>Je privilégie les appareils manuels, j’évite les appareils électriques ou nécessitants des piles</c:v>
                </c:pt>
                <c:pt idx="3">
                  <c:v>J’achète mes vêtements en seconde main</c:v>
                </c:pt>
              </c:strCache>
            </c:strRef>
          </c:cat>
          <c:val>
            <c:numRef>
              <c:f>'Sonecom équipement'!$F$2:$F$5</c:f>
              <c:numCache>
                <c:formatCode>General</c:formatCode>
                <c:ptCount val="4"/>
                <c:pt idx="0">
                  <c:v>44</c:v>
                </c:pt>
                <c:pt idx="1">
                  <c:v>47</c:v>
                </c:pt>
                <c:pt idx="2">
                  <c:v>114</c:v>
                </c:pt>
                <c:pt idx="3">
                  <c:v>151</c:v>
                </c:pt>
              </c:numCache>
            </c:numRef>
          </c:val>
          <c:extLst xmlns:c16r2="http://schemas.microsoft.com/office/drawing/2015/06/chart">
            <c:ext xmlns:c16="http://schemas.microsoft.com/office/drawing/2014/chart" uri="{C3380CC4-5D6E-409C-BE32-E72D297353CC}">
              <c16:uniqueId val="{00000004-CF71-4F13-8A42-A16EE7F8708E}"/>
            </c:ext>
          </c:extLst>
        </c:ser>
        <c:ser>
          <c:idx val="5"/>
          <c:order val="5"/>
          <c:tx>
            <c:strRef>
              <c:f>'Sonecom équipement'!$G$1</c:f>
              <c:strCache>
                <c:ptCount val="1"/>
                <c:pt idx="0">
                  <c:v>Pas concerné</c:v>
                </c:pt>
              </c:strCache>
            </c:strRef>
          </c:tx>
          <c:spPr>
            <a:solidFill>
              <a:schemeClr val="accent6"/>
            </a:solidFill>
            <a:ln>
              <a:noFill/>
            </a:ln>
            <a:effectLst/>
          </c:spPr>
          <c:invertIfNegative val="0"/>
          <c:cat>
            <c:strRef>
              <c:f>'Sonecom équipement'!$A$2:$A$5</c:f>
              <c:strCache>
                <c:ptCount val="4"/>
                <c:pt idx="0">
                  <c:v>Je me désabonne ou me désinscris des publications que je ne lis plus/pas</c:v>
                </c:pt>
                <c:pt idx="1">
                  <c:v>Lorsque j’achète des jouets, j’évite les jouets à piles</c:v>
                </c:pt>
                <c:pt idx="2">
                  <c:v>Je privilégie les appareils manuels, j’évite les appareils électriques ou nécessitants des piles</c:v>
                </c:pt>
                <c:pt idx="3">
                  <c:v>J’achète mes vêtements en seconde main</c:v>
                </c:pt>
              </c:strCache>
            </c:strRef>
          </c:cat>
          <c:val>
            <c:numRef>
              <c:f>'Sonecom équipement'!$G$2:$G$5</c:f>
              <c:numCache>
                <c:formatCode>General</c:formatCode>
                <c:ptCount val="4"/>
                <c:pt idx="0">
                  <c:v>141</c:v>
                </c:pt>
                <c:pt idx="1">
                  <c:v>271</c:v>
                </c:pt>
                <c:pt idx="2">
                  <c:v>74</c:v>
                </c:pt>
                <c:pt idx="3">
                  <c:v>30</c:v>
                </c:pt>
              </c:numCache>
            </c:numRef>
          </c:val>
          <c:extLst xmlns:c16r2="http://schemas.microsoft.com/office/drawing/2015/06/chart">
            <c:ext xmlns:c16="http://schemas.microsoft.com/office/drawing/2014/chart" uri="{C3380CC4-5D6E-409C-BE32-E72D297353CC}">
              <c16:uniqueId val="{00000005-CF71-4F13-8A42-A16EE7F8708E}"/>
            </c:ext>
          </c:extLst>
        </c:ser>
        <c:dLbls>
          <c:showLegendKey val="0"/>
          <c:showVal val="0"/>
          <c:showCatName val="0"/>
          <c:showSerName val="0"/>
          <c:showPercent val="0"/>
          <c:showBubbleSize val="0"/>
        </c:dLbls>
        <c:gapWidth val="150"/>
        <c:overlap val="100"/>
        <c:axId val="455098000"/>
        <c:axId val="455098392"/>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'Sonecom équipement'!$H$1</c15:sqref>
                        </c15:formulaRef>
                      </c:ext>
                    </c:extLst>
                    <c:strCache>
                      <c:ptCount val="1"/>
                      <c:pt idx="0">
                        <c:v>Somme</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'Sonecom équipement'!$A$2:$A$5</c15:sqref>
                        </c15:formulaRef>
                      </c:ext>
                    </c:extLst>
                    <c:strCache>
                      <c:ptCount val="4"/>
                      <c:pt idx="0">
                        <c:v>Je me désabonne ou me désinscris des publications que je ne lis plus/pas</c:v>
                      </c:pt>
                      <c:pt idx="1">
                        <c:v>Lorsque j’achète des jouets, j’évite les jouets à piles</c:v>
                      </c:pt>
                      <c:pt idx="2">
                        <c:v>Je privilégie les appareils manuels, j’évite les appareils électriques ou nécessitants des piles</c:v>
                      </c:pt>
                      <c:pt idx="3">
                        <c:v>J’achète mes vêtements en seconde main</c:v>
                      </c:pt>
                    </c:strCache>
                  </c:strRef>
                </c:cat>
                <c:val>
                  <c:numRef>
                    <c:extLst xmlns:c16r2="http://schemas.microsoft.com/office/drawing/2015/06/chart">
                      <c:ext uri="{02D57815-91ED-43cb-92C2-25804820EDAC}">
                        <c15:formulaRef>
                          <c15:sqref>'Sonecom équipement'!$H$2:$H$5</c15:sqref>
                        </c15:formulaRef>
                      </c:ext>
                    </c:extLst>
                    <c:numCache>
                      <c:formatCode>General</c:formatCode>
                      <c:ptCount val="4"/>
                      <c:pt idx="0">
                        <c:v>620</c:v>
                      </c:pt>
                      <c:pt idx="1">
                        <c:v>624</c:v>
                      </c:pt>
                      <c:pt idx="2">
                        <c:v>615</c:v>
                      </c:pt>
                      <c:pt idx="3">
                        <c:v>625</c:v>
                      </c:pt>
                    </c:numCache>
                  </c:numRef>
                </c:val>
                <c:extLst xmlns:c16r2="http://schemas.microsoft.com/office/drawing/2015/06/chart">
                  <c:ext xmlns:c16="http://schemas.microsoft.com/office/drawing/2014/chart" uri="{C3380CC4-5D6E-409C-BE32-E72D297353CC}">
                    <c16:uniqueId val="{00000006-CF71-4F13-8A42-A16EE7F8708E}"/>
                  </c:ext>
                </c:extLst>
              </c15:ser>
            </c15:filteredBarSeries>
          </c:ext>
        </c:extLst>
      </c:barChart>
      <c:catAx>
        <c:axId val="455098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5098392"/>
        <c:crosses val="autoZero"/>
        <c:auto val="1"/>
        <c:lblAlgn val="ctr"/>
        <c:lblOffset val="100"/>
        <c:noMultiLvlLbl val="0"/>
      </c:catAx>
      <c:valAx>
        <c:axId val="4550983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5098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BE"/>
              <a:t>Types</a:t>
            </a:r>
            <a:r>
              <a:rPr lang="fr-BE" baseline="0"/>
              <a:t> de ménages - Challenge ZD 2021</a:t>
            </a:r>
            <a:endParaRPr lang="fr-BE"/>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3B85-4931-8A54-0A56A97D70A2}"/>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3B85-4931-8A54-0A56A97D70A2}"/>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3B85-4931-8A54-0A56A97D70A2}"/>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3B85-4931-8A54-0A56A97D70A2}"/>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3B85-4931-8A54-0A56A97D70A2}"/>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3B85-4931-8A54-0A56A97D70A2}"/>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3B85-4931-8A54-0A56A97D70A2}"/>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3B85-4931-8A54-0A56A97D70A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'Type ménages'!$A$15:$A$22</c:f>
              <c:strCache>
                <c:ptCount val="8"/>
                <c:pt idx="0">
                  <c:v>Isolé, sans enfant</c:v>
                </c:pt>
                <c:pt idx="1">
                  <c:v>Couple sans enfant</c:v>
                </c:pt>
                <c:pt idx="2">
                  <c:v>Couple avec 1 enfant</c:v>
                </c:pt>
                <c:pt idx="3">
                  <c:v>Couple avec 2 enfants</c:v>
                </c:pt>
                <c:pt idx="4">
                  <c:v>Couple avec 3 enfants</c:v>
                </c:pt>
                <c:pt idx="5">
                  <c:v>couple avec 4 enfants</c:v>
                </c:pt>
                <c:pt idx="6">
                  <c:v>Famille monoparentale</c:v>
                </c:pt>
                <c:pt idx="7">
                  <c:v>Colocation ou multigénération</c:v>
                </c:pt>
              </c:strCache>
            </c:strRef>
          </c:cat>
          <c:val>
            <c:numRef>
              <c:f>'Type ménages'!$B$15:$B$22</c:f>
              <c:numCache>
                <c:formatCode>General</c:formatCode>
                <c:ptCount val="8"/>
                <c:pt idx="0">
                  <c:v>44</c:v>
                </c:pt>
                <c:pt idx="1">
                  <c:v>47</c:v>
                </c:pt>
                <c:pt idx="2">
                  <c:v>18</c:v>
                </c:pt>
                <c:pt idx="3">
                  <c:v>14</c:v>
                </c:pt>
                <c:pt idx="4">
                  <c:v>5</c:v>
                </c:pt>
                <c:pt idx="5">
                  <c:v>1</c:v>
                </c:pt>
                <c:pt idx="6">
                  <c:v>11</c:v>
                </c:pt>
                <c:pt idx="7">
                  <c:v>14</c:v>
                </c:pt>
              </c:numCache>
            </c:numRef>
          </c:val>
          <c:extLst xmlns:c16r2="http://schemas.microsoft.com/office/drawing/2015/06/chart">
            <c:ext xmlns:c16="http://schemas.microsoft.com/office/drawing/2014/chart" uri="{C3380CC4-5D6E-409C-BE32-E72D297353CC}">
              <c16:uniqueId val="{00000010-3B85-4931-8A54-0A56A97D70A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097881707237652"/>
          <c:y val="0.28571480058648624"/>
          <c:w val="0.29784355367638388"/>
          <c:h val="0.6466118951860619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800" b="0" i="0" baseline="0">
                <a:effectLst/>
              </a:rPr>
              <a:t>Pour les achats d'équipements et vêtements:</a:t>
            </a:r>
            <a:endParaRPr lang="fr-BE">
              <a:effectLst/>
            </a:endParaRPr>
          </a:p>
          <a:p>
            <a:pPr>
              <a:defRPr/>
            </a:pPr>
            <a:r>
              <a:rPr lang="fr-BE" sz="1400" b="0" i="0" baseline="0">
                <a:effectLst/>
              </a:rPr>
              <a:t>Challenge 2021 </a:t>
            </a:r>
            <a:endParaRPr lang="fr-BE" sz="11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'Challenge 2021 equipement'!$B$2</c:f>
              <c:strCache>
                <c:ptCount val="1"/>
                <c:pt idx="0">
                  <c:v>Toujours ; ça en vaut vraiment la peine</c:v>
                </c:pt>
              </c:strCache>
            </c:strRef>
          </c:tx>
          <c:spPr>
            <a:solidFill>
              <a:schemeClr val="accent1"/>
            </a:solidFill>
            <a:ln>
              <a:noFill/>
            </a:ln>
            <a:effectLst/>
          </c:spPr>
          <c:invertIfNegative val="0"/>
          <c:cat>
            <c:strRef>
              <c:f>'Challenge 2021 equipement'!$A$3:$A$6</c:f>
              <c:strCache>
                <c:ptCount val="4"/>
                <c:pt idx="0">
                  <c:v>Je me désabonne ou me désinscris des publications que je ne lis plus/pas</c:v>
                </c:pt>
                <c:pt idx="1">
                  <c:v>Lorsque j’achète des jouets, j’évite les jouets à piles</c:v>
                </c:pt>
                <c:pt idx="2">
                  <c:v>J’achète mes vêtements en seconde main</c:v>
                </c:pt>
                <c:pt idx="3">
                  <c:v>Je privilégie les appareils manuels, j’évite les appareils électriques ou nécessitant des piles</c:v>
                </c:pt>
              </c:strCache>
            </c:strRef>
          </c:cat>
          <c:val>
            <c:numRef>
              <c:f>'Challenge 2021 equipement'!$B$3:$B$6</c:f>
              <c:numCache>
                <c:formatCode>0</c:formatCode>
                <c:ptCount val="4"/>
                <c:pt idx="0">
                  <c:v>24</c:v>
                </c:pt>
                <c:pt idx="1">
                  <c:v>19</c:v>
                </c:pt>
                <c:pt idx="2">
                  <c:v>9</c:v>
                </c:pt>
                <c:pt idx="3">
                  <c:v>4</c:v>
                </c:pt>
              </c:numCache>
            </c:numRef>
          </c:val>
          <c:extLst xmlns:c16r2="http://schemas.microsoft.com/office/drawing/2015/06/chart">
            <c:ext xmlns:c16="http://schemas.microsoft.com/office/drawing/2014/chart" uri="{C3380CC4-5D6E-409C-BE32-E72D297353CC}">
              <c16:uniqueId val="{00000000-7EA9-4D23-BC9D-11ADEDD562F1}"/>
            </c:ext>
          </c:extLst>
        </c:ser>
        <c:ser>
          <c:idx val="1"/>
          <c:order val="1"/>
          <c:tx>
            <c:strRef>
              <c:f>'Challenge 2021 equipement'!$C$2</c:f>
              <c:strCache>
                <c:ptCount val="1"/>
                <c:pt idx="0">
                  <c:v>Parfois ; ça en vaut la peine</c:v>
                </c:pt>
              </c:strCache>
            </c:strRef>
          </c:tx>
          <c:spPr>
            <a:solidFill>
              <a:schemeClr val="accent2"/>
            </a:solidFill>
            <a:ln>
              <a:noFill/>
            </a:ln>
            <a:effectLst/>
          </c:spPr>
          <c:invertIfNegative val="0"/>
          <c:cat>
            <c:strRef>
              <c:f>'Challenge 2021 equipement'!$A$3:$A$6</c:f>
              <c:strCache>
                <c:ptCount val="4"/>
                <c:pt idx="0">
                  <c:v>Je me désabonne ou me désinscris des publications que je ne lis plus/pas</c:v>
                </c:pt>
                <c:pt idx="1">
                  <c:v>Lorsque j’achète des jouets, j’évite les jouets à piles</c:v>
                </c:pt>
                <c:pt idx="2">
                  <c:v>J’achète mes vêtements en seconde main</c:v>
                </c:pt>
                <c:pt idx="3">
                  <c:v>Je privilégie les appareils manuels, j’évite les appareils électriques ou nécessitant des piles</c:v>
                </c:pt>
              </c:strCache>
            </c:strRef>
          </c:cat>
          <c:val>
            <c:numRef>
              <c:f>'Challenge 2021 equipement'!$C$3:$C$6</c:f>
              <c:numCache>
                <c:formatCode>0</c:formatCode>
                <c:ptCount val="4"/>
                <c:pt idx="0">
                  <c:v>23</c:v>
                </c:pt>
                <c:pt idx="1">
                  <c:v>17</c:v>
                </c:pt>
                <c:pt idx="2">
                  <c:v>33</c:v>
                </c:pt>
                <c:pt idx="3">
                  <c:v>30</c:v>
                </c:pt>
              </c:numCache>
            </c:numRef>
          </c:val>
          <c:extLst xmlns:c16r2="http://schemas.microsoft.com/office/drawing/2015/06/chart">
            <c:ext xmlns:c16="http://schemas.microsoft.com/office/drawing/2014/chart" uri="{C3380CC4-5D6E-409C-BE32-E72D297353CC}">
              <c16:uniqueId val="{00000001-7EA9-4D23-BC9D-11ADEDD562F1}"/>
            </c:ext>
          </c:extLst>
        </c:ser>
        <c:ser>
          <c:idx val="2"/>
          <c:order val="2"/>
          <c:tx>
            <c:strRef>
              <c:f>'Challenge 2021 equipement'!$D$2</c:f>
              <c:strCache>
                <c:ptCount val="1"/>
                <c:pt idx="0">
                  <c:v>Parfois ; mais je ne suis pas sûr-e que ça en vaut la peine</c:v>
                </c:pt>
              </c:strCache>
            </c:strRef>
          </c:tx>
          <c:spPr>
            <a:solidFill>
              <a:schemeClr val="accent3"/>
            </a:solidFill>
            <a:ln>
              <a:noFill/>
            </a:ln>
            <a:effectLst/>
          </c:spPr>
          <c:invertIfNegative val="0"/>
          <c:cat>
            <c:strRef>
              <c:f>'Challenge 2021 equipement'!$A$3:$A$6</c:f>
              <c:strCache>
                <c:ptCount val="4"/>
                <c:pt idx="0">
                  <c:v>Je me désabonne ou me désinscris des publications que je ne lis plus/pas</c:v>
                </c:pt>
                <c:pt idx="1">
                  <c:v>Lorsque j’achète des jouets, j’évite les jouets à piles</c:v>
                </c:pt>
                <c:pt idx="2">
                  <c:v>J’achète mes vêtements en seconde main</c:v>
                </c:pt>
                <c:pt idx="3">
                  <c:v>Je privilégie les appareils manuels, j’évite les appareils électriques ou nécessitant des piles</c:v>
                </c:pt>
              </c:strCache>
            </c:strRef>
          </c:cat>
          <c:val>
            <c:numRef>
              <c:f>'Challenge 2021 equipement'!$D$3:$D$6</c:f>
              <c:numCache>
                <c:formatCode>0</c:formatCode>
                <c:ptCount val="4"/>
                <c:pt idx="0">
                  <c:v>0</c:v>
                </c:pt>
                <c:pt idx="1">
                  <c:v>1</c:v>
                </c:pt>
                <c:pt idx="2">
                  <c:v>0</c:v>
                </c:pt>
                <c:pt idx="3">
                  <c:v>5</c:v>
                </c:pt>
              </c:numCache>
            </c:numRef>
          </c:val>
          <c:extLst xmlns:c16r2="http://schemas.microsoft.com/office/drawing/2015/06/chart">
            <c:ext xmlns:c16="http://schemas.microsoft.com/office/drawing/2014/chart" uri="{C3380CC4-5D6E-409C-BE32-E72D297353CC}">
              <c16:uniqueId val="{00000002-7EA9-4D23-BC9D-11ADEDD562F1}"/>
            </c:ext>
          </c:extLst>
        </c:ser>
        <c:ser>
          <c:idx val="3"/>
          <c:order val="3"/>
          <c:tx>
            <c:strRef>
              <c:f>'Challenge 2021 equipement'!$E$2</c:f>
              <c:strCache>
                <c:ptCount val="1"/>
                <c:pt idx="0">
                  <c:v>Jamais; mais ça en vaut la peine</c:v>
                </c:pt>
              </c:strCache>
            </c:strRef>
          </c:tx>
          <c:spPr>
            <a:solidFill>
              <a:schemeClr val="accent4"/>
            </a:solidFill>
            <a:ln>
              <a:noFill/>
            </a:ln>
            <a:effectLst/>
          </c:spPr>
          <c:invertIfNegative val="0"/>
          <c:cat>
            <c:strRef>
              <c:f>'Challenge 2021 equipement'!$A$3:$A$6</c:f>
              <c:strCache>
                <c:ptCount val="4"/>
                <c:pt idx="0">
                  <c:v>Je me désabonne ou me désinscris des publications que je ne lis plus/pas</c:v>
                </c:pt>
                <c:pt idx="1">
                  <c:v>Lorsque j’achète des jouets, j’évite les jouets à piles</c:v>
                </c:pt>
                <c:pt idx="2">
                  <c:v>J’achète mes vêtements en seconde main</c:v>
                </c:pt>
                <c:pt idx="3">
                  <c:v>Je privilégie les appareils manuels, j’évite les appareils électriques ou nécessitant des piles</c:v>
                </c:pt>
              </c:strCache>
            </c:strRef>
          </c:cat>
          <c:val>
            <c:numRef>
              <c:f>'Challenge 2021 equipement'!$E$3:$E$6</c:f>
              <c:numCache>
                <c:formatCode>0</c:formatCode>
                <c:ptCount val="4"/>
                <c:pt idx="0">
                  <c:v>5</c:v>
                </c:pt>
                <c:pt idx="1">
                  <c:v>3</c:v>
                </c:pt>
                <c:pt idx="2">
                  <c:v>14</c:v>
                </c:pt>
                <c:pt idx="3">
                  <c:v>11</c:v>
                </c:pt>
              </c:numCache>
            </c:numRef>
          </c:val>
          <c:extLst xmlns:c16r2="http://schemas.microsoft.com/office/drawing/2015/06/chart">
            <c:ext xmlns:c16="http://schemas.microsoft.com/office/drawing/2014/chart" uri="{C3380CC4-5D6E-409C-BE32-E72D297353CC}">
              <c16:uniqueId val="{00000003-7EA9-4D23-BC9D-11ADEDD562F1}"/>
            </c:ext>
          </c:extLst>
        </c:ser>
        <c:ser>
          <c:idx val="4"/>
          <c:order val="4"/>
          <c:tx>
            <c:strRef>
              <c:f>'Challenge 2021 equipement'!$F$2</c:f>
              <c:strCache>
                <c:ptCount val="1"/>
                <c:pt idx="0">
                  <c:v>Jamais; ça n’en vaut pas la peine</c:v>
                </c:pt>
              </c:strCache>
            </c:strRef>
          </c:tx>
          <c:spPr>
            <a:solidFill>
              <a:schemeClr val="accent5"/>
            </a:solidFill>
            <a:ln>
              <a:noFill/>
            </a:ln>
            <a:effectLst/>
          </c:spPr>
          <c:invertIfNegative val="0"/>
          <c:cat>
            <c:strRef>
              <c:f>'Challenge 2021 equipement'!$A$3:$A$6</c:f>
              <c:strCache>
                <c:ptCount val="4"/>
                <c:pt idx="0">
                  <c:v>Je me désabonne ou me désinscris des publications que je ne lis plus/pas</c:v>
                </c:pt>
                <c:pt idx="1">
                  <c:v>Lorsque j’achète des jouets, j’évite les jouets à piles</c:v>
                </c:pt>
                <c:pt idx="2">
                  <c:v>J’achète mes vêtements en seconde main</c:v>
                </c:pt>
                <c:pt idx="3">
                  <c:v>Je privilégie les appareils manuels, j’évite les appareils électriques ou nécessitant des piles</c:v>
                </c:pt>
              </c:strCache>
            </c:strRef>
          </c:cat>
          <c:val>
            <c:numRef>
              <c:f>'Challenge 2021 equipement'!$F$3:$F$6</c:f>
              <c:numCache>
                <c:formatCode>0</c:formatCode>
                <c:ptCount val="4"/>
                <c:pt idx="0">
                  <c:v>0</c:v>
                </c:pt>
                <c:pt idx="1">
                  <c:v>0</c:v>
                </c:pt>
                <c:pt idx="2">
                  <c:v>1</c:v>
                </c:pt>
                <c:pt idx="3">
                  <c:v>3</c:v>
                </c:pt>
              </c:numCache>
            </c:numRef>
          </c:val>
          <c:extLst xmlns:c16r2="http://schemas.microsoft.com/office/drawing/2015/06/chart">
            <c:ext xmlns:c16="http://schemas.microsoft.com/office/drawing/2014/chart" uri="{C3380CC4-5D6E-409C-BE32-E72D297353CC}">
              <c16:uniqueId val="{00000004-7EA9-4D23-BC9D-11ADEDD562F1}"/>
            </c:ext>
          </c:extLst>
        </c:ser>
        <c:ser>
          <c:idx val="5"/>
          <c:order val="5"/>
          <c:tx>
            <c:strRef>
              <c:f>'Challenge 2021 equipement'!$G$2</c:f>
              <c:strCache>
                <c:ptCount val="1"/>
                <c:pt idx="0">
                  <c:v>Non concerné.e</c:v>
                </c:pt>
              </c:strCache>
            </c:strRef>
          </c:tx>
          <c:spPr>
            <a:solidFill>
              <a:schemeClr val="accent6"/>
            </a:solidFill>
            <a:ln>
              <a:noFill/>
            </a:ln>
            <a:effectLst/>
          </c:spPr>
          <c:invertIfNegative val="0"/>
          <c:cat>
            <c:strRef>
              <c:f>'Challenge 2021 equipement'!$A$3:$A$6</c:f>
              <c:strCache>
                <c:ptCount val="4"/>
                <c:pt idx="0">
                  <c:v>Je me désabonne ou me désinscris des publications que je ne lis plus/pas</c:v>
                </c:pt>
                <c:pt idx="1">
                  <c:v>Lorsque j’achète des jouets, j’évite les jouets à piles</c:v>
                </c:pt>
                <c:pt idx="2">
                  <c:v>J’achète mes vêtements en seconde main</c:v>
                </c:pt>
                <c:pt idx="3">
                  <c:v>Je privilégie les appareils manuels, j’évite les appareils électriques ou nécessitant des piles</c:v>
                </c:pt>
              </c:strCache>
            </c:strRef>
          </c:cat>
          <c:val>
            <c:numRef>
              <c:f>'Challenge 2021 equipement'!$G$3:$G$6</c:f>
              <c:numCache>
                <c:formatCode>0</c:formatCode>
                <c:ptCount val="4"/>
                <c:pt idx="0">
                  <c:v>5</c:v>
                </c:pt>
                <c:pt idx="1">
                  <c:v>17</c:v>
                </c:pt>
                <c:pt idx="2">
                  <c:v>0</c:v>
                </c:pt>
                <c:pt idx="3">
                  <c:v>4</c:v>
                </c:pt>
              </c:numCache>
            </c:numRef>
          </c:val>
          <c:extLst xmlns:c16r2="http://schemas.microsoft.com/office/drawing/2015/06/chart">
            <c:ext xmlns:c16="http://schemas.microsoft.com/office/drawing/2014/chart" uri="{C3380CC4-5D6E-409C-BE32-E72D297353CC}">
              <c16:uniqueId val="{00000005-7EA9-4D23-BC9D-11ADEDD562F1}"/>
            </c:ext>
          </c:extLst>
        </c:ser>
        <c:dLbls>
          <c:showLegendKey val="0"/>
          <c:showVal val="0"/>
          <c:showCatName val="0"/>
          <c:showSerName val="0"/>
          <c:showPercent val="0"/>
          <c:showBubbleSize val="0"/>
        </c:dLbls>
        <c:gapWidth val="150"/>
        <c:overlap val="100"/>
        <c:axId val="455099568"/>
        <c:axId val="455092120"/>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'Challenge 2021 equipement'!$H$2</c15:sqref>
                        </c15:formulaRef>
                      </c:ext>
                    </c:extLst>
                    <c:strCache>
                      <c:ptCount val="1"/>
                      <c:pt idx="0">
                        <c:v>Somme</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'Challenge 2021 equipement'!$A$3:$A$6</c15:sqref>
                        </c15:formulaRef>
                      </c:ext>
                    </c:extLst>
                    <c:strCache>
                      <c:ptCount val="4"/>
                      <c:pt idx="0">
                        <c:v>Je me désabonne ou me désinscris des publications que je ne lis plus/pas</c:v>
                      </c:pt>
                      <c:pt idx="1">
                        <c:v>Lorsque j’achète des jouets, j’évite les jouets à piles</c:v>
                      </c:pt>
                      <c:pt idx="2">
                        <c:v>J’achète mes vêtements en seconde main</c:v>
                      </c:pt>
                      <c:pt idx="3">
                        <c:v>Je privilégie les appareils manuels, j’évite les appareils électriques ou nécessitant des piles</c:v>
                      </c:pt>
                    </c:strCache>
                  </c:strRef>
                </c:cat>
                <c:val>
                  <c:numRef>
                    <c:extLst xmlns:c16r2="http://schemas.microsoft.com/office/drawing/2015/06/chart">
                      <c:ext uri="{02D57815-91ED-43cb-92C2-25804820EDAC}">
                        <c15:formulaRef>
                          <c15:sqref>'Challenge 2021 equipement'!$H$3:$H$6</c15:sqref>
                        </c15:formulaRef>
                      </c:ext>
                    </c:extLst>
                    <c:numCache>
                      <c:formatCode>0</c:formatCode>
                      <c:ptCount val="4"/>
                      <c:pt idx="0">
                        <c:v>57</c:v>
                      </c:pt>
                      <c:pt idx="1">
                        <c:v>57</c:v>
                      </c:pt>
                      <c:pt idx="2">
                        <c:v>57</c:v>
                      </c:pt>
                      <c:pt idx="3">
                        <c:v>57</c:v>
                      </c:pt>
                    </c:numCache>
                  </c:numRef>
                </c:val>
                <c:extLst xmlns:c16r2="http://schemas.microsoft.com/office/drawing/2015/06/chart">
                  <c:ext xmlns:c16="http://schemas.microsoft.com/office/drawing/2014/chart" uri="{C3380CC4-5D6E-409C-BE32-E72D297353CC}">
                    <c16:uniqueId val="{00000006-7EA9-4D23-BC9D-11ADEDD562F1}"/>
                  </c:ext>
                </c:extLst>
              </c15:ser>
            </c15:filteredBarSeries>
          </c:ext>
        </c:extLst>
      </c:barChart>
      <c:catAx>
        <c:axId val="455099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5092120"/>
        <c:crosses val="autoZero"/>
        <c:auto val="1"/>
        <c:lblAlgn val="ctr"/>
        <c:lblOffset val="100"/>
        <c:noMultiLvlLbl val="0"/>
      </c:catAx>
      <c:valAx>
        <c:axId val="455092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50995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400" b="0" i="1" dirty="0" smtClean="0">
                <a:effectLst/>
              </a:rPr>
              <a:t>Bruxellois « Moyen » -SONECOM </a:t>
            </a:r>
            <a:r>
              <a:rPr lang="fr-BE" sz="1400" b="0" i="1" dirty="0">
                <a:effectLst/>
              </a:rPr>
              <a:t>en 2019</a:t>
            </a:r>
            <a:endParaRPr lang="fr-BE" sz="1400" dirty="0">
              <a:effectLst/>
            </a:endParaRPr>
          </a:p>
        </c:rich>
      </c:tx>
      <c:layout>
        <c:manualLayout>
          <c:xMode val="edge"/>
          <c:yMode val="edge"/>
          <c:x val="0.15189171607098503"/>
          <c:y val="6.528908412781238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bg1">
                  <a:lumMod val="9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8D2F-4D33-93B4-3CADAD5E6427}"/>
              </c:ext>
            </c:extLst>
          </c:dPt>
          <c:dPt>
            <c:idx val="1"/>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3-8D2F-4D33-93B4-3CADAD5E6427}"/>
              </c:ext>
            </c:extLst>
          </c:dPt>
          <c:dPt>
            <c:idx val="2"/>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5-8D2F-4D33-93B4-3CADAD5E6427}"/>
              </c:ext>
            </c:extLst>
          </c:dPt>
          <c:dPt>
            <c:idx val="3"/>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7-8D2F-4D33-93B4-3CADAD5E6427}"/>
              </c:ext>
            </c:extLst>
          </c:dPt>
          <c:dPt>
            <c:idx val="4"/>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8D2F-4D33-93B4-3CADAD5E6427}"/>
              </c:ext>
            </c:extLst>
          </c:dPt>
          <c:dPt>
            <c:idx val="5"/>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B-8D2F-4D33-93B4-3CADAD5E642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Feuil1!$A$2:$A$7</c:f>
              <c:strCache>
                <c:ptCount val="6"/>
                <c:pt idx="0">
                  <c:v>Sac blanc </c:v>
                </c:pt>
                <c:pt idx="1">
                  <c:v>Sac orange </c:v>
                </c:pt>
                <c:pt idx="2">
                  <c:v>Compost à domicile </c:v>
                </c:pt>
                <c:pt idx="3">
                  <c:v>Compost de quartier</c:v>
                </c:pt>
                <c:pt idx="4">
                  <c:v>Au PAC </c:v>
                </c:pt>
                <c:pt idx="5">
                  <c:v>Non concerné </c:v>
                </c:pt>
              </c:strCache>
            </c:strRef>
          </c:cat>
          <c:val>
            <c:numRef>
              <c:f>Feuil1!$B$2:$B$7</c:f>
              <c:numCache>
                <c:formatCode>0%</c:formatCode>
                <c:ptCount val="6"/>
                <c:pt idx="0">
                  <c:v>0.52</c:v>
                </c:pt>
                <c:pt idx="1">
                  <c:v>0.3</c:v>
                </c:pt>
                <c:pt idx="2">
                  <c:v>0.12</c:v>
                </c:pt>
                <c:pt idx="3">
                  <c:v>0.02</c:v>
                </c:pt>
                <c:pt idx="4">
                  <c:v>0.02</c:v>
                </c:pt>
                <c:pt idx="5">
                  <c:v>0.02</c:v>
                </c:pt>
              </c:numCache>
            </c:numRef>
          </c:val>
          <c:extLst xmlns:c16r2="http://schemas.microsoft.com/office/drawing/2015/06/chart">
            <c:ext xmlns:c16="http://schemas.microsoft.com/office/drawing/2014/chart" uri="{C3380CC4-5D6E-409C-BE32-E72D297353CC}">
              <c16:uniqueId val="{0000000C-8D2F-4D33-93B4-3CADAD5E6427}"/>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defRPr sz="1400" b="0" i="0">
                <a:solidFill>
                  <a:srgbClr val="757575"/>
                </a:solidFill>
                <a:latin typeface="+mn-lt"/>
              </a:defRPr>
            </a:pPr>
            <a:r>
              <a:rPr lang="fr-BE" sz="1400" b="0" i="0" dirty="0">
                <a:solidFill>
                  <a:srgbClr val="757575"/>
                </a:solidFill>
                <a:latin typeface="+mn-lt"/>
              </a:rPr>
              <a:t>Challengers 2021</a:t>
            </a:r>
          </a:p>
        </c:rich>
      </c:tx>
      <c:layout>
        <c:manualLayout>
          <c:xMode val="edge"/>
          <c:yMode val="edge"/>
          <c:x val="0.19310185034521229"/>
          <c:y val="2.4176377141330595E-2"/>
        </c:manualLayout>
      </c:layout>
      <c:overlay val="0"/>
    </c:title>
    <c:autoTitleDeleted val="0"/>
    <c:plotArea>
      <c:layout/>
      <c:pieChart>
        <c:varyColors val="1"/>
        <c:ser>
          <c:idx val="0"/>
          <c:order val="0"/>
          <c:dPt>
            <c:idx val="0"/>
            <c:bubble3D val="0"/>
            <c:spPr>
              <a:solidFill>
                <a:schemeClr val="bg1">
                  <a:lumMod val="95000"/>
                </a:schemeClr>
              </a:solidFill>
            </c:spPr>
            <c:extLst xmlns:c16r2="http://schemas.microsoft.com/office/drawing/2015/06/chart">
              <c:ext xmlns:c16="http://schemas.microsoft.com/office/drawing/2014/chart" uri="{C3380CC4-5D6E-409C-BE32-E72D297353CC}">
                <c16:uniqueId val="{00000001-5691-4981-B260-6B724366FA94}"/>
              </c:ext>
            </c:extLst>
          </c:dPt>
          <c:dPt>
            <c:idx val="1"/>
            <c:bubble3D val="0"/>
            <c:spPr>
              <a:solidFill>
                <a:srgbClr val="FFC000"/>
              </a:solidFill>
            </c:spPr>
            <c:extLst xmlns:c16r2="http://schemas.microsoft.com/office/drawing/2015/06/chart">
              <c:ext xmlns:c16="http://schemas.microsoft.com/office/drawing/2014/chart" uri="{C3380CC4-5D6E-409C-BE32-E72D297353CC}">
                <c16:uniqueId val="{00000003-5691-4981-B260-6B724366FA94}"/>
              </c:ext>
            </c:extLst>
          </c:dPt>
          <c:dPt>
            <c:idx val="2"/>
            <c:bubble3D val="0"/>
            <c:spPr>
              <a:solidFill>
                <a:srgbClr val="92D050"/>
              </a:solidFill>
            </c:spPr>
            <c:extLst xmlns:c16r2="http://schemas.microsoft.com/office/drawing/2015/06/chart">
              <c:ext xmlns:c16="http://schemas.microsoft.com/office/drawing/2014/chart" uri="{C3380CC4-5D6E-409C-BE32-E72D297353CC}">
                <c16:uniqueId val="{00000005-5691-4981-B260-6B724366FA94}"/>
              </c:ext>
            </c:extLst>
          </c:dPt>
          <c:dPt>
            <c:idx val="3"/>
            <c:bubble3D val="0"/>
            <c:spPr>
              <a:solidFill>
                <a:srgbClr val="00B050"/>
              </a:solidFill>
            </c:spPr>
            <c:extLst xmlns:c16r2="http://schemas.microsoft.com/office/drawing/2015/06/chart">
              <c:ext xmlns:c16="http://schemas.microsoft.com/office/drawing/2014/chart" uri="{C3380CC4-5D6E-409C-BE32-E72D297353CC}">
                <c16:uniqueId val="{00000007-5691-4981-B260-6B724366FA94}"/>
              </c:ext>
            </c:extLst>
          </c:dPt>
          <c:dPt>
            <c:idx val="4"/>
            <c:bubble3D val="0"/>
            <c:spPr>
              <a:solidFill>
                <a:schemeClr val="accent3">
                  <a:lumMod val="60000"/>
                  <a:lumOff val="40000"/>
                </a:schemeClr>
              </a:solidFill>
            </c:spPr>
            <c:extLst xmlns:c16r2="http://schemas.microsoft.com/office/drawing/2015/06/chart">
              <c:ext xmlns:c16="http://schemas.microsoft.com/office/drawing/2014/chart" uri="{C3380CC4-5D6E-409C-BE32-E72D297353CC}">
                <c16:uniqueId val="{00000009-5691-4981-B260-6B724366FA94}"/>
              </c:ext>
            </c:extLst>
          </c:dPt>
          <c:dPt>
            <c:idx val="5"/>
            <c:bubble3D val="0"/>
            <c:spPr>
              <a:solidFill>
                <a:schemeClr val="accent2"/>
              </a:solidFill>
            </c:spPr>
            <c:extLst xmlns:c16r2="http://schemas.microsoft.com/office/drawing/2015/06/chart">
              <c:ext xmlns:c16="http://schemas.microsoft.com/office/drawing/2014/chart" uri="{C3380CC4-5D6E-409C-BE32-E72D297353CC}">
                <c16:uniqueId val="{0000000B-5691-4981-B260-6B724366FA94}"/>
              </c:ext>
            </c:extLst>
          </c:dPt>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Scan_nov!$AI$75:$AI$80</c:f>
              <c:strCache>
                <c:ptCount val="6"/>
                <c:pt idx="0">
                  <c:v>Dans un sac poubelle blanc de la RBC</c:v>
                </c:pt>
                <c:pt idx="1">
                  <c:v>Dans le sac orange</c:v>
                </c:pt>
                <c:pt idx="2">
                  <c:v>Dans le compost à domicile (compost de jardin, vermicompost ou bokashi)</c:v>
                </c:pt>
                <c:pt idx="3">
                  <c:v>Dans un compost collectif</c:v>
                </c:pt>
                <c:pt idx="4">
                  <c:v>Autre</c:v>
                </c:pt>
                <c:pt idx="5">
                  <c:v>Non concerné.e</c:v>
                </c:pt>
              </c:strCache>
            </c:strRef>
          </c:cat>
          <c:val>
            <c:numRef>
              <c:f>Scan_nov!$AJ$75:$AJ$80</c:f>
              <c:numCache>
                <c:formatCode>General</c:formatCode>
                <c:ptCount val="6"/>
                <c:pt idx="0">
                  <c:v>2</c:v>
                </c:pt>
                <c:pt idx="1">
                  <c:v>27</c:v>
                </c:pt>
                <c:pt idx="2">
                  <c:v>23</c:v>
                </c:pt>
                <c:pt idx="3">
                  <c:v>5</c:v>
                </c:pt>
                <c:pt idx="4">
                  <c:v>1</c:v>
                </c:pt>
                <c:pt idx="5">
                  <c:v>1</c:v>
                </c:pt>
              </c:numCache>
            </c:numRef>
          </c:val>
          <c:extLst xmlns:c16r2="http://schemas.microsoft.com/office/drawing/2015/06/chart">
            <c:ext xmlns:c16="http://schemas.microsoft.com/office/drawing/2014/chart" uri="{C3380CC4-5D6E-409C-BE32-E72D297353CC}">
              <c16:uniqueId val="{0000000C-5691-4981-B260-6B724366FA94}"/>
            </c:ext>
          </c:extLst>
        </c:ser>
        <c:dLbls>
          <c:showLegendKey val="0"/>
          <c:showVal val="0"/>
          <c:showCatName val="0"/>
          <c:showSerName val="0"/>
          <c:showPercent val="0"/>
          <c:showBubbleSize val="0"/>
          <c:showLeaderLines val="1"/>
        </c:dLbls>
        <c:firstSliceAng val="0"/>
      </c:pieChart>
    </c:plotArea>
    <c:plotVisOnly val="1"/>
    <c:dispBlanksAs val="zero"/>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defRPr sz="1400" b="0" i="0">
                <a:solidFill>
                  <a:srgbClr val="757575"/>
                </a:solidFill>
                <a:latin typeface="+mn-lt"/>
              </a:defRPr>
            </a:pPr>
            <a:r>
              <a:rPr lang="fr-BE" sz="1400" b="0" i="0" dirty="0">
                <a:solidFill>
                  <a:srgbClr val="757575"/>
                </a:solidFill>
                <a:latin typeface="+mn-lt"/>
              </a:rPr>
              <a:t>Challengers 2021(57 répondants)</a:t>
            </a:r>
          </a:p>
        </c:rich>
      </c:tx>
      <c:layout/>
      <c:overlay val="0"/>
    </c:title>
    <c:autoTitleDeleted val="0"/>
    <c:plotArea>
      <c:layout/>
      <c:pieChart>
        <c:varyColors val="1"/>
        <c:ser>
          <c:idx val="0"/>
          <c:order val="0"/>
          <c:dPt>
            <c:idx val="0"/>
            <c:bubble3D val="0"/>
            <c:spPr>
              <a:solidFill>
                <a:srgbClr val="00B050"/>
              </a:solidFill>
            </c:spPr>
            <c:extLst xmlns:c16r2="http://schemas.microsoft.com/office/drawing/2015/06/chart">
              <c:ext xmlns:c16="http://schemas.microsoft.com/office/drawing/2014/chart" uri="{C3380CC4-5D6E-409C-BE32-E72D297353CC}">
                <c16:uniqueId val="{00000001-5241-48A9-BFA3-42D20320CE6E}"/>
              </c:ext>
            </c:extLst>
          </c:dPt>
          <c:dPt>
            <c:idx val="1"/>
            <c:bubble3D val="0"/>
            <c:spPr>
              <a:solidFill>
                <a:schemeClr val="accent3">
                  <a:lumMod val="60000"/>
                  <a:lumOff val="40000"/>
                </a:schemeClr>
              </a:solidFill>
            </c:spPr>
            <c:extLst xmlns:c16r2="http://schemas.microsoft.com/office/drawing/2015/06/chart">
              <c:ext xmlns:c16="http://schemas.microsoft.com/office/drawing/2014/chart" uri="{C3380CC4-5D6E-409C-BE32-E72D297353CC}">
                <c16:uniqueId val="{00000003-5241-48A9-BFA3-42D20320CE6E}"/>
              </c:ext>
            </c:extLst>
          </c:dPt>
          <c:dPt>
            <c:idx val="2"/>
            <c:bubble3D val="0"/>
            <c:spPr>
              <a:solidFill>
                <a:srgbClr val="92D050"/>
              </a:solidFill>
            </c:spPr>
            <c:extLst xmlns:c16r2="http://schemas.microsoft.com/office/drawing/2015/06/chart">
              <c:ext xmlns:c16="http://schemas.microsoft.com/office/drawing/2014/chart" uri="{C3380CC4-5D6E-409C-BE32-E72D297353CC}">
                <c16:uniqueId val="{00000005-5241-48A9-BFA3-42D20320CE6E}"/>
              </c:ext>
            </c:extLst>
          </c:dPt>
          <c:dPt>
            <c:idx val="3"/>
            <c:bubble3D val="0"/>
            <c:spPr>
              <a:solidFill>
                <a:srgbClr val="00B050"/>
              </a:solidFill>
            </c:spPr>
            <c:extLst xmlns:c16r2="http://schemas.microsoft.com/office/drawing/2015/06/chart">
              <c:ext xmlns:c16="http://schemas.microsoft.com/office/drawing/2014/chart" uri="{C3380CC4-5D6E-409C-BE32-E72D297353CC}">
                <c16:uniqueId val="{00000007-5241-48A9-BFA3-42D20320CE6E}"/>
              </c:ext>
            </c:extLst>
          </c:dPt>
          <c:dPt>
            <c:idx val="4"/>
            <c:bubble3D val="0"/>
            <c:spPr>
              <a:solidFill>
                <a:srgbClr val="C00000"/>
              </a:solidFill>
            </c:spPr>
            <c:extLst xmlns:c16r2="http://schemas.microsoft.com/office/drawing/2015/06/chart">
              <c:ext xmlns:c16="http://schemas.microsoft.com/office/drawing/2014/chart" uri="{C3380CC4-5D6E-409C-BE32-E72D297353CC}">
                <c16:uniqueId val="{00000009-5241-48A9-BFA3-42D20320CE6E}"/>
              </c:ext>
            </c:extLst>
          </c:dPt>
          <c:dPt>
            <c:idx val="5"/>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0B-5241-48A9-BFA3-42D20320CE6E}"/>
              </c:ext>
            </c:extLst>
          </c:dPt>
          <c:dPt>
            <c:idx val="6"/>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0D-5241-48A9-BFA3-42D20320CE6E}"/>
              </c:ext>
            </c:extLst>
          </c:dPt>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Scan_nov!$AI$95:$AI$101</c:f>
              <c:strCache>
                <c:ptCount val="7"/>
                <c:pt idx="0">
                  <c:v>Dans le sac vert</c:v>
                </c:pt>
                <c:pt idx="1">
                  <c:v>Au parc à conteneur ou à la déchetterie</c:v>
                </c:pt>
                <c:pt idx="2">
                  <c:v>Dans le compost à domicile (compost de jardin, vermicompost ou bokashi)</c:v>
                </c:pt>
                <c:pt idx="3">
                  <c:v>Dans un compost collectif</c:v>
                </c:pt>
                <c:pt idx="4">
                  <c:v>Brûler dans le jardin, la cheminée</c:v>
                </c:pt>
                <c:pt idx="5">
                  <c:v>Autre</c:v>
                </c:pt>
                <c:pt idx="6">
                  <c:v>Non concerné.e</c:v>
                </c:pt>
              </c:strCache>
            </c:strRef>
          </c:cat>
          <c:val>
            <c:numRef>
              <c:f>Scan_nov!$AJ$95:$AJ$101</c:f>
              <c:numCache>
                <c:formatCode>General</c:formatCode>
                <c:ptCount val="7"/>
                <c:pt idx="0">
                  <c:v>20</c:v>
                </c:pt>
                <c:pt idx="1">
                  <c:v>3</c:v>
                </c:pt>
                <c:pt idx="2">
                  <c:v>16</c:v>
                </c:pt>
                <c:pt idx="3">
                  <c:v>0</c:v>
                </c:pt>
                <c:pt idx="4">
                  <c:v>0</c:v>
                </c:pt>
                <c:pt idx="5">
                  <c:v>0</c:v>
                </c:pt>
                <c:pt idx="6">
                  <c:v>20</c:v>
                </c:pt>
              </c:numCache>
            </c:numRef>
          </c:val>
          <c:extLst xmlns:c16r2="http://schemas.microsoft.com/office/drawing/2015/06/chart">
            <c:ext xmlns:c16="http://schemas.microsoft.com/office/drawing/2014/chart" uri="{C3380CC4-5D6E-409C-BE32-E72D297353CC}">
              <c16:uniqueId val="{0000000E-5241-48A9-BFA3-42D20320CE6E}"/>
            </c:ext>
          </c:extLst>
        </c:ser>
        <c:dLbls>
          <c:showLegendKey val="0"/>
          <c:showVal val="0"/>
          <c:showCatName val="0"/>
          <c:showSerName val="0"/>
          <c:showPercent val="0"/>
          <c:showBubbleSize val="0"/>
          <c:showLeaderLines val="1"/>
        </c:dLbls>
        <c:firstSliceAng val="0"/>
      </c:pieChart>
    </c:plotArea>
    <c:plotVisOnly val="1"/>
    <c:dispBlanksAs val="zero"/>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smtClean="0"/>
              <a:t>Bruxellois moyen - SONECOM </a:t>
            </a:r>
            <a:r>
              <a:rPr lang="fr-BE" dirty="0"/>
              <a:t>en 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bg1">
                  <a:lumMod val="9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7780-42D1-9D07-B3DA06CCEADE}"/>
              </c:ext>
            </c:extLst>
          </c:dPt>
          <c:dPt>
            <c:idx val="1"/>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3-7780-42D1-9D07-B3DA06CCEADE}"/>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7780-42D1-9D07-B3DA06CCEADE}"/>
              </c:ext>
            </c:extLst>
          </c:dPt>
          <c:dPt>
            <c:idx val="3"/>
            <c:bubble3D val="0"/>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7-7780-42D1-9D07-B3DA06CCEADE}"/>
              </c:ext>
            </c:extLst>
          </c:dPt>
          <c:dPt>
            <c:idx val="4"/>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9-7780-42D1-9D07-B3DA06CCEADE}"/>
              </c:ext>
            </c:extLst>
          </c:dPt>
          <c:dPt>
            <c:idx val="5"/>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B-7780-42D1-9D07-B3DA06CCEADE}"/>
              </c:ext>
            </c:extLst>
          </c:dPt>
          <c:dPt>
            <c:idx val="6"/>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D-7780-42D1-9D07-B3DA06CCEADE}"/>
              </c:ext>
            </c:extLst>
          </c:dPt>
          <c:dPt>
            <c:idx val="7"/>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7780-42D1-9D07-B3DA06CCEADE}"/>
              </c:ext>
            </c:extLst>
          </c:dPt>
          <c:dPt>
            <c:idx val="8"/>
            <c:bubble3D val="0"/>
            <c:spPr>
              <a:solidFill>
                <a:schemeClr val="tx1">
                  <a:lumMod val="50000"/>
                  <a:lumOff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7780-42D1-9D07-B3DA06CCEAD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Feuil1!$C$4:$K$4</c:f>
              <c:strCache>
                <c:ptCount val="9"/>
                <c:pt idx="0">
                  <c:v>Sac blanc</c:v>
                </c:pt>
                <c:pt idx="1">
                  <c:v>Sac vert</c:v>
                </c:pt>
                <c:pt idx="2">
                  <c:v>PAC</c:v>
                </c:pt>
                <c:pt idx="3">
                  <c:v>Dépôt en rue ou dans une poubelle publique</c:v>
                </c:pt>
                <c:pt idx="4">
                  <c:v>Compostage à domicile</c:v>
                </c:pt>
                <c:pt idx="5">
                  <c:v>Compostage de quartier</c:v>
                </c:pt>
                <c:pt idx="6">
                  <c:v>Brûles dans son jardin, sa cheminée</c:v>
                </c:pt>
                <c:pt idx="7">
                  <c:v>Autre</c:v>
                </c:pt>
                <c:pt idx="8">
                  <c:v>Non concerné</c:v>
                </c:pt>
              </c:strCache>
            </c:strRef>
          </c:cat>
          <c:val>
            <c:numRef>
              <c:f>Feuil1!$C$5:$K$5</c:f>
              <c:numCache>
                <c:formatCode>0.00%</c:formatCode>
                <c:ptCount val="9"/>
                <c:pt idx="0">
                  <c:v>7.1999999999999995E-2</c:v>
                </c:pt>
                <c:pt idx="1">
                  <c:v>0.30099999999999999</c:v>
                </c:pt>
                <c:pt idx="2">
                  <c:v>5.7000000000000002E-2</c:v>
                </c:pt>
                <c:pt idx="3">
                  <c:v>3.4000000000000002E-2</c:v>
                </c:pt>
                <c:pt idx="4">
                  <c:v>9.6000000000000002E-2</c:v>
                </c:pt>
                <c:pt idx="5">
                  <c:v>3.5000000000000003E-2</c:v>
                </c:pt>
                <c:pt idx="6" formatCode="0%">
                  <c:v>0.01</c:v>
                </c:pt>
                <c:pt idx="7">
                  <c:v>1.7999999999999999E-2</c:v>
                </c:pt>
                <c:pt idx="8">
                  <c:v>0.378</c:v>
                </c:pt>
              </c:numCache>
            </c:numRef>
          </c:val>
          <c:extLst xmlns:c16r2="http://schemas.microsoft.com/office/drawing/2015/06/chart">
            <c:ext xmlns:c16="http://schemas.microsoft.com/office/drawing/2014/chart" uri="{C3380CC4-5D6E-409C-BE32-E72D297353CC}">
              <c16:uniqueId val="{00000012-7780-42D1-9D07-B3DA06CCEAD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0443236419097535"/>
          <c:y val="0.15349666099361553"/>
          <c:w val="0.37878025776278562"/>
          <c:h val="0.846503339006384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Evolution </a:t>
            </a:r>
            <a:r>
              <a:rPr lang="en-US" sz="1800" b="0" i="0" baseline="0" dirty="0" err="1">
                <a:effectLst/>
              </a:rPr>
              <a:t>Déchets</a:t>
            </a:r>
            <a:r>
              <a:rPr lang="en-US" sz="1800" b="0" i="0" baseline="0" dirty="0">
                <a:effectLst/>
              </a:rPr>
              <a:t> </a:t>
            </a:r>
            <a:r>
              <a:rPr lang="en-US" sz="1800" b="0" i="0" baseline="0" dirty="0" err="1">
                <a:effectLst/>
              </a:rPr>
              <a:t>résiduels</a:t>
            </a:r>
            <a:r>
              <a:rPr lang="en-US" sz="1800" b="0" i="0" baseline="0" dirty="0">
                <a:effectLst/>
              </a:rPr>
              <a:t> [%]/challenger</a:t>
            </a:r>
            <a:endParaRPr lang="fr-BE"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val>
            <c:numRef>
              <c:f>'publiopostage-select'!$X$2:$X$63</c:f>
              <c:numCache>
                <c:formatCode>0%</c:formatCode>
                <c:ptCount val="62"/>
                <c:pt idx="0">
                  <c:v>-0.96428571428571419</c:v>
                </c:pt>
                <c:pt idx="1">
                  <c:v>-0.84285714285714286</c:v>
                </c:pt>
                <c:pt idx="2">
                  <c:v>-0.80116959064327486</c:v>
                </c:pt>
                <c:pt idx="3">
                  <c:v>-0.79365079365079372</c:v>
                </c:pt>
                <c:pt idx="4">
                  <c:v>-0.78082191780821908</c:v>
                </c:pt>
                <c:pt idx="5">
                  <c:v>-0.7</c:v>
                </c:pt>
                <c:pt idx="6">
                  <c:v>-0.69086021505376349</c:v>
                </c:pt>
                <c:pt idx="7">
                  <c:v>-0.64950711938663741</c:v>
                </c:pt>
                <c:pt idx="8">
                  <c:v>-0.64761904761904754</c:v>
                </c:pt>
                <c:pt idx="9">
                  <c:v>-0.63095238095238093</c:v>
                </c:pt>
                <c:pt idx="10">
                  <c:v>-0.55555555555555558</c:v>
                </c:pt>
                <c:pt idx="11">
                  <c:v>-0.54545454545454553</c:v>
                </c:pt>
                <c:pt idx="12">
                  <c:v>-0.47</c:v>
                </c:pt>
                <c:pt idx="13">
                  <c:v>-0.42819071719125817</c:v>
                </c:pt>
                <c:pt idx="14">
                  <c:v>-0.41229656419529853</c:v>
                </c:pt>
                <c:pt idx="15">
                  <c:v>-0.40327237728585169</c:v>
                </c:pt>
                <c:pt idx="16">
                  <c:v>-0.38961038961038957</c:v>
                </c:pt>
                <c:pt idx="17">
                  <c:v>-0.36608557844690975</c:v>
                </c:pt>
                <c:pt idx="18">
                  <c:v>-0.36538461538461553</c:v>
                </c:pt>
                <c:pt idx="19">
                  <c:v>-0.35593220338983056</c:v>
                </c:pt>
                <c:pt idx="20">
                  <c:v>-0.35338345864661658</c:v>
                </c:pt>
                <c:pt idx="21">
                  <c:v>-0.321013727560718</c:v>
                </c:pt>
                <c:pt idx="22">
                  <c:v>-0.31818181818181818</c:v>
                </c:pt>
                <c:pt idx="23">
                  <c:v>-0.30909090909090919</c:v>
                </c:pt>
                <c:pt idx="24">
                  <c:v>-0.30555555555555547</c:v>
                </c:pt>
                <c:pt idx="25">
                  <c:v>-0.29333333333333339</c:v>
                </c:pt>
                <c:pt idx="26">
                  <c:v>-0.28888888888888897</c:v>
                </c:pt>
                <c:pt idx="27" formatCode="0.00%">
                  <c:v>-0.2487</c:v>
                </c:pt>
                <c:pt idx="28">
                  <c:v>-0.22777777777777772</c:v>
                </c:pt>
                <c:pt idx="29">
                  <c:v>-0.21875000000000011</c:v>
                </c:pt>
                <c:pt idx="30">
                  <c:v>-0.19298245614035101</c:v>
                </c:pt>
                <c:pt idx="31">
                  <c:v>-0.17299578059071719</c:v>
                </c:pt>
                <c:pt idx="32">
                  <c:v>-0.144602851323829</c:v>
                </c:pt>
                <c:pt idx="33">
                  <c:v>-0.125</c:v>
                </c:pt>
                <c:pt idx="34">
                  <c:v>-9.5890410958904021E-2</c:v>
                </c:pt>
                <c:pt idx="35">
                  <c:v>-7.9365079365079499E-2</c:v>
                </c:pt>
                <c:pt idx="36">
                  <c:v>-7.3333333333333153E-2</c:v>
                </c:pt>
                <c:pt idx="37">
                  <c:v>-5.8823529411764941E-2</c:v>
                </c:pt>
                <c:pt idx="38">
                  <c:v>0</c:v>
                </c:pt>
                <c:pt idx="39">
                  <c:v>0</c:v>
                </c:pt>
                <c:pt idx="40">
                  <c:v>0</c:v>
                </c:pt>
                <c:pt idx="41">
                  <c:v>2.7586206896551748E-2</c:v>
                </c:pt>
                <c:pt idx="42">
                  <c:v>3.5714285714285803E-2</c:v>
                </c:pt>
                <c:pt idx="43">
                  <c:v>8.5714285714285576E-2</c:v>
                </c:pt>
                <c:pt idx="44">
                  <c:v>9.2743065284393467E-2</c:v>
                </c:pt>
                <c:pt idx="45">
                  <c:v>0.10010621348911299</c:v>
                </c:pt>
                <c:pt idx="46">
                  <c:v>0.1194029850746271</c:v>
                </c:pt>
                <c:pt idx="47">
                  <c:v>0.14285714285714282</c:v>
                </c:pt>
                <c:pt idx="48">
                  <c:v>0.14285714285714285</c:v>
                </c:pt>
                <c:pt idx="49">
                  <c:v>0.5</c:v>
                </c:pt>
                <c:pt idx="50">
                  <c:v>0.56250000000000011</c:v>
                </c:pt>
                <c:pt idx="51">
                  <c:v>0.60768072289156627</c:v>
                </c:pt>
                <c:pt idx="52">
                  <c:v>0.83999999999999986</c:v>
                </c:pt>
                <c:pt idx="53">
                  <c:v>0.95370370370370394</c:v>
                </c:pt>
                <c:pt idx="54">
                  <c:v>1</c:v>
                </c:pt>
                <c:pt idx="55">
                  <c:v>1</c:v>
                </c:pt>
                <c:pt idx="56">
                  <c:v>1.1261516654854715</c:v>
                </c:pt>
                <c:pt idx="57">
                  <c:v>1.3043478260869563</c:v>
                </c:pt>
                <c:pt idx="58">
                  <c:v>1.4407582938388628</c:v>
                </c:pt>
                <c:pt idx="59">
                  <c:v>7.5714285714285703</c:v>
                </c:pt>
                <c:pt idx="60">
                  <c:v>8.4642857142857153</c:v>
                </c:pt>
                <c:pt idx="61">
                  <c:v>9.6666666666666661</c:v>
                </c:pt>
              </c:numCache>
            </c:numRef>
          </c:val>
          <c:extLst xmlns:c16r2="http://schemas.microsoft.com/office/drawing/2015/06/chart">
            <c:ext xmlns:c16="http://schemas.microsoft.com/office/drawing/2014/chart" uri="{C3380CC4-5D6E-409C-BE32-E72D297353CC}">
              <c16:uniqueId val="{00000000-A22E-47DA-A1CE-9FD498EAFE68}"/>
            </c:ext>
          </c:extLst>
        </c:ser>
        <c:dLbls>
          <c:showLegendKey val="0"/>
          <c:showVal val="0"/>
          <c:showCatName val="0"/>
          <c:showSerName val="0"/>
          <c:showPercent val="0"/>
          <c:showBubbleSize val="0"/>
        </c:dLbls>
        <c:gapWidth val="182"/>
        <c:axId val="358076960"/>
        <c:axId val="358078136"/>
      </c:barChart>
      <c:catAx>
        <c:axId val="358076960"/>
        <c:scaling>
          <c:orientation val="minMax"/>
        </c:scaling>
        <c:delete val="1"/>
        <c:axPos val="l"/>
        <c:majorTickMark val="none"/>
        <c:minorTickMark val="none"/>
        <c:tickLblPos val="nextTo"/>
        <c:crossAx val="358078136"/>
        <c:crosses val="autoZero"/>
        <c:auto val="1"/>
        <c:lblAlgn val="ctr"/>
        <c:lblOffset val="100"/>
        <c:noMultiLvlLbl val="0"/>
      </c:catAx>
      <c:valAx>
        <c:axId val="3580781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80769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defRPr sz="1400" b="0" i="0">
                <a:solidFill>
                  <a:srgbClr val="757575"/>
                </a:solidFill>
                <a:latin typeface="+mn-lt"/>
              </a:defRPr>
            </a:pPr>
            <a:r>
              <a:rPr lang="fr-BE" sz="1400" b="0" i="0" dirty="0">
                <a:solidFill>
                  <a:srgbClr val="757575"/>
                </a:solidFill>
                <a:latin typeface="+mn-lt"/>
              </a:rPr>
              <a:t>Pratiques Zéro </a:t>
            </a:r>
            <a:r>
              <a:rPr lang="fr-BE" sz="1400" b="0" i="0" dirty="0" smtClean="0">
                <a:solidFill>
                  <a:srgbClr val="757575"/>
                </a:solidFill>
                <a:latin typeface="+mn-lt"/>
              </a:rPr>
              <a:t>Déchet en fin de Challenge</a:t>
            </a:r>
            <a:r>
              <a:rPr lang="fr-BE" sz="1400" b="0" i="0" baseline="0" dirty="0" smtClean="0">
                <a:solidFill>
                  <a:srgbClr val="757575"/>
                </a:solidFill>
                <a:latin typeface="+mn-lt"/>
              </a:rPr>
              <a:t> </a:t>
            </a:r>
            <a:r>
              <a:rPr lang="fr-BE" sz="1400" b="0" i="0" dirty="0" smtClean="0">
                <a:solidFill>
                  <a:srgbClr val="757575"/>
                </a:solidFill>
                <a:latin typeface="+mn-lt"/>
              </a:rPr>
              <a:t>2021</a:t>
            </a:r>
            <a:endParaRPr lang="fr-BE" sz="1400" b="0" i="0" dirty="0">
              <a:solidFill>
                <a:srgbClr val="757575"/>
              </a:solidFill>
              <a:latin typeface="+mn-lt"/>
            </a:endParaRPr>
          </a:p>
        </c:rich>
      </c:tx>
      <c:layout>
        <c:manualLayout>
          <c:xMode val="edge"/>
          <c:yMode val="edge"/>
          <c:x val="0.12850114512030281"/>
          <c:y val="1.8881880456882036E-2"/>
        </c:manualLayout>
      </c:layout>
      <c:overlay val="0"/>
    </c:title>
    <c:autoTitleDeleted val="0"/>
    <c:plotArea>
      <c:layout/>
      <c:barChart>
        <c:barDir val="bar"/>
        <c:grouping val="percentStacked"/>
        <c:varyColors val="1"/>
        <c:ser>
          <c:idx val="0"/>
          <c:order val="0"/>
          <c:tx>
            <c:v>Toujours ; ça en vaut vraiment la peine</c:v>
          </c:tx>
          <c:spPr>
            <a:solidFill>
              <a:srgbClr val="92D050"/>
            </a:solidFill>
            <a:ln cmpd="sng">
              <a:solidFill>
                <a:srgbClr val="000000"/>
              </a:solidFill>
            </a:ln>
          </c:spPr>
          <c:invertIfNegative val="1"/>
          <c:cat>
            <c:strRef>
              <c:f>Graphes_nov!$A$3:$A$33</c:f>
              <c:strCache>
                <c:ptCount val="31"/>
                <c:pt idx="0">
                  <c:v>Je privilégie les appareils manuels, j’évite les appareils électriques ou nécessitant des piles</c:v>
                </c:pt>
                <c:pt idx="1">
                  <c:v>Je fabrique certains produits cosmétiques</c:v>
                </c:pt>
                <c:pt idx="2">
                  <c:v>Je fais mes préparations maison telles que : biscuits, yaourts, pains, etc.</c:v>
                </c:pt>
                <c:pt idx="3">
                  <c:v>Lorsque j’achète de l’eau, je privilégie les bouteilles consignées</c:v>
                </c:pt>
                <c:pt idx="4">
                  <c:v>J’utilise un sac réutilisable pour acheter un pain</c:v>
                </c:pt>
                <c:pt idx="5">
                  <c:v>Je cuisine les fanes de légumes, la peau des fruits, je transforme les fruits trop mûrs en smoothies ou confitures et les légumes défraîchis en soupes</c:v>
                </c:pt>
                <c:pt idx="6">
                  <c:v>J'emballe les cadeaux avec des tissus réutilisables (furoshiki)</c:v>
                </c:pt>
                <c:pt idx="7">
                  <c:v>J’achète mes vêtements en seconde main</c:v>
                </c:pt>
                <c:pt idx="8">
                  <c:v>J’achète en VRAC les produits « à la découpe » (charcuterie, fromages, etc. )</c:v>
                </c:pt>
                <c:pt idx="9">
                  <c:v>Je fabrique certains produits d’entretien</c:v>
                </c:pt>
                <c:pt idx="10">
                  <c:v>J’utilise un emballage réutilisable en tissu imbibé de cire d'abeilles (bee's wraps)</c:v>
                </c:pt>
                <c:pt idx="11">
                  <c:v>J’achète en VRAC les produits liquides (produits d’entretien, etc.)</c:v>
                </c:pt>
                <c:pt idx="12">
                  <c:v>Lorsque j’achète des jouets, j’évite les jouets à piles</c:v>
                </c:pt>
                <c:pt idx="13">
                  <c:v>Je remplace les cotons de tige jetables par une alternative réutilisable (ex : oriculi, …)</c:v>
                </c:pt>
                <c:pt idx="14">
                  <c:v>Je remplace les objets à usages uniques de type essuie-tout, mouchoirs, serviettes en papier par des objets en tissu</c:v>
                </c:pt>
                <c:pt idx="15">
                  <c:v>Je me désabonne ou me désinscris des publications que je ne lis plus/pas</c:v>
                </c:pt>
                <c:pt idx="16">
                  <c:v>Je m’organise pour avoir sac à vrac sur moi en permanence</c:v>
                </c:pt>
                <c:pt idx="17">
                  <c:v>Je range une fois par semaine le frigo pour éviter d’oublier des aliments</c:v>
                </c:pt>
                <c:pt idx="18">
                  <c:v>J’achète en VRAC les produits secs (pâtes, riz, céréales, farine, etc.)</c:v>
                </c:pt>
                <c:pt idx="19">
                  <c:v>Je me limite à 1 ou 2 produits différents pour l’entretien de ma maison</c:v>
                </c:pt>
                <c:pt idx="20">
                  <c:v>J’évite les dosettes jetables de café en utilisant un percolateur avec un filtre permanent, une cafetière italienne ou à piston</c:v>
                </c:pt>
                <c:pt idx="21">
                  <c:v>Je fais mes préparations maison telles que : vinaigrettes, soupes, sauces, houmous, crêpes, etc.</c:v>
                </c:pt>
                <c:pt idx="22">
                  <c:v>Pour les fêtes, je remplace les objets en plastique jetables par des alternatives réutilisables</c:v>
                </c:pt>
                <c:pt idx="23">
                  <c:v>Je fais une liste avant d’aller faire les courses</c:v>
                </c:pt>
                <c:pt idx="24">
                  <c:v>Pour mon repas de midi (lunch), j'utilise des contenants réutilisables</c:v>
                </c:pt>
                <c:pt idx="25">
                  <c:v>Je cuisine les repas en tenant compte de ce qui est encore disponible à la maison et des restes à consommer</c:v>
                </c:pt>
                <c:pt idx="26">
                  <c:v>J’utilise un  sac ou contenant réutilisable pour emporter mes achats dans les petits commerces</c:v>
                </c:pt>
                <c:pt idx="27">
                  <c:v>J’utilise un  sac ou contenant réutilisable pour emporter mes achats dans les grandes surfaces</c:v>
                </c:pt>
                <c:pt idx="28">
                  <c:v>J’utilise une gourde (bouteilles isothermes, mugs) pour mes boissons</c:v>
                </c:pt>
                <c:pt idx="29">
                  <c:v>Je nettoie avec du matériel réutilisable</c:v>
                </c:pt>
                <c:pt idx="30">
                  <c:v>A la maison, je bois de l'eau du robinet</c:v>
                </c:pt>
              </c:strCache>
            </c:strRef>
          </c:cat>
          <c:val>
            <c:numRef>
              <c:f>Graphes_nov!$B$3:$B$33</c:f>
              <c:numCache>
                <c:formatCode>General</c:formatCode>
                <c:ptCount val="31"/>
                <c:pt idx="0">
                  <c:v>4</c:v>
                </c:pt>
                <c:pt idx="1">
                  <c:v>6</c:v>
                </c:pt>
                <c:pt idx="2">
                  <c:v>7</c:v>
                </c:pt>
                <c:pt idx="3">
                  <c:v>9</c:v>
                </c:pt>
                <c:pt idx="4">
                  <c:v>9</c:v>
                </c:pt>
                <c:pt idx="5">
                  <c:v>9</c:v>
                </c:pt>
                <c:pt idx="6">
                  <c:v>9</c:v>
                </c:pt>
                <c:pt idx="7">
                  <c:v>9</c:v>
                </c:pt>
                <c:pt idx="8">
                  <c:v>11</c:v>
                </c:pt>
                <c:pt idx="9">
                  <c:v>14</c:v>
                </c:pt>
                <c:pt idx="10">
                  <c:v>16</c:v>
                </c:pt>
                <c:pt idx="11">
                  <c:v>18</c:v>
                </c:pt>
                <c:pt idx="12">
                  <c:v>19</c:v>
                </c:pt>
                <c:pt idx="13">
                  <c:v>21</c:v>
                </c:pt>
                <c:pt idx="14">
                  <c:v>24</c:v>
                </c:pt>
                <c:pt idx="15">
                  <c:v>24</c:v>
                </c:pt>
                <c:pt idx="16">
                  <c:v>26</c:v>
                </c:pt>
                <c:pt idx="17">
                  <c:v>28</c:v>
                </c:pt>
                <c:pt idx="18">
                  <c:v>28</c:v>
                </c:pt>
                <c:pt idx="19">
                  <c:v>28</c:v>
                </c:pt>
                <c:pt idx="20">
                  <c:v>32</c:v>
                </c:pt>
                <c:pt idx="21">
                  <c:v>33</c:v>
                </c:pt>
                <c:pt idx="22">
                  <c:v>40</c:v>
                </c:pt>
                <c:pt idx="23">
                  <c:v>41</c:v>
                </c:pt>
                <c:pt idx="24">
                  <c:v>41</c:v>
                </c:pt>
                <c:pt idx="25">
                  <c:v>43</c:v>
                </c:pt>
                <c:pt idx="26">
                  <c:v>46</c:v>
                </c:pt>
                <c:pt idx="27">
                  <c:v>50</c:v>
                </c:pt>
                <c:pt idx="28">
                  <c:v>52</c:v>
                </c:pt>
                <c:pt idx="29">
                  <c:v>52</c:v>
                </c:pt>
                <c:pt idx="30">
                  <c:v>54</c:v>
                </c:pt>
              </c:numCache>
            </c:numRef>
          </c:val>
          <c:extLst xmlns:c16r2="http://schemas.microsoft.com/office/drawing/2015/06/chart">
            <c:ext xmlns:c16="http://schemas.microsoft.com/office/drawing/2014/chart" uri="{C3380CC4-5D6E-409C-BE32-E72D297353CC}">
              <c16:uniqueId val="{00000000-446B-4848-81A3-8A87EF8752B2}"/>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1"/>
          <c:order val="1"/>
          <c:tx>
            <c:v>Parfois ; ça en vaut la peine</c:v>
          </c:tx>
          <c:spPr>
            <a:solidFill>
              <a:srgbClr val="77933C"/>
            </a:solidFill>
            <a:ln cmpd="sng">
              <a:solidFill>
                <a:srgbClr val="000000"/>
              </a:solidFill>
            </a:ln>
          </c:spPr>
          <c:invertIfNegative val="1"/>
          <c:cat>
            <c:strRef>
              <c:f>Graphes_nov!$A$3:$A$33</c:f>
              <c:strCache>
                <c:ptCount val="31"/>
                <c:pt idx="0">
                  <c:v>Je privilégie les appareils manuels, j’évite les appareils électriques ou nécessitant des piles</c:v>
                </c:pt>
                <c:pt idx="1">
                  <c:v>Je fabrique certains produits cosmétiques</c:v>
                </c:pt>
                <c:pt idx="2">
                  <c:v>Je fais mes préparations maison telles que : biscuits, yaourts, pains, etc.</c:v>
                </c:pt>
                <c:pt idx="3">
                  <c:v>Lorsque j’achète de l’eau, je privilégie les bouteilles consignées</c:v>
                </c:pt>
                <c:pt idx="4">
                  <c:v>J’utilise un sac réutilisable pour acheter un pain</c:v>
                </c:pt>
                <c:pt idx="5">
                  <c:v>Je cuisine les fanes de légumes, la peau des fruits, je transforme les fruits trop mûrs en smoothies ou confitures et les légumes défraîchis en soupes</c:v>
                </c:pt>
                <c:pt idx="6">
                  <c:v>J'emballe les cadeaux avec des tissus réutilisables (furoshiki)</c:v>
                </c:pt>
                <c:pt idx="7">
                  <c:v>J’achète mes vêtements en seconde main</c:v>
                </c:pt>
                <c:pt idx="8">
                  <c:v>J’achète en VRAC les produits « à la découpe » (charcuterie, fromages, etc. )</c:v>
                </c:pt>
                <c:pt idx="9">
                  <c:v>Je fabrique certains produits d’entretien</c:v>
                </c:pt>
                <c:pt idx="10">
                  <c:v>J’utilise un emballage réutilisable en tissu imbibé de cire d'abeilles (bee's wraps)</c:v>
                </c:pt>
                <c:pt idx="11">
                  <c:v>J’achète en VRAC les produits liquides (produits d’entretien, etc.)</c:v>
                </c:pt>
                <c:pt idx="12">
                  <c:v>Lorsque j’achète des jouets, j’évite les jouets à piles</c:v>
                </c:pt>
                <c:pt idx="13">
                  <c:v>Je remplace les cotons de tige jetables par une alternative réutilisable (ex : oriculi, …)</c:v>
                </c:pt>
                <c:pt idx="14">
                  <c:v>Je remplace les objets à usages uniques de type essuie-tout, mouchoirs, serviettes en papier par des objets en tissu</c:v>
                </c:pt>
                <c:pt idx="15">
                  <c:v>Je me désabonne ou me désinscris des publications que je ne lis plus/pas</c:v>
                </c:pt>
                <c:pt idx="16">
                  <c:v>Je m’organise pour avoir sac à vrac sur moi en permanence</c:v>
                </c:pt>
                <c:pt idx="17">
                  <c:v>Je range une fois par semaine le frigo pour éviter d’oublier des aliments</c:v>
                </c:pt>
                <c:pt idx="18">
                  <c:v>J’achète en VRAC les produits secs (pâtes, riz, céréales, farine, etc.)</c:v>
                </c:pt>
                <c:pt idx="19">
                  <c:v>Je me limite à 1 ou 2 produits différents pour l’entretien de ma maison</c:v>
                </c:pt>
                <c:pt idx="20">
                  <c:v>J’évite les dosettes jetables de café en utilisant un percolateur avec un filtre permanent, une cafetière italienne ou à piston</c:v>
                </c:pt>
                <c:pt idx="21">
                  <c:v>Je fais mes préparations maison telles que : vinaigrettes, soupes, sauces, houmous, crêpes, etc.</c:v>
                </c:pt>
                <c:pt idx="22">
                  <c:v>Pour les fêtes, je remplace les objets en plastique jetables par des alternatives réutilisables</c:v>
                </c:pt>
                <c:pt idx="23">
                  <c:v>Je fais une liste avant d’aller faire les courses</c:v>
                </c:pt>
                <c:pt idx="24">
                  <c:v>Pour mon repas de midi (lunch), j'utilise des contenants réutilisables</c:v>
                </c:pt>
                <c:pt idx="25">
                  <c:v>Je cuisine les repas en tenant compte de ce qui est encore disponible à la maison et des restes à consommer</c:v>
                </c:pt>
                <c:pt idx="26">
                  <c:v>J’utilise un  sac ou contenant réutilisable pour emporter mes achats dans les petits commerces</c:v>
                </c:pt>
                <c:pt idx="27">
                  <c:v>J’utilise un  sac ou contenant réutilisable pour emporter mes achats dans les grandes surfaces</c:v>
                </c:pt>
                <c:pt idx="28">
                  <c:v>J’utilise une gourde (bouteilles isothermes, mugs) pour mes boissons</c:v>
                </c:pt>
                <c:pt idx="29">
                  <c:v>Je nettoie avec du matériel réutilisable</c:v>
                </c:pt>
                <c:pt idx="30">
                  <c:v>A la maison, je bois de l'eau du robinet</c:v>
                </c:pt>
              </c:strCache>
            </c:strRef>
          </c:cat>
          <c:val>
            <c:numRef>
              <c:f>Graphes_nov!$C$3:$C$33</c:f>
              <c:numCache>
                <c:formatCode>General</c:formatCode>
                <c:ptCount val="31"/>
                <c:pt idx="0">
                  <c:v>30</c:v>
                </c:pt>
                <c:pt idx="1">
                  <c:v>17</c:v>
                </c:pt>
                <c:pt idx="2">
                  <c:v>30</c:v>
                </c:pt>
                <c:pt idx="3">
                  <c:v>7</c:v>
                </c:pt>
                <c:pt idx="4">
                  <c:v>16</c:v>
                </c:pt>
                <c:pt idx="5">
                  <c:v>28</c:v>
                </c:pt>
                <c:pt idx="6">
                  <c:v>30</c:v>
                </c:pt>
                <c:pt idx="7">
                  <c:v>33</c:v>
                </c:pt>
                <c:pt idx="8">
                  <c:v>32</c:v>
                </c:pt>
                <c:pt idx="9">
                  <c:v>21</c:v>
                </c:pt>
                <c:pt idx="10">
                  <c:v>11</c:v>
                </c:pt>
                <c:pt idx="11">
                  <c:v>18</c:v>
                </c:pt>
                <c:pt idx="12">
                  <c:v>17</c:v>
                </c:pt>
                <c:pt idx="13">
                  <c:v>14</c:v>
                </c:pt>
                <c:pt idx="14">
                  <c:v>23</c:v>
                </c:pt>
                <c:pt idx="15">
                  <c:v>23</c:v>
                </c:pt>
                <c:pt idx="16">
                  <c:v>28</c:v>
                </c:pt>
                <c:pt idx="17">
                  <c:v>21</c:v>
                </c:pt>
                <c:pt idx="18">
                  <c:v>25</c:v>
                </c:pt>
                <c:pt idx="19">
                  <c:v>17</c:v>
                </c:pt>
                <c:pt idx="20">
                  <c:v>4</c:v>
                </c:pt>
                <c:pt idx="21">
                  <c:v>21</c:v>
                </c:pt>
                <c:pt idx="22">
                  <c:v>15</c:v>
                </c:pt>
                <c:pt idx="23">
                  <c:v>12</c:v>
                </c:pt>
                <c:pt idx="24">
                  <c:v>7</c:v>
                </c:pt>
                <c:pt idx="25">
                  <c:v>13</c:v>
                </c:pt>
                <c:pt idx="26">
                  <c:v>9</c:v>
                </c:pt>
                <c:pt idx="27">
                  <c:v>4</c:v>
                </c:pt>
                <c:pt idx="28">
                  <c:v>5</c:v>
                </c:pt>
                <c:pt idx="29">
                  <c:v>5</c:v>
                </c:pt>
                <c:pt idx="30">
                  <c:v>2</c:v>
                </c:pt>
              </c:numCache>
            </c:numRef>
          </c:val>
          <c:extLst xmlns:c16r2="http://schemas.microsoft.com/office/drawing/2015/06/chart">
            <c:ext xmlns:c16="http://schemas.microsoft.com/office/drawing/2014/chart" uri="{C3380CC4-5D6E-409C-BE32-E72D297353CC}">
              <c16:uniqueId val="{00000001-446B-4848-81A3-8A87EF8752B2}"/>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2"/>
          <c:order val="2"/>
          <c:tx>
            <c:v>Parfois ; mais je ne suis pas sûr-e que ça en vaut la peine</c:v>
          </c:tx>
          <c:spPr>
            <a:solidFill>
              <a:srgbClr val="C3D69B"/>
            </a:solidFill>
            <a:ln cmpd="sng">
              <a:solidFill>
                <a:srgbClr val="000000"/>
              </a:solidFill>
            </a:ln>
          </c:spPr>
          <c:invertIfNegative val="1"/>
          <c:cat>
            <c:strRef>
              <c:f>Graphes_nov!$A$3:$A$33</c:f>
              <c:strCache>
                <c:ptCount val="31"/>
                <c:pt idx="0">
                  <c:v>Je privilégie les appareils manuels, j’évite les appareils électriques ou nécessitant des piles</c:v>
                </c:pt>
                <c:pt idx="1">
                  <c:v>Je fabrique certains produits cosmétiques</c:v>
                </c:pt>
                <c:pt idx="2">
                  <c:v>Je fais mes préparations maison telles que : biscuits, yaourts, pains, etc.</c:v>
                </c:pt>
                <c:pt idx="3">
                  <c:v>Lorsque j’achète de l’eau, je privilégie les bouteilles consignées</c:v>
                </c:pt>
                <c:pt idx="4">
                  <c:v>J’utilise un sac réutilisable pour acheter un pain</c:v>
                </c:pt>
                <c:pt idx="5">
                  <c:v>Je cuisine les fanes de légumes, la peau des fruits, je transforme les fruits trop mûrs en smoothies ou confitures et les légumes défraîchis en soupes</c:v>
                </c:pt>
                <c:pt idx="6">
                  <c:v>J'emballe les cadeaux avec des tissus réutilisables (furoshiki)</c:v>
                </c:pt>
                <c:pt idx="7">
                  <c:v>J’achète mes vêtements en seconde main</c:v>
                </c:pt>
                <c:pt idx="8">
                  <c:v>J’achète en VRAC les produits « à la découpe » (charcuterie, fromages, etc. )</c:v>
                </c:pt>
                <c:pt idx="9">
                  <c:v>Je fabrique certains produits d’entretien</c:v>
                </c:pt>
                <c:pt idx="10">
                  <c:v>J’utilise un emballage réutilisable en tissu imbibé de cire d'abeilles (bee's wraps)</c:v>
                </c:pt>
                <c:pt idx="11">
                  <c:v>J’achète en VRAC les produits liquides (produits d’entretien, etc.)</c:v>
                </c:pt>
                <c:pt idx="12">
                  <c:v>Lorsque j’achète des jouets, j’évite les jouets à piles</c:v>
                </c:pt>
                <c:pt idx="13">
                  <c:v>Je remplace les cotons de tige jetables par une alternative réutilisable (ex : oriculi, …)</c:v>
                </c:pt>
                <c:pt idx="14">
                  <c:v>Je remplace les objets à usages uniques de type essuie-tout, mouchoirs, serviettes en papier par des objets en tissu</c:v>
                </c:pt>
                <c:pt idx="15">
                  <c:v>Je me désabonne ou me désinscris des publications que je ne lis plus/pas</c:v>
                </c:pt>
                <c:pt idx="16">
                  <c:v>Je m’organise pour avoir sac à vrac sur moi en permanence</c:v>
                </c:pt>
                <c:pt idx="17">
                  <c:v>Je range une fois par semaine le frigo pour éviter d’oublier des aliments</c:v>
                </c:pt>
                <c:pt idx="18">
                  <c:v>J’achète en VRAC les produits secs (pâtes, riz, céréales, farine, etc.)</c:v>
                </c:pt>
                <c:pt idx="19">
                  <c:v>Je me limite à 1 ou 2 produits différents pour l’entretien de ma maison</c:v>
                </c:pt>
                <c:pt idx="20">
                  <c:v>J’évite les dosettes jetables de café en utilisant un percolateur avec un filtre permanent, une cafetière italienne ou à piston</c:v>
                </c:pt>
                <c:pt idx="21">
                  <c:v>Je fais mes préparations maison telles que : vinaigrettes, soupes, sauces, houmous, crêpes, etc.</c:v>
                </c:pt>
                <c:pt idx="22">
                  <c:v>Pour les fêtes, je remplace les objets en plastique jetables par des alternatives réutilisables</c:v>
                </c:pt>
                <c:pt idx="23">
                  <c:v>Je fais une liste avant d’aller faire les courses</c:v>
                </c:pt>
                <c:pt idx="24">
                  <c:v>Pour mon repas de midi (lunch), j'utilise des contenants réutilisables</c:v>
                </c:pt>
                <c:pt idx="25">
                  <c:v>Je cuisine les repas en tenant compte de ce qui est encore disponible à la maison et des restes à consommer</c:v>
                </c:pt>
                <c:pt idx="26">
                  <c:v>J’utilise un  sac ou contenant réutilisable pour emporter mes achats dans les petits commerces</c:v>
                </c:pt>
                <c:pt idx="27">
                  <c:v>J’utilise un  sac ou contenant réutilisable pour emporter mes achats dans les grandes surfaces</c:v>
                </c:pt>
                <c:pt idx="28">
                  <c:v>J’utilise une gourde (bouteilles isothermes, mugs) pour mes boissons</c:v>
                </c:pt>
                <c:pt idx="29">
                  <c:v>Je nettoie avec du matériel réutilisable</c:v>
                </c:pt>
                <c:pt idx="30">
                  <c:v>A la maison, je bois de l'eau du robinet</c:v>
                </c:pt>
              </c:strCache>
            </c:strRef>
          </c:cat>
          <c:val>
            <c:numRef>
              <c:f>Graphes_nov!$D$3:$D$33</c:f>
              <c:numCache>
                <c:formatCode>General</c:formatCode>
                <c:ptCount val="31"/>
                <c:pt idx="0">
                  <c:v>5</c:v>
                </c:pt>
                <c:pt idx="1">
                  <c:v>5</c:v>
                </c:pt>
                <c:pt idx="2">
                  <c:v>5</c:v>
                </c:pt>
                <c:pt idx="3">
                  <c:v>0</c:v>
                </c:pt>
                <c:pt idx="4">
                  <c:v>7</c:v>
                </c:pt>
                <c:pt idx="5">
                  <c:v>2</c:v>
                </c:pt>
                <c:pt idx="6">
                  <c:v>1</c:v>
                </c:pt>
                <c:pt idx="7">
                  <c:v>0</c:v>
                </c:pt>
                <c:pt idx="8">
                  <c:v>3</c:v>
                </c:pt>
                <c:pt idx="9">
                  <c:v>4</c:v>
                </c:pt>
                <c:pt idx="10">
                  <c:v>1</c:v>
                </c:pt>
                <c:pt idx="11">
                  <c:v>4</c:v>
                </c:pt>
                <c:pt idx="12">
                  <c:v>1</c:v>
                </c:pt>
                <c:pt idx="13">
                  <c:v>2</c:v>
                </c:pt>
                <c:pt idx="14">
                  <c:v>2</c:v>
                </c:pt>
                <c:pt idx="15">
                  <c:v>0</c:v>
                </c:pt>
                <c:pt idx="16">
                  <c:v>1</c:v>
                </c:pt>
                <c:pt idx="17">
                  <c:v>2</c:v>
                </c:pt>
                <c:pt idx="18">
                  <c:v>2</c:v>
                </c:pt>
                <c:pt idx="19">
                  <c:v>3</c:v>
                </c:pt>
                <c:pt idx="20">
                  <c:v>1</c:v>
                </c:pt>
                <c:pt idx="21">
                  <c:v>1</c:v>
                </c:pt>
                <c:pt idx="22">
                  <c:v>0</c:v>
                </c:pt>
                <c:pt idx="23">
                  <c:v>2</c:v>
                </c:pt>
                <c:pt idx="24">
                  <c:v>0</c:v>
                </c:pt>
                <c:pt idx="25">
                  <c:v>0</c:v>
                </c:pt>
                <c:pt idx="26">
                  <c:v>0</c:v>
                </c:pt>
                <c:pt idx="27">
                  <c:v>0</c:v>
                </c:pt>
                <c:pt idx="28">
                  <c:v>0</c:v>
                </c:pt>
                <c:pt idx="29">
                  <c:v>0</c:v>
                </c:pt>
                <c:pt idx="30">
                  <c:v>0</c:v>
                </c:pt>
              </c:numCache>
            </c:numRef>
          </c:val>
          <c:extLst xmlns:c16r2="http://schemas.microsoft.com/office/drawing/2015/06/chart">
            <c:ext xmlns:c16="http://schemas.microsoft.com/office/drawing/2014/chart" uri="{C3380CC4-5D6E-409C-BE32-E72D297353CC}">
              <c16:uniqueId val="{00000002-446B-4848-81A3-8A87EF8752B2}"/>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3"/>
          <c:order val="3"/>
          <c:tx>
            <c:v>Jamais; mais ça en vaut la peine</c:v>
          </c:tx>
          <c:spPr>
            <a:solidFill>
              <a:srgbClr val="E46C0A"/>
            </a:solidFill>
            <a:ln cmpd="sng">
              <a:solidFill>
                <a:srgbClr val="000000"/>
              </a:solidFill>
            </a:ln>
          </c:spPr>
          <c:invertIfNegative val="1"/>
          <c:cat>
            <c:strRef>
              <c:f>Graphes_nov!$A$3:$A$33</c:f>
              <c:strCache>
                <c:ptCount val="31"/>
                <c:pt idx="0">
                  <c:v>Je privilégie les appareils manuels, j’évite les appareils électriques ou nécessitant des piles</c:v>
                </c:pt>
                <c:pt idx="1">
                  <c:v>Je fabrique certains produits cosmétiques</c:v>
                </c:pt>
                <c:pt idx="2">
                  <c:v>Je fais mes préparations maison telles que : biscuits, yaourts, pains, etc.</c:v>
                </c:pt>
                <c:pt idx="3">
                  <c:v>Lorsque j’achète de l’eau, je privilégie les bouteilles consignées</c:v>
                </c:pt>
                <c:pt idx="4">
                  <c:v>J’utilise un sac réutilisable pour acheter un pain</c:v>
                </c:pt>
                <c:pt idx="5">
                  <c:v>Je cuisine les fanes de légumes, la peau des fruits, je transforme les fruits trop mûrs en smoothies ou confitures et les légumes défraîchis en soupes</c:v>
                </c:pt>
                <c:pt idx="6">
                  <c:v>J'emballe les cadeaux avec des tissus réutilisables (furoshiki)</c:v>
                </c:pt>
                <c:pt idx="7">
                  <c:v>J’achète mes vêtements en seconde main</c:v>
                </c:pt>
                <c:pt idx="8">
                  <c:v>J’achète en VRAC les produits « à la découpe » (charcuterie, fromages, etc. )</c:v>
                </c:pt>
                <c:pt idx="9">
                  <c:v>Je fabrique certains produits d’entretien</c:v>
                </c:pt>
                <c:pt idx="10">
                  <c:v>J’utilise un emballage réutilisable en tissu imbibé de cire d'abeilles (bee's wraps)</c:v>
                </c:pt>
                <c:pt idx="11">
                  <c:v>J’achète en VRAC les produits liquides (produits d’entretien, etc.)</c:v>
                </c:pt>
                <c:pt idx="12">
                  <c:v>Lorsque j’achète des jouets, j’évite les jouets à piles</c:v>
                </c:pt>
                <c:pt idx="13">
                  <c:v>Je remplace les cotons de tige jetables par une alternative réutilisable (ex : oriculi, …)</c:v>
                </c:pt>
                <c:pt idx="14">
                  <c:v>Je remplace les objets à usages uniques de type essuie-tout, mouchoirs, serviettes en papier par des objets en tissu</c:v>
                </c:pt>
                <c:pt idx="15">
                  <c:v>Je me désabonne ou me désinscris des publications que je ne lis plus/pas</c:v>
                </c:pt>
                <c:pt idx="16">
                  <c:v>Je m’organise pour avoir sac à vrac sur moi en permanence</c:v>
                </c:pt>
                <c:pt idx="17">
                  <c:v>Je range une fois par semaine le frigo pour éviter d’oublier des aliments</c:v>
                </c:pt>
                <c:pt idx="18">
                  <c:v>J’achète en VRAC les produits secs (pâtes, riz, céréales, farine, etc.)</c:v>
                </c:pt>
                <c:pt idx="19">
                  <c:v>Je me limite à 1 ou 2 produits différents pour l’entretien de ma maison</c:v>
                </c:pt>
                <c:pt idx="20">
                  <c:v>J’évite les dosettes jetables de café en utilisant un percolateur avec un filtre permanent, une cafetière italienne ou à piston</c:v>
                </c:pt>
                <c:pt idx="21">
                  <c:v>Je fais mes préparations maison telles que : vinaigrettes, soupes, sauces, houmous, crêpes, etc.</c:v>
                </c:pt>
                <c:pt idx="22">
                  <c:v>Pour les fêtes, je remplace les objets en plastique jetables par des alternatives réutilisables</c:v>
                </c:pt>
                <c:pt idx="23">
                  <c:v>Je fais une liste avant d’aller faire les courses</c:v>
                </c:pt>
                <c:pt idx="24">
                  <c:v>Pour mon repas de midi (lunch), j'utilise des contenants réutilisables</c:v>
                </c:pt>
                <c:pt idx="25">
                  <c:v>Je cuisine les repas en tenant compte de ce qui est encore disponible à la maison et des restes à consommer</c:v>
                </c:pt>
                <c:pt idx="26">
                  <c:v>J’utilise un  sac ou contenant réutilisable pour emporter mes achats dans les petits commerces</c:v>
                </c:pt>
                <c:pt idx="27">
                  <c:v>J’utilise un  sac ou contenant réutilisable pour emporter mes achats dans les grandes surfaces</c:v>
                </c:pt>
                <c:pt idx="28">
                  <c:v>J’utilise une gourde (bouteilles isothermes, mugs) pour mes boissons</c:v>
                </c:pt>
                <c:pt idx="29">
                  <c:v>Je nettoie avec du matériel réutilisable</c:v>
                </c:pt>
                <c:pt idx="30">
                  <c:v>A la maison, je bois de l'eau du robinet</c:v>
                </c:pt>
              </c:strCache>
            </c:strRef>
          </c:cat>
          <c:val>
            <c:numRef>
              <c:f>Graphes_nov!$E$3:$E$33</c:f>
              <c:numCache>
                <c:formatCode>General</c:formatCode>
                <c:ptCount val="31"/>
                <c:pt idx="0">
                  <c:v>11</c:v>
                </c:pt>
                <c:pt idx="1">
                  <c:v>21</c:v>
                </c:pt>
                <c:pt idx="2">
                  <c:v>12</c:v>
                </c:pt>
                <c:pt idx="3">
                  <c:v>9</c:v>
                </c:pt>
                <c:pt idx="4">
                  <c:v>18</c:v>
                </c:pt>
                <c:pt idx="5">
                  <c:v>14</c:v>
                </c:pt>
                <c:pt idx="6">
                  <c:v>16</c:v>
                </c:pt>
                <c:pt idx="7">
                  <c:v>14</c:v>
                </c:pt>
                <c:pt idx="8">
                  <c:v>7</c:v>
                </c:pt>
                <c:pt idx="9">
                  <c:v>16</c:v>
                </c:pt>
                <c:pt idx="10">
                  <c:v>16</c:v>
                </c:pt>
                <c:pt idx="11">
                  <c:v>15</c:v>
                </c:pt>
                <c:pt idx="12">
                  <c:v>3</c:v>
                </c:pt>
                <c:pt idx="13">
                  <c:v>14</c:v>
                </c:pt>
                <c:pt idx="14">
                  <c:v>8</c:v>
                </c:pt>
                <c:pt idx="15">
                  <c:v>5</c:v>
                </c:pt>
                <c:pt idx="16">
                  <c:v>2</c:v>
                </c:pt>
                <c:pt idx="17">
                  <c:v>5</c:v>
                </c:pt>
                <c:pt idx="18">
                  <c:v>2</c:v>
                </c:pt>
                <c:pt idx="19">
                  <c:v>8</c:v>
                </c:pt>
                <c:pt idx="20">
                  <c:v>7</c:v>
                </c:pt>
                <c:pt idx="21">
                  <c:v>2</c:v>
                </c:pt>
                <c:pt idx="22">
                  <c:v>0</c:v>
                </c:pt>
                <c:pt idx="23">
                  <c:v>0</c:v>
                </c:pt>
                <c:pt idx="24">
                  <c:v>1</c:v>
                </c:pt>
                <c:pt idx="25">
                  <c:v>1</c:v>
                </c:pt>
                <c:pt idx="26">
                  <c:v>2</c:v>
                </c:pt>
                <c:pt idx="27">
                  <c:v>1</c:v>
                </c:pt>
                <c:pt idx="28">
                  <c:v>0</c:v>
                </c:pt>
                <c:pt idx="29">
                  <c:v>0</c:v>
                </c:pt>
                <c:pt idx="30">
                  <c:v>1</c:v>
                </c:pt>
              </c:numCache>
            </c:numRef>
          </c:val>
          <c:extLst xmlns:c16r2="http://schemas.microsoft.com/office/drawing/2015/06/chart">
            <c:ext xmlns:c16="http://schemas.microsoft.com/office/drawing/2014/chart" uri="{C3380CC4-5D6E-409C-BE32-E72D297353CC}">
              <c16:uniqueId val="{00000003-446B-4848-81A3-8A87EF8752B2}"/>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4"/>
          <c:order val="4"/>
          <c:tx>
            <c:v>Jamais; ça n’en vaut pas la peine</c:v>
          </c:tx>
          <c:spPr>
            <a:solidFill>
              <a:srgbClr val="FF0000"/>
            </a:solidFill>
            <a:ln cmpd="sng">
              <a:solidFill>
                <a:srgbClr val="000000"/>
              </a:solidFill>
            </a:ln>
          </c:spPr>
          <c:invertIfNegative val="1"/>
          <c:cat>
            <c:strRef>
              <c:f>Graphes_nov!$A$3:$A$33</c:f>
              <c:strCache>
                <c:ptCount val="31"/>
                <c:pt idx="0">
                  <c:v>Je privilégie les appareils manuels, j’évite les appareils électriques ou nécessitant des piles</c:v>
                </c:pt>
                <c:pt idx="1">
                  <c:v>Je fabrique certains produits cosmétiques</c:v>
                </c:pt>
                <c:pt idx="2">
                  <c:v>Je fais mes préparations maison telles que : biscuits, yaourts, pains, etc.</c:v>
                </c:pt>
                <c:pt idx="3">
                  <c:v>Lorsque j’achète de l’eau, je privilégie les bouteilles consignées</c:v>
                </c:pt>
                <c:pt idx="4">
                  <c:v>J’utilise un sac réutilisable pour acheter un pain</c:v>
                </c:pt>
                <c:pt idx="5">
                  <c:v>Je cuisine les fanes de légumes, la peau des fruits, je transforme les fruits trop mûrs en smoothies ou confitures et les légumes défraîchis en soupes</c:v>
                </c:pt>
                <c:pt idx="6">
                  <c:v>J'emballe les cadeaux avec des tissus réutilisables (furoshiki)</c:v>
                </c:pt>
                <c:pt idx="7">
                  <c:v>J’achète mes vêtements en seconde main</c:v>
                </c:pt>
                <c:pt idx="8">
                  <c:v>J’achète en VRAC les produits « à la découpe » (charcuterie, fromages, etc. )</c:v>
                </c:pt>
                <c:pt idx="9">
                  <c:v>Je fabrique certains produits d’entretien</c:v>
                </c:pt>
                <c:pt idx="10">
                  <c:v>J’utilise un emballage réutilisable en tissu imbibé de cire d'abeilles (bee's wraps)</c:v>
                </c:pt>
                <c:pt idx="11">
                  <c:v>J’achète en VRAC les produits liquides (produits d’entretien, etc.)</c:v>
                </c:pt>
                <c:pt idx="12">
                  <c:v>Lorsque j’achète des jouets, j’évite les jouets à piles</c:v>
                </c:pt>
                <c:pt idx="13">
                  <c:v>Je remplace les cotons de tige jetables par une alternative réutilisable (ex : oriculi, …)</c:v>
                </c:pt>
                <c:pt idx="14">
                  <c:v>Je remplace les objets à usages uniques de type essuie-tout, mouchoirs, serviettes en papier par des objets en tissu</c:v>
                </c:pt>
                <c:pt idx="15">
                  <c:v>Je me désabonne ou me désinscris des publications que je ne lis plus/pas</c:v>
                </c:pt>
                <c:pt idx="16">
                  <c:v>Je m’organise pour avoir sac à vrac sur moi en permanence</c:v>
                </c:pt>
                <c:pt idx="17">
                  <c:v>Je range une fois par semaine le frigo pour éviter d’oublier des aliments</c:v>
                </c:pt>
                <c:pt idx="18">
                  <c:v>J’achète en VRAC les produits secs (pâtes, riz, céréales, farine, etc.)</c:v>
                </c:pt>
                <c:pt idx="19">
                  <c:v>Je me limite à 1 ou 2 produits différents pour l’entretien de ma maison</c:v>
                </c:pt>
                <c:pt idx="20">
                  <c:v>J’évite les dosettes jetables de café en utilisant un percolateur avec un filtre permanent, une cafetière italienne ou à piston</c:v>
                </c:pt>
                <c:pt idx="21">
                  <c:v>Je fais mes préparations maison telles que : vinaigrettes, soupes, sauces, houmous, crêpes, etc.</c:v>
                </c:pt>
                <c:pt idx="22">
                  <c:v>Pour les fêtes, je remplace les objets en plastique jetables par des alternatives réutilisables</c:v>
                </c:pt>
                <c:pt idx="23">
                  <c:v>Je fais une liste avant d’aller faire les courses</c:v>
                </c:pt>
                <c:pt idx="24">
                  <c:v>Pour mon repas de midi (lunch), j'utilise des contenants réutilisables</c:v>
                </c:pt>
                <c:pt idx="25">
                  <c:v>Je cuisine les repas en tenant compte de ce qui est encore disponible à la maison et des restes à consommer</c:v>
                </c:pt>
                <c:pt idx="26">
                  <c:v>J’utilise un  sac ou contenant réutilisable pour emporter mes achats dans les petits commerces</c:v>
                </c:pt>
                <c:pt idx="27">
                  <c:v>J’utilise un  sac ou contenant réutilisable pour emporter mes achats dans les grandes surfaces</c:v>
                </c:pt>
                <c:pt idx="28">
                  <c:v>J’utilise une gourde (bouteilles isothermes, mugs) pour mes boissons</c:v>
                </c:pt>
                <c:pt idx="29">
                  <c:v>Je nettoie avec du matériel réutilisable</c:v>
                </c:pt>
                <c:pt idx="30">
                  <c:v>A la maison, je bois de l'eau du robinet</c:v>
                </c:pt>
              </c:strCache>
            </c:strRef>
          </c:cat>
          <c:val>
            <c:numRef>
              <c:f>Graphes_nov!$F$3:$F$33</c:f>
              <c:numCache>
                <c:formatCode>General</c:formatCode>
                <c:ptCount val="31"/>
                <c:pt idx="0">
                  <c:v>3</c:v>
                </c:pt>
                <c:pt idx="1">
                  <c:v>7</c:v>
                </c:pt>
                <c:pt idx="2">
                  <c:v>1</c:v>
                </c:pt>
                <c:pt idx="3">
                  <c:v>4</c:v>
                </c:pt>
                <c:pt idx="4">
                  <c:v>1</c:v>
                </c:pt>
                <c:pt idx="5">
                  <c:v>2</c:v>
                </c:pt>
                <c:pt idx="6">
                  <c:v>0</c:v>
                </c:pt>
                <c:pt idx="7">
                  <c:v>1</c:v>
                </c:pt>
                <c:pt idx="8">
                  <c:v>0</c:v>
                </c:pt>
                <c:pt idx="9">
                  <c:v>1</c:v>
                </c:pt>
                <c:pt idx="10">
                  <c:v>8</c:v>
                </c:pt>
                <c:pt idx="11">
                  <c:v>0</c:v>
                </c:pt>
                <c:pt idx="12">
                  <c:v>0</c:v>
                </c:pt>
                <c:pt idx="13">
                  <c:v>2</c:v>
                </c:pt>
                <c:pt idx="14">
                  <c:v>0</c:v>
                </c:pt>
                <c:pt idx="15">
                  <c:v>0</c:v>
                </c:pt>
                <c:pt idx="16">
                  <c:v>0</c:v>
                </c:pt>
                <c:pt idx="17">
                  <c:v>1</c:v>
                </c:pt>
                <c:pt idx="18">
                  <c:v>0</c:v>
                </c:pt>
                <c:pt idx="19">
                  <c:v>0</c:v>
                </c:pt>
                <c:pt idx="20">
                  <c:v>0</c:v>
                </c:pt>
                <c:pt idx="21">
                  <c:v>0</c:v>
                </c:pt>
                <c:pt idx="22">
                  <c:v>0</c:v>
                </c:pt>
                <c:pt idx="23">
                  <c:v>2</c:v>
                </c:pt>
                <c:pt idx="24">
                  <c:v>1</c:v>
                </c:pt>
                <c:pt idx="25">
                  <c:v>0</c:v>
                </c:pt>
                <c:pt idx="26">
                  <c:v>0</c:v>
                </c:pt>
                <c:pt idx="27">
                  <c:v>0</c:v>
                </c:pt>
                <c:pt idx="28">
                  <c:v>0</c:v>
                </c:pt>
                <c:pt idx="29">
                  <c:v>0</c:v>
                </c:pt>
                <c:pt idx="30">
                  <c:v>0</c:v>
                </c:pt>
              </c:numCache>
            </c:numRef>
          </c:val>
          <c:extLst xmlns:c16r2="http://schemas.microsoft.com/office/drawing/2015/06/chart">
            <c:ext xmlns:c16="http://schemas.microsoft.com/office/drawing/2014/chart" uri="{C3380CC4-5D6E-409C-BE32-E72D297353CC}">
              <c16:uniqueId val="{00000004-446B-4848-81A3-8A87EF8752B2}"/>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5"/>
          <c:order val="5"/>
          <c:tx>
            <c:v>Non concerné.e</c:v>
          </c:tx>
          <c:spPr>
            <a:solidFill>
              <a:srgbClr val="7F7F7F"/>
            </a:solidFill>
            <a:ln cmpd="sng">
              <a:solidFill>
                <a:srgbClr val="000000"/>
              </a:solidFill>
            </a:ln>
          </c:spPr>
          <c:invertIfNegative val="1"/>
          <c:cat>
            <c:strRef>
              <c:f>Graphes_nov!$A$3:$A$33</c:f>
              <c:strCache>
                <c:ptCount val="31"/>
                <c:pt idx="0">
                  <c:v>Je privilégie les appareils manuels, j’évite les appareils électriques ou nécessitant des piles</c:v>
                </c:pt>
                <c:pt idx="1">
                  <c:v>Je fabrique certains produits cosmétiques</c:v>
                </c:pt>
                <c:pt idx="2">
                  <c:v>Je fais mes préparations maison telles que : biscuits, yaourts, pains, etc.</c:v>
                </c:pt>
                <c:pt idx="3">
                  <c:v>Lorsque j’achète de l’eau, je privilégie les bouteilles consignées</c:v>
                </c:pt>
                <c:pt idx="4">
                  <c:v>J’utilise un sac réutilisable pour acheter un pain</c:v>
                </c:pt>
                <c:pt idx="5">
                  <c:v>Je cuisine les fanes de légumes, la peau des fruits, je transforme les fruits trop mûrs en smoothies ou confitures et les légumes défraîchis en soupes</c:v>
                </c:pt>
                <c:pt idx="6">
                  <c:v>J'emballe les cadeaux avec des tissus réutilisables (furoshiki)</c:v>
                </c:pt>
                <c:pt idx="7">
                  <c:v>J’achète mes vêtements en seconde main</c:v>
                </c:pt>
                <c:pt idx="8">
                  <c:v>J’achète en VRAC les produits « à la découpe » (charcuterie, fromages, etc. )</c:v>
                </c:pt>
                <c:pt idx="9">
                  <c:v>Je fabrique certains produits d’entretien</c:v>
                </c:pt>
                <c:pt idx="10">
                  <c:v>J’utilise un emballage réutilisable en tissu imbibé de cire d'abeilles (bee's wraps)</c:v>
                </c:pt>
                <c:pt idx="11">
                  <c:v>J’achète en VRAC les produits liquides (produits d’entretien, etc.)</c:v>
                </c:pt>
                <c:pt idx="12">
                  <c:v>Lorsque j’achète des jouets, j’évite les jouets à piles</c:v>
                </c:pt>
                <c:pt idx="13">
                  <c:v>Je remplace les cotons de tige jetables par une alternative réutilisable (ex : oriculi, …)</c:v>
                </c:pt>
                <c:pt idx="14">
                  <c:v>Je remplace les objets à usages uniques de type essuie-tout, mouchoirs, serviettes en papier par des objets en tissu</c:v>
                </c:pt>
                <c:pt idx="15">
                  <c:v>Je me désabonne ou me désinscris des publications que je ne lis plus/pas</c:v>
                </c:pt>
                <c:pt idx="16">
                  <c:v>Je m’organise pour avoir sac à vrac sur moi en permanence</c:v>
                </c:pt>
                <c:pt idx="17">
                  <c:v>Je range une fois par semaine le frigo pour éviter d’oublier des aliments</c:v>
                </c:pt>
                <c:pt idx="18">
                  <c:v>J’achète en VRAC les produits secs (pâtes, riz, céréales, farine, etc.)</c:v>
                </c:pt>
                <c:pt idx="19">
                  <c:v>Je me limite à 1 ou 2 produits différents pour l’entretien de ma maison</c:v>
                </c:pt>
                <c:pt idx="20">
                  <c:v>J’évite les dosettes jetables de café en utilisant un percolateur avec un filtre permanent, une cafetière italienne ou à piston</c:v>
                </c:pt>
                <c:pt idx="21">
                  <c:v>Je fais mes préparations maison telles que : vinaigrettes, soupes, sauces, houmous, crêpes, etc.</c:v>
                </c:pt>
                <c:pt idx="22">
                  <c:v>Pour les fêtes, je remplace les objets en plastique jetables par des alternatives réutilisables</c:v>
                </c:pt>
                <c:pt idx="23">
                  <c:v>Je fais une liste avant d’aller faire les courses</c:v>
                </c:pt>
                <c:pt idx="24">
                  <c:v>Pour mon repas de midi (lunch), j'utilise des contenants réutilisables</c:v>
                </c:pt>
                <c:pt idx="25">
                  <c:v>Je cuisine les repas en tenant compte de ce qui est encore disponible à la maison et des restes à consommer</c:v>
                </c:pt>
                <c:pt idx="26">
                  <c:v>J’utilise un  sac ou contenant réutilisable pour emporter mes achats dans les petits commerces</c:v>
                </c:pt>
                <c:pt idx="27">
                  <c:v>J’utilise un  sac ou contenant réutilisable pour emporter mes achats dans les grandes surfaces</c:v>
                </c:pt>
                <c:pt idx="28">
                  <c:v>J’utilise une gourde (bouteilles isothermes, mugs) pour mes boissons</c:v>
                </c:pt>
                <c:pt idx="29">
                  <c:v>Je nettoie avec du matériel réutilisable</c:v>
                </c:pt>
                <c:pt idx="30">
                  <c:v>A la maison, je bois de l'eau du robinet</c:v>
                </c:pt>
              </c:strCache>
            </c:strRef>
          </c:cat>
          <c:val>
            <c:numRef>
              <c:f>Graphes_nov!$G$3:$G$33</c:f>
              <c:numCache>
                <c:formatCode>General</c:formatCode>
                <c:ptCount val="31"/>
                <c:pt idx="0">
                  <c:v>4</c:v>
                </c:pt>
                <c:pt idx="1">
                  <c:v>1</c:v>
                </c:pt>
                <c:pt idx="2">
                  <c:v>2</c:v>
                </c:pt>
                <c:pt idx="3">
                  <c:v>28</c:v>
                </c:pt>
                <c:pt idx="4">
                  <c:v>6</c:v>
                </c:pt>
                <c:pt idx="5">
                  <c:v>2</c:v>
                </c:pt>
                <c:pt idx="6">
                  <c:v>1</c:v>
                </c:pt>
                <c:pt idx="7">
                  <c:v>0</c:v>
                </c:pt>
                <c:pt idx="8">
                  <c:v>4</c:v>
                </c:pt>
                <c:pt idx="9">
                  <c:v>1</c:v>
                </c:pt>
                <c:pt idx="10">
                  <c:v>5</c:v>
                </c:pt>
                <c:pt idx="11">
                  <c:v>2</c:v>
                </c:pt>
                <c:pt idx="12">
                  <c:v>17</c:v>
                </c:pt>
                <c:pt idx="13">
                  <c:v>4</c:v>
                </c:pt>
                <c:pt idx="14">
                  <c:v>0</c:v>
                </c:pt>
                <c:pt idx="15">
                  <c:v>5</c:v>
                </c:pt>
                <c:pt idx="16">
                  <c:v>0</c:v>
                </c:pt>
                <c:pt idx="17">
                  <c:v>0</c:v>
                </c:pt>
                <c:pt idx="18">
                  <c:v>0</c:v>
                </c:pt>
                <c:pt idx="19">
                  <c:v>1</c:v>
                </c:pt>
                <c:pt idx="20">
                  <c:v>13</c:v>
                </c:pt>
                <c:pt idx="21">
                  <c:v>0</c:v>
                </c:pt>
                <c:pt idx="22">
                  <c:v>2</c:v>
                </c:pt>
                <c:pt idx="23">
                  <c:v>0</c:v>
                </c:pt>
                <c:pt idx="24">
                  <c:v>7</c:v>
                </c:pt>
                <c:pt idx="25">
                  <c:v>0</c:v>
                </c:pt>
                <c:pt idx="26">
                  <c:v>0</c:v>
                </c:pt>
                <c:pt idx="27">
                  <c:v>2</c:v>
                </c:pt>
                <c:pt idx="28">
                  <c:v>0</c:v>
                </c:pt>
                <c:pt idx="29">
                  <c:v>0</c:v>
                </c:pt>
                <c:pt idx="30">
                  <c:v>0</c:v>
                </c:pt>
              </c:numCache>
            </c:numRef>
          </c:val>
          <c:extLst xmlns:c16r2="http://schemas.microsoft.com/office/drawing/2015/06/chart">
            <c:ext xmlns:c16="http://schemas.microsoft.com/office/drawing/2014/chart" uri="{C3380CC4-5D6E-409C-BE32-E72D297353CC}">
              <c16:uniqueId val="{00000005-446B-4848-81A3-8A87EF8752B2}"/>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dLbls>
          <c:showLegendKey val="0"/>
          <c:showVal val="0"/>
          <c:showCatName val="0"/>
          <c:showSerName val="0"/>
          <c:showPercent val="0"/>
          <c:showBubbleSize val="0"/>
        </c:dLbls>
        <c:gapWidth val="150"/>
        <c:overlap val="100"/>
        <c:axId val="354932992"/>
        <c:axId val="354931424"/>
      </c:barChart>
      <c:catAx>
        <c:axId val="354932992"/>
        <c:scaling>
          <c:orientation val="maxMin"/>
        </c:scaling>
        <c:delete val="0"/>
        <c:axPos val="l"/>
        <c:title>
          <c:tx>
            <c:rich>
              <a:bodyPr/>
              <a:lstStyle/>
              <a:p>
                <a:pPr lvl="0">
                  <a:defRPr b="0">
                    <a:solidFill>
                      <a:srgbClr val="000000"/>
                    </a:solidFill>
                    <a:latin typeface="+mn-lt"/>
                  </a:defRPr>
                </a:pPr>
                <a:endParaRPr lang="fr-BE"/>
              </a:p>
            </c:rich>
          </c:tx>
          <c:layout/>
          <c:overlay val="0"/>
        </c:title>
        <c:numFmt formatCode="General" sourceLinked="1"/>
        <c:majorTickMark val="none"/>
        <c:minorTickMark val="none"/>
        <c:tickLblPos val="nextTo"/>
        <c:txPr>
          <a:bodyPr/>
          <a:lstStyle/>
          <a:p>
            <a:pPr lvl="0">
              <a:defRPr sz="800" b="0" i="0">
                <a:solidFill>
                  <a:srgbClr val="000000"/>
                </a:solidFill>
                <a:latin typeface="+mn-lt"/>
              </a:defRPr>
            </a:pPr>
            <a:endParaRPr lang="fr-FR"/>
          </a:p>
        </c:txPr>
        <c:crossAx val="354931424"/>
        <c:crosses val="autoZero"/>
        <c:auto val="1"/>
        <c:lblAlgn val="ctr"/>
        <c:lblOffset val="100"/>
        <c:noMultiLvlLbl val="1"/>
      </c:catAx>
      <c:valAx>
        <c:axId val="354931424"/>
        <c:scaling>
          <c:orientation val="minMax"/>
        </c:scaling>
        <c:delete val="0"/>
        <c:axPos val="b"/>
        <c:majorGridlines>
          <c:spPr>
            <a:ln>
              <a:solidFill>
                <a:srgbClr val="B7B7B7"/>
              </a:solidFill>
            </a:ln>
          </c:spPr>
        </c:majorGridlines>
        <c:title>
          <c:tx>
            <c:rich>
              <a:bodyPr/>
              <a:lstStyle/>
              <a:p>
                <a:pPr lvl="0">
                  <a:defRPr b="0">
                    <a:solidFill>
                      <a:srgbClr val="000000"/>
                    </a:solidFill>
                    <a:latin typeface="+mn-lt"/>
                  </a:defRPr>
                </a:pPr>
                <a:endParaRPr lang="fr-BE"/>
              </a:p>
            </c:rich>
          </c:tx>
          <c:layout/>
          <c:overlay val="0"/>
        </c:title>
        <c:numFmt formatCode="0%" sourceLinked="1"/>
        <c:majorTickMark val="none"/>
        <c:minorTickMark val="none"/>
        <c:tickLblPos val="nextTo"/>
        <c:spPr>
          <a:ln/>
        </c:spPr>
        <c:txPr>
          <a:bodyPr/>
          <a:lstStyle/>
          <a:p>
            <a:pPr lvl="0">
              <a:defRPr sz="900" b="0" i="0">
                <a:solidFill>
                  <a:srgbClr val="000000"/>
                </a:solidFill>
                <a:latin typeface="+mn-lt"/>
              </a:defRPr>
            </a:pPr>
            <a:endParaRPr lang="fr-FR"/>
          </a:p>
        </c:txPr>
        <c:crossAx val="354932992"/>
        <c:crosses val="max"/>
        <c:crossBetween val="between"/>
      </c:valAx>
    </c:plotArea>
    <c:legend>
      <c:legendPos val="b"/>
      <c:layout>
        <c:manualLayout>
          <c:xMode val="edge"/>
          <c:yMode val="edge"/>
          <c:x val="0.17027467809584512"/>
          <c:y val="0.87593852896608537"/>
          <c:w val="0.66356094917533348"/>
          <c:h val="0.11097256600842284"/>
        </c:manualLayout>
      </c:layout>
      <c:overlay val="0"/>
      <c:txPr>
        <a:bodyPr/>
        <a:lstStyle/>
        <a:p>
          <a:pPr lvl="0">
            <a:defRPr sz="900" b="0" i="0">
              <a:solidFill>
                <a:srgbClr val="1A1A1A"/>
              </a:solidFill>
              <a:latin typeface="+mn-lt"/>
            </a:defRPr>
          </a:pPr>
          <a:endParaRPr lang="fr-FR"/>
        </a:p>
      </c:txPr>
    </c:legend>
    <c:plotVisOnly val="1"/>
    <c:dispBlanksAs val="zero"/>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400" b="0" i="0" baseline="0" dirty="0" smtClean="0">
                <a:effectLst/>
              </a:rPr>
              <a:t>Challenge </a:t>
            </a:r>
            <a:r>
              <a:rPr lang="fr-BE" sz="1400" b="0" i="0" baseline="0" dirty="0">
                <a:effectLst/>
              </a:rPr>
              <a:t>2021</a:t>
            </a:r>
            <a:endParaRPr lang="fr-BE" sz="1100"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'Stat par comportement'!$B$3</c:f>
              <c:strCache>
                <c:ptCount val="1"/>
                <c:pt idx="0">
                  <c:v>Toujours ; ça en vaut vraiment la peine</c:v>
                </c:pt>
              </c:strCache>
            </c:strRef>
          </c:tx>
          <c:spPr>
            <a:solidFill>
              <a:schemeClr val="accent1"/>
            </a:solidFill>
            <a:ln>
              <a:noFill/>
            </a:ln>
            <a:effectLst/>
          </c:spPr>
          <c:invertIfNegative val="0"/>
          <c:cat>
            <c:strRef>
              <c:f>'Stat par comportement'!$A$4:$A$8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sac à vrac sur moi en permanence</c:v>
                </c:pt>
              </c:strCache>
            </c:strRef>
          </c:cat>
          <c:val>
            <c:numRef>
              <c:f>'Stat par comportement'!$B$4:$B$8</c:f>
              <c:numCache>
                <c:formatCode>0</c:formatCode>
                <c:ptCount val="5"/>
                <c:pt idx="0">
                  <c:v>50</c:v>
                </c:pt>
                <c:pt idx="1">
                  <c:v>46</c:v>
                </c:pt>
                <c:pt idx="2">
                  <c:v>41</c:v>
                </c:pt>
                <c:pt idx="3">
                  <c:v>28</c:v>
                </c:pt>
                <c:pt idx="4">
                  <c:v>26</c:v>
                </c:pt>
              </c:numCache>
            </c:numRef>
          </c:val>
          <c:extLst xmlns:c16r2="http://schemas.microsoft.com/office/drawing/2015/06/chart">
            <c:ext xmlns:c16="http://schemas.microsoft.com/office/drawing/2014/chart" uri="{C3380CC4-5D6E-409C-BE32-E72D297353CC}">
              <c16:uniqueId val="{00000000-E7A6-4A52-8D04-515CCE4A6F4F}"/>
            </c:ext>
          </c:extLst>
        </c:ser>
        <c:ser>
          <c:idx val="1"/>
          <c:order val="1"/>
          <c:tx>
            <c:strRef>
              <c:f>'Stat par comportement'!$C$3</c:f>
              <c:strCache>
                <c:ptCount val="1"/>
                <c:pt idx="0">
                  <c:v>Parfois ; ça en vaut la peine</c:v>
                </c:pt>
              </c:strCache>
            </c:strRef>
          </c:tx>
          <c:spPr>
            <a:solidFill>
              <a:schemeClr val="accent2"/>
            </a:solidFill>
            <a:ln>
              <a:noFill/>
            </a:ln>
            <a:effectLst/>
          </c:spPr>
          <c:invertIfNegative val="0"/>
          <c:cat>
            <c:strRef>
              <c:f>'Stat par comportement'!$A$4:$A$8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sac à vrac sur moi en permanence</c:v>
                </c:pt>
              </c:strCache>
            </c:strRef>
          </c:cat>
          <c:val>
            <c:numRef>
              <c:f>'Stat par comportement'!$C$4:$C$8</c:f>
              <c:numCache>
                <c:formatCode>0</c:formatCode>
                <c:ptCount val="5"/>
                <c:pt idx="0">
                  <c:v>4</c:v>
                </c:pt>
                <c:pt idx="1">
                  <c:v>9</c:v>
                </c:pt>
                <c:pt idx="2">
                  <c:v>12</c:v>
                </c:pt>
                <c:pt idx="3">
                  <c:v>21</c:v>
                </c:pt>
                <c:pt idx="4">
                  <c:v>28</c:v>
                </c:pt>
              </c:numCache>
            </c:numRef>
          </c:val>
          <c:extLst xmlns:c16r2="http://schemas.microsoft.com/office/drawing/2015/06/chart">
            <c:ext xmlns:c16="http://schemas.microsoft.com/office/drawing/2014/chart" uri="{C3380CC4-5D6E-409C-BE32-E72D297353CC}">
              <c16:uniqueId val="{00000001-E7A6-4A52-8D04-515CCE4A6F4F}"/>
            </c:ext>
          </c:extLst>
        </c:ser>
        <c:ser>
          <c:idx val="2"/>
          <c:order val="2"/>
          <c:tx>
            <c:strRef>
              <c:f>'Stat par comportement'!$D$3</c:f>
              <c:strCache>
                <c:ptCount val="1"/>
                <c:pt idx="0">
                  <c:v>Parfois ; mais je ne suis pas sûr-e que ça en vaut la peine</c:v>
                </c:pt>
              </c:strCache>
            </c:strRef>
          </c:tx>
          <c:spPr>
            <a:solidFill>
              <a:schemeClr val="accent3"/>
            </a:solidFill>
            <a:ln>
              <a:noFill/>
            </a:ln>
            <a:effectLst/>
          </c:spPr>
          <c:invertIfNegative val="0"/>
          <c:cat>
            <c:strRef>
              <c:f>'Stat par comportement'!$A$4:$A$8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sac à vrac sur moi en permanence</c:v>
                </c:pt>
              </c:strCache>
            </c:strRef>
          </c:cat>
          <c:val>
            <c:numRef>
              <c:f>'Stat par comportement'!$D$4:$D$8</c:f>
              <c:numCache>
                <c:formatCode>0</c:formatCode>
                <c:ptCount val="5"/>
                <c:pt idx="0">
                  <c:v>0</c:v>
                </c:pt>
                <c:pt idx="1">
                  <c:v>0</c:v>
                </c:pt>
                <c:pt idx="2">
                  <c:v>2</c:v>
                </c:pt>
                <c:pt idx="3">
                  <c:v>2</c:v>
                </c:pt>
                <c:pt idx="4">
                  <c:v>1</c:v>
                </c:pt>
              </c:numCache>
            </c:numRef>
          </c:val>
          <c:extLst xmlns:c16r2="http://schemas.microsoft.com/office/drawing/2015/06/chart">
            <c:ext xmlns:c16="http://schemas.microsoft.com/office/drawing/2014/chart" uri="{C3380CC4-5D6E-409C-BE32-E72D297353CC}">
              <c16:uniqueId val="{00000002-E7A6-4A52-8D04-515CCE4A6F4F}"/>
            </c:ext>
          </c:extLst>
        </c:ser>
        <c:ser>
          <c:idx val="3"/>
          <c:order val="3"/>
          <c:tx>
            <c:strRef>
              <c:f>'Stat par comportement'!$E$3</c:f>
              <c:strCache>
                <c:ptCount val="1"/>
                <c:pt idx="0">
                  <c:v>Jamais; mais ça en vaut la peine</c:v>
                </c:pt>
              </c:strCache>
            </c:strRef>
          </c:tx>
          <c:spPr>
            <a:solidFill>
              <a:schemeClr val="accent4"/>
            </a:solidFill>
            <a:ln>
              <a:noFill/>
            </a:ln>
            <a:effectLst/>
          </c:spPr>
          <c:invertIfNegative val="0"/>
          <c:cat>
            <c:strRef>
              <c:f>'Stat par comportement'!$A$4:$A$8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sac à vrac sur moi en permanence</c:v>
                </c:pt>
              </c:strCache>
            </c:strRef>
          </c:cat>
          <c:val>
            <c:numRef>
              <c:f>'Stat par comportement'!$E$4:$E$8</c:f>
              <c:numCache>
                <c:formatCode>0</c:formatCode>
                <c:ptCount val="5"/>
                <c:pt idx="0">
                  <c:v>1</c:v>
                </c:pt>
                <c:pt idx="1">
                  <c:v>2</c:v>
                </c:pt>
                <c:pt idx="2">
                  <c:v>0</c:v>
                </c:pt>
                <c:pt idx="3">
                  <c:v>5</c:v>
                </c:pt>
                <c:pt idx="4">
                  <c:v>2</c:v>
                </c:pt>
              </c:numCache>
            </c:numRef>
          </c:val>
          <c:extLst xmlns:c16r2="http://schemas.microsoft.com/office/drawing/2015/06/chart">
            <c:ext xmlns:c16="http://schemas.microsoft.com/office/drawing/2014/chart" uri="{C3380CC4-5D6E-409C-BE32-E72D297353CC}">
              <c16:uniqueId val="{00000003-E7A6-4A52-8D04-515CCE4A6F4F}"/>
            </c:ext>
          </c:extLst>
        </c:ser>
        <c:ser>
          <c:idx val="4"/>
          <c:order val="4"/>
          <c:tx>
            <c:strRef>
              <c:f>'Stat par comportement'!$F$3</c:f>
              <c:strCache>
                <c:ptCount val="1"/>
                <c:pt idx="0">
                  <c:v>Jamais; ça n’en vaut pas la peine</c:v>
                </c:pt>
              </c:strCache>
            </c:strRef>
          </c:tx>
          <c:spPr>
            <a:solidFill>
              <a:schemeClr val="accent5"/>
            </a:solidFill>
            <a:ln>
              <a:noFill/>
            </a:ln>
            <a:effectLst/>
          </c:spPr>
          <c:invertIfNegative val="0"/>
          <c:cat>
            <c:strRef>
              <c:f>'Stat par comportement'!$A$4:$A$8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sac à vrac sur moi en permanence</c:v>
                </c:pt>
              </c:strCache>
            </c:strRef>
          </c:cat>
          <c:val>
            <c:numRef>
              <c:f>'Stat par comportement'!$F$4:$F$8</c:f>
              <c:numCache>
                <c:formatCode>0</c:formatCode>
                <c:ptCount val="5"/>
                <c:pt idx="0">
                  <c:v>0</c:v>
                </c:pt>
                <c:pt idx="1">
                  <c:v>0</c:v>
                </c:pt>
                <c:pt idx="2">
                  <c:v>2</c:v>
                </c:pt>
                <c:pt idx="3">
                  <c:v>1</c:v>
                </c:pt>
                <c:pt idx="4">
                  <c:v>0</c:v>
                </c:pt>
              </c:numCache>
            </c:numRef>
          </c:val>
          <c:extLst xmlns:c16r2="http://schemas.microsoft.com/office/drawing/2015/06/chart">
            <c:ext xmlns:c16="http://schemas.microsoft.com/office/drawing/2014/chart" uri="{C3380CC4-5D6E-409C-BE32-E72D297353CC}">
              <c16:uniqueId val="{00000004-E7A6-4A52-8D04-515CCE4A6F4F}"/>
            </c:ext>
          </c:extLst>
        </c:ser>
        <c:ser>
          <c:idx val="5"/>
          <c:order val="5"/>
          <c:tx>
            <c:strRef>
              <c:f>'Stat par comportement'!$G$3</c:f>
              <c:strCache>
                <c:ptCount val="1"/>
                <c:pt idx="0">
                  <c:v>Non concerné.e</c:v>
                </c:pt>
              </c:strCache>
            </c:strRef>
          </c:tx>
          <c:spPr>
            <a:solidFill>
              <a:schemeClr val="accent6"/>
            </a:solidFill>
            <a:ln>
              <a:noFill/>
            </a:ln>
            <a:effectLst/>
          </c:spPr>
          <c:invertIfNegative val="0"/>
          <c:cat>
            <c:strRef>
              <c:f>'Stat par comportement'!$A$4:$A$8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sac à vrac sur moi en permanence</c:v>
                </c:pt>
              </c:strCache>
            </c:strRef>
          </c:cat>
          <c:val>
            <c:numRef>
              <c:f>'Stat par comportement'!$G$4:$G$8</c:f>
              <c:numCache>
                <c:formatCode>0</c:formatCode>
                <c:ptCount val="5"/>
                <c:pt idx="0">
                  <c:v>2</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5-E7A6-4A52-8D04-515CCE4A6F4F}"/>
            </c:ext>
          </c:extLst>
        </c:ser>
        <c:dLbls>
          <c:showLegendKey val="0"/>
          <c:showVal val="0"/>
          <c:showCatName val="0"/>
          <c:showSerName val="0"/>
          <c:showPercent val="0"/>
          <c:showBubbleSize val="0"/>
        </c:dLbls>
        <c:gapWidth val="150"/>
        <c:overlap val="100"/>
        <c:axId val="354930248"/>
        <c:axId val="354926720"/>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'Stat par comportement'!$H$3</c15:sqref>
                        </c15:formulaRef>
                      </c:ext>
                    </c:extLst>
                    <c:strCache>
                      <c:ptCount val="1"/>
                      <c:pt idx="0">
                        <c:v>Somme</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'Stat par comportement'!$A$4:$A$8</c15:sqref>
                        </c15:formulaRef>
                      </c:ext>
                    </c:extLst>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sac à vrac sur moi en permanence</c:v>
                      </c:pt>
                    </c:strCache>
                  </c:strRef>
                </c:cat>
                <c:val>
                  <c:numRef>
                    <c:extLst xmlns:c16r2="http://schemas.microsoft.com/office/drawing/2015/06/chart">
                      <c:ext uri="{02D57815-91ED-43cb-92C2-25804820EDAC}">
                        <c15:formulaRef>
                          <c15:sqref>'Stat par comportement'!$H$4:$H$8</c15:sqref>
                        </c15:formulaRef>
                      </c:ext>
                    </c:extLst>
                    <c:numCache>
                      <c:formatCode>0</c:formatCode>
                      <c:ptCount val="5"/>
                      <c:pt idx="0">
                        <c:v>57</c:v>
                      </c:pt>
                      <c:pt idx="1">
                        <c:v>57</c:v>
                      </c:pt>
                      <c:pt idx="2">
                        <c:v>57</c:v>
                      </c:pt>
                      <c:pt idx="3">
                        <c:v>57</c:v>
                      </c:pt>
                      <c:pt idx="4">
                        <c:v>57</c:v>
                      </c:pt>
                    </c:numCache>
                  </c:numRef>
                </c:val>
                <c:extLst xmlns:c16r2="http://schemas.microsoft.com/office/drawing/2015/06/chart">
                  <c:ext xmlns:c16="http://schemas.microsoft.com/office/drawing/2014/chart" uri="{C3380CC4-5D6E-409C-BE32-E72D297353CC}">
                    <c16:uniqueId val="{00000006-E7A6-4A52-8D04-515CCE4A6F4F}"/>
                  </c:ext>
                </c:extLst>
              </c15:ser>
            </c15:filteredBarSeries>
          </c:ext>
        </c:extLst>
      </c:barChart>
      <c:catAx>
        <c:axId val="354930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926720"/>
        <c:crosses val="autoZero"/>
        <c:auto val="1"/>
        <c:lblAlgn val="ctr"/>
        <c:lblOffset val="100"/>
        <c:noMultiLvlLbl val="0"/>
      </c:catAx>
      <c:valAx>
        <c:axId val="3549267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930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a:t>Bruxellois 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'Sonecom courses'!$B$3</c:f>
              <c:strCache>
                <c:ptCount val="1"/>
                <c:pt idx="0">
                  <c:v>Toujours ; ça en vaut vraiment la peine</c:v>
                </c:pt>
              </c:strCache>
            </c:strRef>
          </c:tx>
          <c:spPr>
            <a:solidFill>
              <a:schemeClr val="accent1"/>
            </a:solidFill>
            <a:ln>
              <a:noFill/>
            </a:ln>
            <a:effectLst/>
            <a:sp3d/>
          </c:spPr>
          <c:invertIfNegative val="0"/>
          <c:cat>
            <c:strRef>
              <c:f>'Sonecom courses'!$A$4:$A$8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un sac à vrac sur moi en permanence</c:v>
                </c:pt>
              </c:strCache>
            </c:strRef>
          </c:cat>
          <c:val>
            <c:numRef>
              <c:f>'Sonecom courses'!$B$4:$B$8</c:f>
              <c:numCache>
                <c:formatCode>0</c:formatCode>
                <c:ptCount val="5"/>
                <c:pt idx="0">
                  <c:v>412</c:v>
                </c:pt>
                <c:pt idx="1">
                  <c:v>353</c:v>
                </c:pt>
                <c:pt idx="2">
                  <c:v>349</c:v>
                </c:pt>
                <c:pt idx="3">
                  <c:v>264</c:v>
                </c:pt>
                <c:pt idx="4">
                  <c:v>250</c:v>
                </c:pt>
              </c:numCache>
            </c:numRef>
          </c:val>
          <c:extLst xmlns:c16r2="http://schemas.microsoft.com/office/drawing/2015/06/chart">
            <c:ext xmlns:c16="http://schemas.microsoft.com/office/drawing/2014/chart" uri="{C3380CC4-5D6E-409C-BE32-E72D297353CC}">
              <c16:uniqueId val="{00000000-4DB3-4104-BDCF-472E0AB96392}"/>
            </c:ext>
          </c:extLst>
        </c:ser>
        <c:ser>
          <c:idx val="1"/>
          <c:order val="1"/>
          <c:tx>
            <c:strRef>
              <c:f>'Sonecom courses'!$C$3</c:f>
              <c:strCache>
                <c:ptCount val="1"/>
                <c:pt idx="0">
                  <c:v>Parfois ; ça en vaut la peine</c:v>
                </c:pt>
              </c:strCache>
            </c:strRef>
          </c:tx>
          <c:spPr>
            <a:solidFill>
              <a:schemeClr val="accent2"/>
            </a:solidFill>
            <a:ln>
              <a:noFill/>
            </a:ln>
            <a:effectLst/>
            <a:sp3d/>
          </c:spPr>
          <c:invertIfNegative val="0"/>
          <c:cat>
            <c:strRef>
              <c:f>'Sonecom courses'!$A$4:$A$8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un sac à vrac sur moi en permanence</c:v>
                </c:pt>
              </c:strCache>
            </c:strRef>
          </c:cat>
          <c:val>
            <c:numRef>
              <c:f>'Sonecom courses'!$C$4:$C$8</c:f>
              <c:numCache>
                <c:formatCode>0</c:formatCode>
                <c:ptCount val="5"/>
                <c:pt idx="0">
                  <c:v>97</c:v>
                </c:pt>
                <c:pt idx="1">
                  <c:v>124</c:v>
                </c:pt>
                <c:pt idx="2">
                  <c:v>115</c:v>
                </c:pt>
                <c:pt idx="3">
                  <c:v>147</c:v>
                </c:pt>
                <c:pt idx="4">
                  <c:v>142</c:v>
                </c:pt>
              </c:numCache>
            </c:numRef>
          </c:val>
          <c:extLst xmlns:c16r2="http://schemas.microsoft.com/office/drawing/2015/06/chart">
            <c:ext xmlns:c16="http://schemas.microsoft.com/office/drawing/2014/chart" uri="{C3380CC4-5D6E-409C-BE32-E72D297353CC}">
              <c16:uniqueId val="{00000001-4DB3-4104-BDCF-472E0AB96392}"/>
            </c:ext>
          </c:extLst>
        </c:ser>
        <c:ser>
          <c:idx val="2"/>
          <c:order val="2"/>
          <c:tx>
            <c:strRef>
              <c:f>'Sonecom courses'!$D$3</c:f>
              <c:strCache>
                <c:ptCount val="1"/>
                <c:pt idx="0">
                  <c:v>Parfois ; mais je ne suis pas sûr-e que ça en vaut la peine</c:v>
                </c:pt>
              </c:strCache>
            </c:strRef>
          </c:tx>
          <c:spPr>
            <a:solidFill>
              <a:schemeClr val="accent3"/>
            </a:solidFill>
            <a:ln>
              <a:noFill/>
            </a:ln>
            <a:effectLst/>
            <a:sp3d/>
          </c:spPr>
          <c:invertIfNegative val="0"/>
          <c:cat>
            <c:strRef>
              <c:f>'Sonecom courses'!$A$4:$A$8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un sac à vrac sur moi en permanence</c:v>
                </c:pt>
              </c:strCache>
            </c:strRef>
          </c:cat>
          <c:val>
            <c:numRef>
              <c:f>'Sonecom courses'!$D$4:$D$8</c:f>
              <c:numCache>
                <c:formatCode>0</c:formatCode>
                <c:ptCount val="5"/>
                <c:pt idx="0">
                  <c:v>30</c:v>
                </c:pt>
                <c:pt idx="1">
                  <c:v>36</c:v>
                </c:pt>
                <c:pt idx="2">
                  <c:v>39</c:v>
                </c:pt>
                <c:pt idx="3">
                  <c:v>50</c:v>
                </c:pt>
                <c:pt idx="4">
                  <c:v>50</c:v>
                </c:pt>
              </c:numCache>
            </c:numRef>
          </c:val>
          <c:extLst xmlns:c16r2="http://schemas.microsoft.com/office/drawing/2015/06/chart">
            <c:ext xmlns:c16="http://schemas.microsoft.com/office/drawing/2014/chart" uri="{C3380CC4-5D6E-409C-BE32-E72D297353CC}">
              <c16:uniqueId val="{00000002-4DB3-4104-BDCF-472E0AB96392}"/>
            </c:ext>
          </c:extLst>
        </c:ser>
        <c:ser>
          <c:idx val="3"/>
          <c:order val="3"/>
          <c:tx>
            <c:strRef>
              <c:f>'Sonecom courses'!$E$3</c:f>
              <c:strCache>
                <c:ptCount val="1"/>
                <c:pt idx="0">
                  <c:v>Jamais; mais ça en vaut la peine</c:v>
                </c:pt>
              </c:strCache>
            </c:strRef>
          </c:tx>
          <c:spPr>
            <a:solidFill>
              <a:schemeClr val="accent4"/>
            </a:solidFill>
            <a:ln>
              <a:noFill/>
            </a:ln>
            <a:effectLst/>
            <a:sp3d/>
          </c:spPr>
          <c:invertIfNegative val="0"/>
          <c:cat>
            <c:strRef>
              <c:f>'Sonecom courses'!$A$4:$A$8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un sac à vrac sur moi en permanence</c:v>
                </c:pt>
              </c:strCache>
            </c:strRef>
          </c:cat>
          <c:val>
            <c:numRef>
              <c:f>'Sonecom courses'!$E$4:$E$8</c:f>
              <c:numCache>
                <c:formatCode>0</c:formatCode>
                <c:ptCount val="5"/>
                <c:pt idx="0">
                  <c:v>49</c:v>
                </c:pt>
                <c:pt idx="1">
                  <c:v>63</c:v>
                </c:pt>
                <c:pt idx="2">
                  <c:v>41</c:v>
                </c:pt>
                <c:pt idx="3">
                  <c:v>87</c:v>
                </c:pt>
                <c:pt idx="4">
                  <c:v>117</c:v>
                </c:pt>
              </c:numCache>
            </c:numRef>
          </c:val>
          <c:extLst xmlns:c16r2="http://schemas.microsoft.com/office/drawing/2015/06/chart">
            <c:ext xmlns:c16="http://schemas.microsoft.com/office/drawing/2014/chart" uri="{C3380CC4-5D6E-409C-BE32-E72D297353CC}">
              <c16:uniqueId val="{00000003-4DB3-4104-BDCF-472E0AB96392}"/>
            </c:ext>
          </c:extLst>
        </c:ser>
        <c:ser>
          <c:idx val="4"/>
          <c:order val="4"/>
          <c:tx>
            <c:strRef>
              <c:f>'Sonecom courses'!$F$3</c:f>
              <c:strCache>
                <c:ptCount val="1"/>
                <c:pt idx="0">
                  <c:v>Jamais; ça n’en vaut pas la peine</c:v>
                </c:pt>
              </c:strCache>
            </c:strRef>
          </c:tx>
          <c:spPr>
            <a:solidFill>
              <a:schemeClr val="accent5"/>
            </a:solidFill>
            <a:ln>
              <a:noFill/>
            </a:ln>
            <a:effectLst/>
            <a:sp3d/>
          </c:spPr>
          <c:invertIfNegative val="0"/>
          <c:cat>
            <c:strRef>
              <c:f>'Sonecom courses'!$A$4:$A$8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un sac à vrac sur moi en permanence</c:v>
                </c:pt>
              </c:strCache>
            </c:strRef>
          </c:cat>
          <c:val>
            <c:numRef>
              <c:f>'Sonecom courses'!$F$4:$F$8</c:f>
              <c:numCache>
                <c:formatCode>0</c:formatCode>
                <c:ptCount val="5"/>
                <c:pt idx="0">
                  <c:v>22</c:v>
                </c:pt>
                <c:pt idx="1">
                  <c:v>29</c:v>
                </c:pt>
                <c:pt idx="2">
                  <c:v>46</c:v>
                </c:pt>
                <c:pt idx="3">
                  <c:v>36</c:v>
                </c:pt>
                <c:pt idx="4">
                  <c:v>38</c:v>
                </c:pt>
              </c:numCache>
            </c:numRef>
          </c:val>
          <c:extLst xmlns:c16r2="http://schemas.microsoft.com/office/drawing/2015/06/chart">
            <c:ext xmlns:c16="http://schemas.microsoft.com/office/drawing/2014/chart" uri="{C3380CC4-5D6E-409C-BE32-E72D297353CC}">
              <c16:uniqueId val="{00000004-4DB3-4104-BDCF-472E0AB96392}"/>
            </c:ext>
          </c:extLst>
        </c:ser>
        <c:ser>
          <c:idx val="5"/>
          <c:order val="5"/>
          <c:tx>
            <c:strRef>
              <c:f>'Sonecom courses'!$G$3</c:f>
              <c:strCache>
                <c:ptCount val="1"/>
                <c:pt idx="0">
                  <c:v>Pas concerné</c:v>
                </c:pt>
              </c:strCache>
            </c:strRef>
          </c:tx>
          <c:spPr>
            <a:solidFill>
              <a:schemeClr val="accent6"/>
            </a:solidFill>
            <a:ln>
              <a:noFill/>
            </a:ln>
            <a:effectLst/>
            <a:sp3d/>
          </c:spPr>
          <c:invertIfNegative val="0"/>
          <c:cat>
            <c:strRef>
              <c:f>'Sonecom courses'!$A$4:$A$8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un sac à vrac sur moi en permanence</c:v>
                </c:pt>
              </c:strCache>
            </c:strRef>
          </c:cat>
          <c:val>
            <c:numRef>
              <c:f>'Sonecom courses'!$G$4:$G$8</c:f>
              <c:numCache>
                <c:formatCode>0</c:formatCode>
                <c:ptCount val="5"/>
                <c:pt idx="0">
                  <c:v>11</c:v>
                </c:pt>
                <c:pt idx="1">
                  <c:v>19</c:v>
                </c:pt>
                <c:pt idx="2">
                  <c:v>23</c:v>
                </c:pt>
                <c:pt idx="3">
                  <c:v>37</c:v>
                </c:pt>
                <c:pt idx="4">
                  <c:v>37</c:v>
                </c:pt>
              </c:numCache>
            </c:numRef>
          </c:val>
          <c:extLst xmlns:c16r2="http://schemas.microsoft.com/office/drawing/2015/06/chart">
            <c:ext xmlns:c16="http://schemas.microsoft.com/office/drawing/2014/chart" uri="{C3380CC4-5D6E-409C-BE32-E72D297353CC}">
              <c16:uniqueId val="{00000005-4DB3-4104-BDCF-472E0AB96392}"/>
            </c:ext>
          </c:extLst>
        </c:ser>
        <c:dLbls>
          <c:showLegendKey val="0"/>
          <c:showVal val="0"/>
          <c:showCatName val="0"/>
          <c:showSerName val="0"/>
          <c:showPercent val="0"/>
          <c:showBubbleSize val="0"/>
        </c:dLbls>
        <c:gapWidth val="150"/>
        <c:shape val="box"/>
        <c:axId val="354930640"/>
        <c:axId val="354927504"/>
        <c:axId val="0"/>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'Sonecom courses'!$H$3</c15:sqref>
                        </c15:formulaRef>
                      </c:ext>
                    </c:extLst>
                    <c:strCache>
                      <c:ptCount val="1"/>
                      <c:pt idx="0">
                        <c:v>Somme</c:v>
                      </c:pt>
                    </c:strCache>
                  </c:strRef>
                </c:tx>
                <c:spPr>
                  <a:solidFill>
                    <a:schemeClr val="accent1">
                      <a:lumMod val="60000"/>
                    </a:schemeClr>
                  </a:solidFill>
                  <a:ln>
                    <a:noFill/>
                  </a:ln>
                  <a:effectLst/>
                  <a:sp3d/>
                </c:spPr>
                <c:invertIfNegative val="0"/>
                <c:cat>
                  <c:strRef>
                    <c:extLst xmlns:c16r2="http://schemas.microsoft.com/office/drawing/2015/06/chart">
                      <c:ext uri="{02D57815-91ED-43cb-92C2-25804820EDAC}">
                        <c15:formulaRef>
                          <c15:sqref>'Sonecom courses'!$A$4:$A$8</c15:sqref>
                        </c15:formulaRef>
                      </c:ext>
                    </c:extLst>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un sac à vrac sur moi en permanence</c:v>
                      </c:pt>
                    </c:strCache>
                  </c:strRef>
                </c:cat>
                <c:val>
                  <c:numRef>
                    <c:extLst xmlns:c16r2="http://schemas.microsoft.com/office/drawing/2015/06/chart">
                      <c:ext uri="{02D57815-91ED-43cb-92C2-25804820EDAC}">
                        <c15:formulaRef>
                          <c15:sqref>'Sonecom courses'!$H$4:$H$8</c15:sqref>
                        </c15:formulaRef>
                      </c:ext>
                    </c:extLst>
                    <c:numCache>
                      <c:formatCode>0</c:formatCode>
                      <c:ptCount val="5"/>
                      <c:pt idx="0">
                        <c:v>621</c:v>
                      </c:pt>
                      <c:pt idx="1">
                        <c:v>624</c:v>
                      </c:pt>
                      <c:pt idx="2">
                        <c:v>613</c:v>
                      </c:pt>
                      <c:pt idx="3">
                        <c:v>621</c:v>
                      </c:pt>
                      <c:pt idx="4">
                        <c:v>634</c:v>
                      </c:pt>
                    </c:numCache>
                  </c:numRef>
                </c:val>
                <c:extLst xmlns:c16r2="http://schemas.microsoft.com/office/drawing/2015/06/chart">
                  <c:ext xmlns:c16="http://schemas.microsoft.com/office/drawing/2014/chart" uri="{C3380CC4-5D6E-409C-BE32-E72D297353CC}">
                    <c16:uniqueId val="{00000006-4DB3-4104-BDCF-472E0AB96392}"/>
                  </c:ext>
                </c:extLst>
              </c15:ser>
            </c15:filteredBarSeries>
          </c:ext>
        </c:extLst>
      </c:bar3DChart>
      <c:catAx>
        <c:axId val="3549306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927504"/>
        <c:crosses val="autoZero"/>
        <c:auto val="1"/>
        <c:lblAlgn val="ctr"/>
        <c:lblOffset val="100"/>
        <c:noMultiLvlLbl val="0"/>
      </c:catAx>
      <c:valAx>
        <c:axId val="3549275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930640"/>
        <c:crosses val="autoZero"/>
        <c:crossBetween val="between"/>
      </c:valAx>
      <c:spPr>
        <a:noFill/>
        <a:ln>
          <a:noFill/>
        </a:ln>
        <a:effectLst/>
      </c:spPr>
    </c:plotArea>
    <c:legend>
      <c:legendPos val="b"/>
      <c:layout/>
      <c:overlay val="0"/>
      <c:spPr>
        <a:noFill/>
        <a:ln>
          <a:noFill/>
          <a:prstDash val="sysDash"/>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a:t>Bruxellois 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Feuil4!$B$1</c:f>
              <c:strCache>
                <c:ptCount val="1"/>
                <c:pt idx="0">
                  <c:v>Toujours ; ça en vaut vraiment la peine</c:v>
                </c:pt>
              </c:strCache>
            </c:strRef>
          </c:tx>
          <c:spPr>
            <a:solidFill>
              <a:schemeClr val="accent1"/>
            </a:solidFill>
            <a:ln>
              <a:noFill/>
            </a:ln>
            <a:effectLst/>
            <a:sp3d/>
          </c:spPr>
          <c:invertIfNegative val="0"/>
          <c:cat>
            <c:strRef>
              <c:f>Feuil4!$A$2:$A$6</c:f>
              <c:strCache>
                <c:ptCount val="5"/>
                <c:pt idx="0">
                  <c:v>A la maison, je bois de l'eau du robinet</c:v>
                </c:pt>
                <c:pt idx="1">
                  <c:v>J’utilise un sac réutilisable pour acheter du pain</c:v>
                </c:pt>
                <c:pt idx="2">
                  <c:v>J’achète en VRAC les produits « à la découpe » (charcuterie, laiterie, etc. )</c:v>
                </c:pt>
                <c:pt idx="3">
                  <c:v>J’achète en VRAC les produits secs (pâtes, riz, céréales, farine, etc.)</c:v>
                </c:pt>
                <c:pt idx="4">
                  <c:v>Lorsque j’achète de l’eau, je privilégie les bouteilles consignées</c:v>
                </c:pt>
              </c:strCache>
            </c:strRef>
          </c:cat>
          <c:val>
            <c:numRef>
              <c:f>Feuil4!$B$2:$B$6</c:f>
              <c:numCache>
                <c:formatCode>0</c:formatCode>
                <c:ptCount val="5"/>
                <c:pt idx="0">
                  <c:v>258</c:v>
                </c:pt>
                <c:pt idx="1">
                  <c:v>177</c:v>
                </c:pt>
                <c:pt idx="2">
                  <c:v>156</c:v>
                </c:pt>
                <c:pt idx="3">
                  <c:v>102</c:v>
                </c:pt>
                <c:pt idx="4">
                  <c:v>91</c:v>
                </c:pt>
              </c:numCache>
            </c:numRef>
          </c:val>
          <c:extLst xmlns:c16r2="http://schemas.microsoft.com/office/drawing/2015/06/chart">
            <c:ext xmlns:c16="http://schemas.microsoft.com/office/drawing/2014/chart" uri="{C3380CC4-5D6E-409C-BE32-E72D297353CC}">
              <c16:uniqueId val="{00000000-EF64-47ED-A696-918A5A302983}"/>
            </c:ext>
          </c:extLst>
        </c:ser>
        <c:ser>
          <c:idx val="1"/>
          <c:order val="1"/>
          <c:tx>
            <c:strRef>
              <c:f>Feuil4!$C$1</c:f>
              <c:strCache>
                <c:ptCount val="1"/>
                <c:pt idx="0">
                  <c:v>Parfois ; ça en vaut la peine</c:v>
                </c:pt>
              </c:strCache>
            </c:strRef>
          </c:tx>
          <c:spPr>
            <a:solidFill>
              <a:schemeClr val="accent2"/>
            </a:solidFill>
            <a:ln>
              <a:noFill/>
            </a:ln>
            <a:effectLst/>
            <a:sp3d/>
          </c:spPr>
          <c:invertIfNegative val="0"/>
          <c:cat>
            <c:strRef>
              <c:f>Feuil4!$A$2:$A$6</c:f>
              <c:strCache>
                <c:ptCount val="5"/>
                <c:pt idx="0">
                  <c:v>A la maison, je bois de l'eau du robinet</c:v>
                </c:pt>
                <c:pt idx="1">
                  <c:v>J’utilise un sac réutilisable pour acheter du pain</c:v>
                </c:pt>
                <c:pt idx="2">
                  <c:v>J’achète en VRAC les produits « à la découpe » (charcuterie, laiterie, etc. )</c:v>
                </c:pt>
                <c:pt idx="3">
                  <c:v>J’achète en VRAC les produits secs (pâtes, riz, céréales, farine, etc.)</c:v>
                </c:pt>
                <c:pt idx="4">
                  <c:v>Lorsque j’achète de l’eau, je privilégie les bouteilles consignées</c:v>
                </c:pt>
              </c:strCache>
            </c:strRef>
          </c:cat>
          <c:val>
            <c:numRef>
              <c:f>Feuil4!$C$2:$C$6</c:f>
              <c:numCache>
                <c:formatCode>0</c:formatCode>
                <c:ptCount val="5"/>
                <c:pt idx="0">
                  <c:v>117</c:v>
                </c:pt>
                <c:pt idx="1">
                  <c:v>95</c:v>
                </c:pt>
                <c:pt idx="2">
                  <c:v>133</c:v>
                </c:pt>
                <c:pt idx="3">
                  <c:v>131</c:v>
                </c:pt>
                <c:pt idx="4">
                  <c:v>55</c:v>
                </c:pt>
              </c:numCache>
            </c:numRef>
          </c:val>
          <c:extLst xmlns:c16r2="http://schemas.microsoft.com/office/drawing/2015/06/chart">
            <c:ext xmlns:c16="http://schemas.microsoft.com/office/drawing/2014/chart" uri="{C3380CC4-5D6E-409C-BE32-E72D297353CC}">
              <c16:uniqueId val="{00000001-EF64-47ED-A696-918A5A302983}"/>
            </c:ext>
          </c:extLst>
        </c:ser>
        <c:ser>
          <c:idx val="2"/>
          <c:order val="2"/>
          <c:tx>
            <c:strRef>
              <c:f>Feuil4!$D$1</c:f>
              <c:strCache>
                <c:ptCount val="1"/>
                <c:pt idx="0">
                  <c:v>Parfois ; mais je ne suis pas sûr-e que ça en vaut la peine</c:v>
                </c:pt>
              </c:strCache>
            </c:strRef>
          </c:tx>
          <c:spPr>
            <a:solidFill>
              <a:schemeClr val="accent3"/>
            </a:solidFill>
            <a:ln>
              <a:noFill/>
            </a:ln>
            <a:effectLst/>
            <a:sp3d/>
          </c:spPr>
          <c:invertIfNegative val="0"/>
          <c:cat>
            <c:strRef>
              <c:f>Feuil4!$A$2:$A$6</c:f>
              <c:strCache>
                <c:ptCount val="5"/>
                <c:pt idx="0">
                  <c:v>A la maison, je bois de l'eau du robinet</c:v>
                </c:pt>
                <c:pt idx="1">
                  <c:v>J’utilise un sac réutilisable pour acheter du pain</c:v>
                </c:pt>
                <c:pt idx="2">
                  <c:v>J’achète en VRAC les produits « à la découpe » (charcuterie, laiterie, etc. )</c:v>
                </c:pt>
                <c:pt idx="3">
                  <c:v>J’achète en VRAC les produits secs (pâtes, riz, céréales, farine, etc.)</c:v>
                </c:pt>
                <c:pt idx="4">
                  <c:v>Lorsque j’achète de l’eau, je privilégie les bouteilles consignées</c:v>
                </c:pt>
              </c:strCache>
            </c:strRef>
          </c:cat>
          <c:val>
            <c:numRef>
              <c:f>Feuil4!$D$2:$D$6</c:f>
              <c:numCache>
                <c:formatCode>0</c:formatCode>
                <c:ptCount val="5"/>
                <c:pt idx="0">
                  <c:v>59</c:v>
                </c:pt>
                <c:pt idx="1">
                  <c:v>38</c:v>
                </c:pt>
                <c:pt idx="2">
                  <c:v>41</c:v>
                </c:pt>
                <c:pt idx="3">
                  <c:v>32</c:v>
                </c:pt>
                <c:pt idx="4">
                  <c:v>24</c:v>
                </c:pt>
              </c:numCache>
            </c:numRef>
          </c:val>
          <c:extLst xmlns:c16r2="http://schemas.microsoft.com/office/drawing/2015/06/chart">
            <c:ext xmlns:c16="http://schemas.microsoft.com/office/drawing/2014/chart" uri="{C3380CC4-5D6E-409C-BE32-E72D297353CC}">
              <c16:uniqueId val="{00000002-EF64-47ED-A696-918A5A302983}"/>
            </c:ext>
          </c:extLst>
        </c:ser>
        <c:ser>
          <c:idx val="3"/>
          <c:order val="3"/>
          <c:tx>
            <c:strRef>
              <c:f>Feuil4!$E$1</c:f>
              <c:strCache>
                <c:ptCount val="1"/>
                <c:pt idx="0">
                  <c:v>Jamais; mais ça en vaut la peine</c:v>
                </c:pt>
              </c:strCache>
            </c:strRef>
          </c:tx>
          <c:spPr>
            <a:solidFill>
              <a:schemeClr val="accent4"/>
            </a:solidFill>
            <a:ln>
              <a:noFill/>
            </a:ln>
            <a:effectLst/>
            <a:sp3d/>
          </c:spPr>
          <c:invertIfNegative val="0"/>
          <c:cat>
            <c:strRef>
              <c:f>Feuil4!$A$2:$A$6</c:f>
              <c:strCache>
                <c:ptCount val="5"/>
                <c:pt idx="0">
                  <c:v>A la maison, je bois de l'eau du robinet</c:v>
                </c:pt>
                <c:pt idx="1">
                  <c:v>J’utilise un sac réutilisable pour acheter du pain</c:v>
                </c:pt>
                <c:pt idx="2">
                  <c:v>J’achète en VRAC les produits « à la découpe » (charcuterie, laiterie, etc. )</c:v>
                </c:pt>
                <c:pt idx="3">
                  <c:v>J’achète en VRAC les produits secs (pâtes, riz, céréales, farine, etc.)</c:v>
                </c:pt>
                <c:pt idx="4">
                  <c:v>Lorsque j’achète de l’eau, je privilégie les bouteilles consignées</c:v>
                </c:pt>
              </c:strCache>
            </c:strRef>
          </c:cat>
          <c:val>
            <c:numRef>
              <c:f>Feuil4!$E$2:$E$6</c:f>
              <c:numCache>
                <c:formatCode>0</c:formatCode>
                <c:ptCount val="5"/>
                <c:pt idx="0">
                  <c:v>79</c:v>
                </c:pt>
                <c:pt idx="1">
                  <c:v>174</c:v>
                </c:pt>
                <c:pt idx="2">
                  <c:v>146</c:v>
                </c:pt>
                <c:pt idx="3">
                  <c:v>200</c:v>
                </c:pt>
                <c:pt idx="4">
                  <c:v>203</c:v>
                </c:pt>
              </c:numCache>
            </c:numRef>
          </c:val>
          <c:extLst xmlns:c16r2="http://schemas.microsoft.com/office/drawing/2015/06/chart">
            <c:ext xmlns:c16="http://schemas.microsoft.com/office/drawing/2014/chart" uri="{C3380CC4-5D6E-409C-BE32-E72D297353CC}">
              <c16:uniqueId val="{00000003-EF64-47ED-A696-918A5A302983}"/>
            </c:ext>
          </c:extLst>
        </c:ser>
        <c:ser>
          <c:idx val="4"/>
          <c:order val="4"/>
          <c:tx>
            <c:strRef>
              <c:f>Feuil4!$F$1</c:f>
              <c:strCache>
                <c:ptCount val="1"/>
                <c:pt idx="0">
                  <c:v>Jamais; ça n’en vaut pas la peine</c:v>
                </c:pt>
              </c:strCache>
            </c:strRef>
          </c:tx>
          <c:spPr>
            <a:solidFill>
              <a:schemeClr val="accent5"/>
            </a:solidFill>
            <a:ln>
              <a:noFill/>
            </a:ln>
            <a:effectLst/>
            <a:sp3d/>
          </c:spPr>
          <c:invertIfNegative val="0"/>
          <c:cat>
            <c:strRef>
              <c:f>Feuil4!$A$2:$A$6</c:f>
              <c:strCache>
                <c:ptCount val="5"/>
                <c:pt idx="0">
                  <c:v>A la maison, je bois de l'eau du robinet</c:v>
                </c:pt>
                <c:pt idx="1">
                  <c:v>J’utilise un sac réutilisable pour acheter du pain</c:v>
                </c:pt>
                <c:pt idx="2">
                  <c:v>J’achète en VRAC les produits « à la découpe » (charcuterie, laiterie, etc. )</c:v>
                </c:pt>
                <c:pt idx="3">
                  <c:v>J’achète en VRAC les produits secs (pâtes, riz, céréales, farine, etc.)</c:v>
                </c:pt>
                <c:pt idx="4">
                  <c:v>Lorsque j’achète de l’eau, je privilégie les bouteilles consignées</c:v>
                </c:pt>
              </c:strCache>
            </c:strRef>
          </c:cat>
          <c:val>
            <c:numRef>
              <c:f>Feuil4!$F$2:$F$6</c:f>
              <c:numCache>
                <c:formatCode>0</c:formatCode>
                <c:ptCount val="5"/>
                <c:pt idx="0">
                  <c:v>90</c:v>
                </c:pt>
                <c:pt idx="1">
                  <c:v>102</c:v>
                </c:pt>
                <c:pt idx="2">
                  <c:v>70</c:v>
                </c:pt>
                <c:pt idx="3">
                  <c:v>114</c:v>
                </c:pt>
                <c:pt idx="4">
                  <c:v>134</c:v>
                </c:pt>
              </c:numCache>
            </c:numRef>
          </c:val>
          <c:extLst xmlns:c16r2="http://schemas.microsoft.com/office/drawing/2015/06/chart">
            <c:ext xmlns:c16="http://schemas.microsoft.com/office/drawing/2014/chart" uri="{C3380CC4-5D6E-409C-BE32-E72D297353CC}">
              <c16:uniqueId val="{00000004-EF64-47ED-A696-918A5A302983}"/>
            </c:ext>
          </c:extLst>
        </c:ser>
        <c:ser>
          <c:idx val="5"/>
          <c:order val="5"/>
          <c:tx>
            <c:strRef>
              <c:f>Feuil4!$G$1</c:f>
              <c:strCache>
                <c:ptCount val="1"/>
                <c:pt idx="0">
                  <c:v>Pas concerné</c:v>
                </c:pt>
              </c:strCache>
            </c:strRef>
          </c:tx>
          <c:spPr>
            <a:solidFill>
              <a:schemeClr val="accent6"/>
            </a:solidFill>
            <a:ln>
              <a:noFill/>
            </a:ln>
            <a:effectLst/>
            <a:sp3d/>
          </c:spPr>
          <c:invertIfNegative val="0"/>
          <c:cat>
            <c:strRef>
              <c:f>Feuil4!$A$2:$A$6</c:f>
              <c:strCache>
                <c:ptCount val="5"/>
                <c:pt idx="0">
                  <c:v>A la maison, je bois de l'eau du robinet</c:v>
                </c:pt>
                <c:pt idx="1">
                  <c:v>J’utilise un sac réutilisable pour acheter du pain</c:v>
                </c:pt>
                <c:pt idx="2">
                  <c:v>J’achète en VRAC les produits « à la découpe » (charcuterie, laiterie, etc. )</c:v>
                </c:pt>
                <c:pt idx="3">
                  <c:v>J’achète en VRAC les produits secs (pâtes, riz, céréales, farine, etc.)</c:v>
                </c:pt>
                <c:pt idx="4">
                  <c:v>Lorsque j’achète de l’eau, je privilégie les bouteilles consignées</c:v>
                </c:pt>
              </c:strCache>
            </c:strRef>
          </c:cat>
          <c:val>
            <c:numRef>
              <c:f>Feuil4!$G$2:$G$6</c:f>
              <c:numCache>
                <c:formatCode>0</c:formatCode>
                <c:ptCount val="5"/>
                <c:pt idx="0">
                  <c:v>24</c:v>
                </c:pt>
                <c:pt idx="1">
                  <c:v>36</c:v>
                </c:pt>
                <c:pt idx="2">
                  <c:v>72</c:v>
                </c:pt>
                <c:pt idx="3">
                  <c:v>53</c:v>
                </c:pt>
                <c:pt idx="4">
                  <c:v>116</c:v>
                </c:pt>
              </c:numCache>
            </c:numRef>
          </c:val>
          <c:extLst xmlns:c16r2="http://schemas.microsoft.com/office/drawing/2015/06/chart">
            <c:ext xmlns:c16="http://schemas.microsoft.com/office/drawing/2014/chart" uri="{C3380CC4-5D6E-409C-BE32-E72D297353CC}">
              <c16:uniqueId val="{00000005-EF64-47ED-A696-918A5A302983}"/>
            </c:ext>
          </c:extLst>
        </c:ser>
        <c:dLbls>
          <c:showLegendKey val="0"/>
          <c:showVal val="0"/>
          <c:showCatName val="0"/>
          <c:showSerName val="0"/>
          <c:showPercent val="0"/>
          <c:showBubbleSize val="0"/>
        </c:dLbls>
        <c:gapWidth val="150"/>
        <c:shape val="box"/>
        <c:axId val="354927112"/>
        <c:axId val="354932600"/>
        <c:axId val="0"/>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Feuil4!$H$1</c15:sqref>
                        </c15:formulaRef>
                      </c:ext>
                    </c:extLst>
                    <c:strCache>
                      <c:ptCount val="1"/>
                      <c:pt idx="0">
                        <c:v>Somme</c:v>
                      </c:pt>
                    </c:strCache>
                  </c:strRef>
                </c:tx>
                <c:spPr>
                  <a:solidFill>
                    <a:schemeClr val="accent1">
                      <a:lumMod val="60000"/>
                    </a:schemeClr>
                  </a:solidFill>
                  <a:ln>
                    <a:noFill/>
                  </a:ln>
                  <a:effectLst/>
                  <a:sp3d/>
                </c:spPr>
                <c:invertIfNegative val="0"/>
                <c:cat>
                  <c:strRef>
                    <c:extLst xmlns:c16r2="http://schemas.microsoft.com/office/drawing/2015/06/chart">
                      <c:ext uri="{02D57815-91ED-43cb-92C2-25804820EDAC}">
                        <c15:formulaRef>
                          <c15:sqref>Feuil4!$A$2:$A$6</c15:sqref>
                        </c15:formulaRef>
                      </c:ext>
                    </c:extLst>
                    <c:strCache>
                      <c:ptCount val="5"/>
                      <c:pt idx="0">
                        <c:v>A la maison, je bois de l'eau du robinet</c:v>
                      </c:pt>
                      <c:pt idx="1">
                        <c:v>J’utilise un sac réutilisable pour acheter du pain</c:v>
                      </c:pt>
                      <c:pt idx="2">
                        <c:v>J’achète en VRAC les produits « à la découpe » (charcuterie, laiterie, etc. )</c:v>
                      </c:pt>
                      <c:pt idx="3">
                        <c:v>J’achète en VRAC les produits secs (pâtes, riz, céréales, farine, etc.)</c:v>
                      </c:pt>
                      <c:pt idx="4">
                        <c:v>Lorsque j’achète de l’eau, je privilégie les bouteilles consignées</c:v>
                      </c:pt>
                    </c:strCache>
                  </c:strRef>
                </c:cat>
                <c:val>
                  <c:numRef>
                    <c:extLst xmlns:c16r2="http://schemas.microsoft.com/office/drawing/2015/06/chart">
                      <c:ext uri="{02D57815-91ED-43cb-92C2-25804820EDAC}">
                        <c15:formulaRef>
                          <c15:sqref>Feuil4!$H$2:$H$6</c15:sqref>
                        </c15:formulaRef>
                      </c:ext>
                    </c:extLst>
                    <c:numCache>
                      <c:formatCode>0</c:formatCode>
                      <c:ptCount val="5"/>
                      <c:pt idx="0">
                        <c:v>627</c:v>
                      </c:pt>
                      <c:pt idx="1">
                        <c:v>622</c:v>
                      </c:pt>
                      <c:pt idx="2">
                        <c:v>618</c:v>
                      </c:pt>
                      <c:pt idx="3">
                        <c:v>632</c:v>
                      </c:pt>
                      <c:pt idx="4">
                        <c:v>623</c:v>
                      </c:pt>
                    </c:numCache>
                  </c:numRef>
                </c:val>
                <c:extLst xmlns:c16r2="http://schemas.microsoft.com/office/drawing/2015/06/chart">
                  <c:ext xmlns:c16="http://schemas.microsoft.com/office/drawing/2014/chart" uri="{C3380CC4-5D6E-409C-BE32-E72D297353CC}">
                    <c16:uniqueId val="{00000006-EF64-47ED-A696-918A5A302983}"/>
                  </c:ext>
                </c:extLst>
              </c15:ser>
            </c15:filteredBarSeries>
          </c:ext>
        </c:extLst>
      </c:bar3DChart>
      <c:catAx>
        <c:axId val="3549271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932600"/>
        <c:crosses val="autoZero"/>
        <c:auto val="1"/>
        <c:lblAlgn val="ctr"/>
        <c:lblOffset val="100"/>
        <c:noMultiLvlLbl val="0"/>
      </c:catAx>
      <c:valAx>
        <c:axId val="3549326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927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smtClean="0">
                <a:effectLst/>
              </a:rPr>
              <a:t>Challenge </a:t>
            </a:r>
            <a:r>
              <a:rPr lang="en-US" sz="1400" b="0" i="0" baseline="0" dirty="0">
                <a:effectLst/>
              </a:rPr>
              <a:t>2021 </a:t>
            </a:r>
            <a:endParaRPr lang="fr-BE" sz="1100"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'challenge 2021 achats'!$B$1</c:f>
              <c:strCache>
                <c:ptCount val="1"/>
                <c:pt idx="0">
                  <c:v>Toujours ; ça en vaut vraiment la peine</c:v>
                </c:pt>
              </c:strCache>
            </c:strRef>
          </c:tx>
          <c:spPr>
            <a:solidFill>
              <a:schemeClr val="accent1"/>
            </a:solidFill>
            <a:ln>
              <a:noFill/>
            </a:ln>
            <a:effectLst/>
          </c:spPr>
          <c:invertIfNegative val="0"/>
          <c:cat>
            <c:strRef>
              <c:f>'challenge 2021 achats'!$A$2:$A$7</c:f>
              <c:strCache>
                <c:ptCount val="6"/>
                <c:pt idx="0">
                  <c:v>A la maison, je bois de l'eau du robinet</c:v>
                </c:pt>
                <c:pt idx="1">
                  <c:v>J’achète en VRAC les produits secs (pâtes, riz, céréales, farine, etc.)</c:v>
                </c:pt>
                <c:pt idx="2">
                  <c:v>J’achète en VRAC les produits liquides (produits d’entretien, etc.)</c:v>
                </c:pt>
                <c:pt idx="3">
                  <c:v>J’achète en VRAC les produits « à la découpe » (charcuterie, fromages, etc. )</c:v>
                </c:pt>
                <c:pt idx="4">
                  <c:v>Lorsque j’achète de l’eau, je privilégie les bouteilles consignées</c:v>
                </c:pt>
                <c:pt idx="5">
                  <c:v>J’utilise un sac réutilisable pour acheter un pain</c:v>
                </c:pt>
              </c:strCache>
            </c:strRef>
          </c:cat>
          <c:val>
            <c:numRef>
              <c:f>'challenge 2021 achats'!$B$2:$B$7</c:f>
              <c:numCache>
                <c:formatCode>0</c:formatCode>
                <c:ptCount val="6"/>
                <c:pt idx="0">
                  <c:v>54</c:v>
                </c:pt>
                <c:pt idx="1">
                  <c:v>28</c:v>
                </c:pt>
                <c:pt idx="2">
                  <c:v>18</c:v>
                </c:pt>
                <c:pt idx="3">
                  <c:v>11</c:v>
                </c:pt>
                <c:pt idx="4">
                  <c:v>9</c:v>
                </c:pt>
                <c:pt idx="5">
                  <c:v>9</c:v>
                </c:pt>
              </c:numCache>
            </c:numRef>
          </c:val>
          <c:extLst xmlns:c16r2="http://schemas.microsoft.com/office/drawing/2015/06/chart">
            <c:ext xmlns:c16="http://schemas.microsoft.com/office/drawing/2014/chart" uri="{C3380CC4-5D6E-409C-BE32-E72D297353CC}">
              <c16:uniqueId val="{00000000-4027-48AF-9A8F-BDA8E1DBF7C1}"/>
            </c:ext>
          </c:extLst>
        </c:ser>
        <c:ser>
          <c:idx val="1"/>
          <c:order val="1"/>
          <c:tx>
            <c:strRef>
              <c:f>'challenge 2021 achats'!$C$1</c:f>
              <c:strCache>
                <c:ptCount val="1"/>
                <c:pt idx="0">
                  <c:v>Parfois ; ça en vaut la peine</c:v>
                </c:pt>
              </c:strCache>
            </c:strRef>
          </c:tx>
          <c:spPr>
            <a:solidFill>
              <a:schemeClr val="accent2"/>
            </a:solidFill>
            <a:ln>
              <a:noFill/>
            </a:ln>
            <a:effectLst/>
          </c:spPr>
          <c:invertIfNegative val="0"/>
          <c:cat>
            <c:strRef>
              <c:f>'challenge 2021 achats'!$A$2:$A$7</c:f>
              <c:strCache>
                <c:ptCount val="6"/>
                <c:pt idx="0">
                  <c:v>A la maison, je bois de l'eau du robinet</c:v>
                </c:pt>
                <c:pt idx="1">
                  <c:v>J’achète en VRAC les produits secs (pâtes, riz, céréales, farine, etc.)</c:v>
                </c:pt>
                <c:pt idx="2">
                  <c:v>J’achète en VRAC les produits liquides (produits d’entretien, etc.)</c:v>
                </c:pt>
                <c:pt idx="3">
                  <c:v>J’achète en VRAC les produits « à la découpe » (charcuterie, fromages, etc. )</c:v>
                </c:pt>
                <c:pt idx="4">
                  <c:v>Lorsque j’achète de l’eau, je privilégie les bouteilles consignées</c:v>
                </c:pt>
                <c:pt idx="5">
                  <c:v>J’utilise un sac réutilisable pour acheter un pain</c:v>
                </c:pt>
              </c:strCache>
            </c:strRef>
          </c:cat>
          <c:val>
            <c:numRef>
              <c:f>'challenge 2021 achats'!$C$2:$C$7</c:f>
              <c:numCache>
                <c:formatCode>0</c:formatCode>
                <c:ptCount val="6"/>
                <c:pt idx="0">
                  <c:v>2</c:v>
                </c:pt>
                <c:pt idx="1">
                  <c:v>25</c:v>
                </c:pt>
                <c:pt idx="2">
                  <c:v>18</c:v>
                </c:pt>
                <c:pt idx="3">
                  <c:v>32</c:v>
                </c:pt>
                <c:pt idx="4">
                  <c:v>7</c:v>
                </c:pt>
                <c:pt idx="5">
                  <c:v>16</c:v>
                </c:pt>
              </c:numCache>
            </c:numRef>
          </c:val>
          <c:extLst xmlns:c16r2="http://schemas.microsoft.com/office/drawing/2015/06/chart">
            <c:ext xmlns:c16="http://schemas.microsoft.com/office/drawing/2014/chart" uri="{C3380CC4-5D6E-409C-BE32-E72D297353CC}">
              <c16:uniqueId val="{00000001-4027-48AF-9A8F-BDA8E1DBF7C1}"/>
            </c:ext>
          </c:extLst>
        </c:ser>
        <c:ser>
          <c:idx val="2"/>
          <c:order val="2"/>
          <c:tx>
            <c:strRef>
              <c:f>'challenge 2021 achats'!$D$1</c:f>
              <c:strCache>
                <c:ptCount val="1"/>
                <c:pt idx="0">
                  <c:v>Parfois ; mais je ne suis pas sûr-e que ça en vaut la peine</c:v>
                </c:pt>
              </c:strCache>
            </c:strRef>
          </c:tx>
          <c:spPr>
            <a:solidFill>
              <a:schemeClr val="accent3"/>
            </a:solidFill>
            <a:ln>
              <a:noFill/>
            </a:ln>
            <a:effectLst/>
          </c:spPr>
          <c:invertIfNegative val="0"/>
          <c:cat>
            <c:strRef>
              <c:f>'challenge 2021 achats'!$A$2:$A$7</c:f>
              <c:strCache>
                <c:ptCount val="6"/>
                <c:pt idx="0">
                  <c:v>A la maison, je bois de l'eau du robinet</c:v>
                </c:pt>
                <c:pt idx="1">
                  <c:v>J’achète en VRAC les produits secs (pâtes, riz, céréales, farine, etc.)</c:v>
                </c:pt>
                <c:pt idx="2">
                  <c:v>J’achète en VRAC les produits liquides (produits d’entretien, etc.)</c:v>
                </c:pt>
                <c:pt idx="3">
                  <c:v>J’achète en VRAC les produits « à la découpe » (charcuterie, fromages, etc. )</c:v>
                </c:pt>
                <c:pt idx="4">
                  <c:v>Lorsque j’achète de l’eau, je privilégie les bouteilles consignées</c:v>
                </c:pt>
                <c:pt idx="5">
                  <c:v>J’utilise un sac réutilisable pour acheter un pain</c:v>
                </c:pt>
              </c:strCache>
            </c:strRef>
          </c:cat>
          <c:val>
            <c:numRef>
              <c:f>'challenge 2021 achats'!$D$2:$D$7</c:f>
              <c:numCache>
                <c:formatCode>0</c:formatCode>
                <c:ptCount val="6"/>
                <c:pt idx="0">
                  <c:v>0</c:v>
                </c:pt>
                <c:pt idx="1">
                  <c:v>2</c:v>
                </c:pt>
                <c:pt idx="2">
                  <c:v>4</c:v>
                </c:pt>
                <c:pt idx="3">
                  <c:v>3</c:v>
                </c:pt>
                <c:pt idx="4">
                  <c:v>0</c:v>
                </c:pt>
                <c:pt idx="5">
                  <c:v>7</c:v>
                </c:pt>
              </c:numCache>
            </c:numRef>
          </c:val>
          <c:extLst xmlns:c16r2="http://schemas.microsoft.com/office/drawing/2015/06/chart">
            <c:ext xmlns:c16="http://schemas.microsoft.com/office/drawing/2014/chart" uri="{C3380CC4-5D6E-409C-BE32-E72D297353CC}">
              <c16:uniqueId val="{00000002-4027-48AF-9A8F-BDA8E1DBF7C1}"/>
            </c:ext>
          </c:extLst>
        </c:ser>
        <c:ser>
          <c:idx val="3"/>
          <c:order val="3"/>
          <c:tx>
            <c:strRef>
              <c:f>'challenge 2021 achats'!$E$1</c:f>
              <c:strCache>
                <c:ptCount val="1"/>
                <c:pt idx="0">
                  <c:v>Jamais; mais ça en vaut la peine</c:v>
                </c:pt>
              </c:strCache>
            </c:strRef>
          </c:tx>
          <c:spPr>
            <a:solidFill>
              <a:schemeClr val="accent4"/>
            </a:solidFill>
            <a:ln>
              <a:noFill/>
            </a:ln>
            <a:effectLst/>
          </c:spPr>
          <c:invertIfNegative val="0"/>
          <c:cat>
            <c:strRef>
              <c:f>'challenge 2021 achats'!$A$2:$A$7</c:f>
              <c:strCache>
                <c:ptCount val="6"/>
                <c:pt idx="0">
                  <c:v>A la maison, je bois de l'eau du robinet</c:v>
                </c:pt>
                <c:pt idx="1">
                  <c:v>J’achète en VRAC les produits secs (pâtes, riz, céréales, farine, etc.)</c:v>
                </c:pt>
                <c:pt idx="2">
                  <c:v>J’achète en VRAC les produits liquides (produits d’entretien, etc.)</c:v>
                </c:pt>
                <c:pt idx="3">
                  <c:v>J’achète en VRAC les produits « à la découpe » (charcuterie, fromages, etc. )</c:v>
                </c:pt>
                <c:pt idx="4">
                  <c:v>Lorsque j’achète de l’eau, je privilégie les bouteilles consignées</c:v>
                </c:pt>
                <c:pt idx="5">
                  <c:v>J’utilise un sac réutilisable pour acheter un pain</c:v>
                </c:pt>
              </c:strCache>
            </c:strRef>
          </c:cat>
          <c:val>
            <c:numRef>
              <c:f>'challenge 2021 achats'!$E$2:$E$7</c:f>
              <c:numCache>
                <c:formatCode>0</c:formatCode>
                <c:ptCount val="6"/>
                <c:pt idx="0">
                  <c:v>1</c:v>
                </c:pt>
                <c:pt idx="1">
                  <c:v>2</c:v>
                </c:pt>
                <c:pt idx="2">
                  <c:v>15</c:v>
                </c:pt>
                <c:pt idx="3">
                  <c:v>7</c:v>
                </c:pt>
                <c:pt idx="4">
                  <c:v>9</c:v>
                </c:pt>
                <c:pt idx="5">
                  <c:v>18</c:v>
                </c:pt>
              </c:numCache>
            </c:numRef>
          </c:val>
          <c:extLst xmlns:c16r2="http://schemas.microsoft.com/office/drawing/2015/06/chart">
            <c:ext xmlns:c16="http://schemas.microsoft.com/office/drawing/2014/chart" uri="{C3380CC4-5D6E-409C-BE32-E72D297353CC}">
              <c16:uniqueId val="{00000003-4027-48AF-9A8F-BDA8E1DBF7C1}"/>
            </c:ext>
          </c:extLst>
        </c:ser>
        <c:ser>
          <c:idx val="4"/>
          <c:order val="4"/>
          <c:tx>
            <c:strRef>
              <c:f>'challenge 2021 achats'!$F$1</c:f>
              <c:strCache>
                <c:ptCount val="1"/>
                <c:pt idx="0">
                  <c:v>Jamais; ça n’en vaut pas la peine</c:v>
                </c:pt>
              </c:strCache>
            </c:strRef>
          </c:tx>
          <c:spPr>
            <a:solidFill>
              <a:schemeClr val="accent5"/>
            </a:solidFill>
            <a:ln>
              <a:noFill/>
            </a:ln>
            <a:effectLst/>
          </c:spPr>
          <c:invertIfNegative val="0"/>
          <c:cat>
            <c:strRef>
              <c:f>'challenge 2021 achats'!$A$2:$A$7</c:f>
              <c:strCache>
                <c:ptCount val="6"/>
                <c:pt idx="0">
                  <c:v>A la maison, je bois de l'eau du robinet</c:v>
                </c:pt>
                <c:pt idx="1">
                  <c:v>J’achète en VRAC les produits secs (pâtes, riz, céréales, farine, etc.)</c:v>
                </c:pt>
                <c:pt idx="2">
                  <c:v>J’achète en VRAC les produits liquides (produits d’entretien, etc.)</c:v>
                </c:pt>
                <c:pt idx="3">
                  <c:v>J’achète en VRAC les produits « à la découpe » (charcuterie, fromages, etc. )</c:v>
                </c:pt>
                <c:pt idx="4">
                  <c:v>Lorsque j’achète de l’eau, je privilégie les bouteilles consignées</c:v>
                </c:pt>
                <c:pt idx="5">
                  <c:v>J’utilise un sac réutilisable pour acheter un pain</c:v>
                </c:pt>
              </c:strCache>
            </c:strRef>
          </c:cat>
          <c:val>
            <c:numRef>
              <c:f>'challenge 2021 achats'!$F$2:$F$7</c:f>
              <c:numCache>
                <c:formatCode>0</c:formatCode>
                <c:ptCount val="6"/>
                <c:pt idx="0">
                  <c:v>0</c:v>
                </c:pt>
                <c:pt idx="1">
                  <c:v>0</c:v>
                </c:pt>
                <c:pt idx="2">
                  <c:v>0</c:v>
                </c:pt>
                <c:pt idx="3">
                  <c:v>0</c:v>
                </c:pt>
                <c:pt idx="4">
                  <c:v>4</c:v>
                </c:pt>
                <c:pt idx="5">
                  <c:v>1</c:v>
                </c:pt>
              </c:numCache>
            </c:numRef>
          </c:val>
          <c:extLst xmlns:c16r2="http://schemas.microsoft.com/office/drawing/2015/06/chart">
            <c:ext xmlns:c16="http://schemas.microsoft.com/office/drawing/2014/chart" uri="{C3380CC4-5D6E-409C-BE32-E72D297353CC}">
              <c16:uniqueId val="{00000004-4027-48AF-9A8F-BDA8E1DBF7C1}"/>
            </c:ext>
          </c:extLst>
        </c:ser>
        <c:ser>
          <c:idx val="5"/>
          <c:order val="5"/>
          <c:tx>
            <c:strRef>
              <c:f>'challenge 2021 achats'!$G$1</c:f>
              <c:strCache>
                <c:ptCount val="1"/>
                <c:pt idx="0">
                  <c:v>Non concerné.e</c:v>
                </c:pt>
              </c:strCache>
            </c:strRef>
          </c:tx>
          <c:spPr>
            <a:solidFill>
              <a:schemeClr val="accent6"/>
            </a:solidFill>
            <a:ln>
              <a:noFill/>
            </a:ln>
            <a:effectLst/>
          </c:spPr>
          <c:invertIfNegative val="0"/>
          <c:cat>
            <c:strRef>
              <c:f>'challenge 2021 achats'!$A$2:$A$7</c:f>
              <c:strCache>
                <c:ptCount val="6"/>
                <c:pt idx="0">
                  <c:v>A la maison, je bois de l'eau du robinet</c:v>
                </c:pt>
                <c:pt idx="1">
                  <c:v>J’achète en VRAC les produits secs (pâtes, riz, céréales, farine, etc.)</c:v>
                </c:pt>
                <c:pt idx="2">
                  <c:v>J’achète en VRAC les produits liquides (produits d’entretien, etc.)</c:v>
                </c:pt>
                <c:pt idx="3">
                  <c:v>J’achète en VRAC les produits « à la découpe » (charcuterie, fromages, etc. )</c:v>
                </c:pt>
                <c:pt idx="4">
                  <c:v>Lorsque j’achète de l’eau, je privilégie les bouteilles consignées</c:v>
                </c:pt>
                <c:pt idx="5">
                  <c:v>J’utilise un sac réutilisable pour acheter un pain</c:v>
                </c:pt>
              </c:strCache>
            </c:strRef>
          </c:cat>
          <c:val>
            <c:numRef>
              <c:f>'challenge 2021 achats'!$G$2:$G$7</c:f>
              <c:numCache>
                <c:formatCode>0</c:formatCode>
                <c:ptCount val="6"/>
                <c:pt idx="0">
                  <c:v>0</c:v>
                </c:pt>
                <c:pt idx="1">
                  <c:v>0</c:v>
                </c:pt>
                <c:pt idx="2">
                  <c:v>2</c:v>
                </c:pt>
                <c:pt idx="3">
                  <c:v>4</c:v>
                </c:pt>
                <c:pt idx="4">
                  <c:v>28</c:v>
                </c:pt>
                <c:pt idx="5">
                  <c:v>6</c:v>
                </c:pt>
              </c:numCache>
            </c:numRef>
          </c:val>
          <c:extLst xmlns:c16r2="http://schemas.microsoft.com/office/drawing/2015/06/chart">
            <c:ext xmlns:c16="http://schemas.microsoft.com/office/drawing/2014/chart" uri="{C3380CC4-5D6E-409C-BE32-E72D297353CC}">
              <c16:uniqueId val="{00000005-4027-48AF-9A8F-BDA8E1DBF7C1}"/>
            </c:ext>
          </c:extLst>
        </c:ser>
        <c:dLbls>
          <c:showLegendKey val="0"/>
          <c:showVal val="0"/>
          <c:showCatName val="0"/>
          <c:showSerName val="0"/>
          <c:showPercent val="0"/>
          <c:showBubbleSize val="0"/>
        </c:dLbls>
        <c:gapWidth val="150"/>
        <c:overlap val="100"/>
        <c:axId val="354928680"/>
        <c:axId val="354929072"/>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'challenge 2021 achats'!$H$1</c15:sqref>
                        </c15:formulaRef>
                      </c:ext>
                    </c:extLst>
                    <c:strCache>
                      <c:ptCount val="1"/>
                      <c:pt idx="0">
                        <c:v>0</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'challenge 2021 achats'!$A$2:$A$7</c15:sqref>
                        </c15:formulaRef>
                      </c:ext>
                    </c:extLst>
                    <c:strCache>
                      <c:ptCount val="6"/>
                      <c:pt idx="0">
                        <c:v>A la maison, je bois de l'eau du robinet</c:v>
                      </c:pt>
                      <c:pt idx="1">
                        <c:v>J’achète en VRAC les produits secs (pâtes, riz, céréales, farine, etc.)</c:v>
                      </c:pt>
                      <c:pt idx="2">
                        <c:v>J’achète en VRAC les produits liquides (produits d’entretien, etc.)</c:v>
                      </c:pt>
                      <c:pt idx="3">
                        <c:v>J’achète en VRAC les produits « à la découpe » (charcuterie, fromages, etc. )</c:v>
                      </c:pt>
                      <c:pt idx="4">
                        <c:v>Lorsque j’achète de l’eau, je privilégie les bouteilles consignées</c:v>
                      </c:pt>
                      <c:pt idx="5">
                        <c:v>J’utilise un sac réutilisable pour acheter un pain</c:v>
                      </c:pt>
                    </c:strCache>
                  </c:strRef>
                </c:cat>
                <c:val>
                  <c:numRef>
                    <c:extLst xmlns:c16r2="http://schemas.microsoft.com/office/drawing/2015/06/chart">
                      <c:ext uri="{02D57815-91ED-43cb-92C2-25804820EDAC}">
                        <c15:formulaRef>
                          <c15:sqref>'challenge 2021 achats'!$H$2:$H$7</c15:sqref>
                        </c15:formulaRef>
                      </c:ext>
                    </c:extLst>
                    <c:numCache>
                      <c:formatCode>0</c:formatCode>
                      <c:ptCount val="6"/>
                      <c:pt idx="0">
                        <c:v>57</c:v>
                      </c:pt>
                      <c:pt idx="1">
                        <c:v>57</c:v>
                      </c:pt>
                      <c:pt idx="2">
                        <c:v>57</c:v>
                      </c:pt>
                      <c:pt idx="3">
                        <c:v>57</c:v>
                      </c:pt>
                      <c:pt idx="4">
                        <c:v>57</c:v>
                      </c:pt>
                      <c:pt idx="5">
                        <c:v>57</c:v>
                      </c:pt>
                    </c:numCache>
                  </c:numRef>
                </c:val>
                <c:extLst xmlns:c16r2="http://schemas.microsoft.com/office/drawing/2015/06/chart">
                  <c:ext xmlns:c16="http://schemas.microsoft.com/office/drawing/2014/chart" uri="{C3380CC4-5D6E-409C-BE32-E72D297353CC}">
                    <c16:uniqueId val="{00000006-4027-48AF-9A8F-BDA8E1DBF7C1}"/>
                  </c:ext>
                </c:extLst>
              </c15:ser>
            </c15:filteredBarSeries>
          </c:ext>
        </c:extLst>
      </c:barChart>
      <c:catAx>
        <c:axId val="35492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929072"/>
        <c:crosses val="autoZero"/>
        <c:auto val="1"/>
        <c:lblAlgn val="ctr"/>
        <c:lblOffset val="100"/>
        <c:noMultiLvlLbl val="0"/>
      </c:catAx>
      <c:valAx>
        <c:axId val="3549290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9286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a:t>Bruxellois 2019</a:t>
            </a:r>
          </a:p>
        </c:rich>
      </c:tx>
      <c:layout>
        <c:manualLayout>
          <c:xMode val="edge"/>
          <c:yMode val="edge"/>
          <c:x val="0.429364501312336"/>
          <c:y val="4.98959355438804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'sonecom repas à la maison'!$B$1</c:f>
              <c:strCache>
                <c:ptCount val="1"/>
                <c:pt idx="0">
                  <c:v>Toujours ; ça en vaut vraiment la peine</c:v>
                </c:pt>
              </c:strCache>
            </c:strRef>
          </c:tx>
          <c:spPr>
            <a:solidFill>
              <a:schemeClr val="accent1"/>
            </a:solidFill>
            <a:ln>
              <a:noFill/>
            </a:ln>
            <a:effectLst/>
          </c:spPr>
          <c:invertIfNegative val="0"/>
          <c:cat>
            <c:strRef>
              <c:f>'sonecom repas à la maison'!$A$2:$A$8</c:f>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f>'sonecom repas à la maison'!$B$2:$B$8</c:f>
              <c:numCache>
                <c:formatCode>General</c:formatCode>
                <c:ptCount val="7"/>
                <c:pt idx="0">
                  <c:v>343</c:v>
                </c:pt>
                <c:pt idx="1">
                  <c:v>246</c:v>
                </c:pt>
                <c:pt idx="2">
                  <c:v>161</c:v>
                </c:pt>
                <c:pt idx="3">
                  <c:v>133</c:v>
                </c:pt>
                <c:pt idx="4">
                  <c:v>118</c:v>
                </c:pt>
                <c:pt idx="5">
                  <c:v>84</c:v>
                </c:pt>
                <c:pt idx="6">
                  <c:v>26</c:v>
                </c:pt>
              </c:numCache>
            </c:numRef>
          </c:val>
          <c:extLst xmlns:c16r2="http://schemas.microsoft.com/office/drawing/2015/06/chart">
            <c:ext xmlns:c16="http://schemas.microsoft.com/office/drawing/2014/chart" uri="{C3380CC4-5D6E-409C-BE32-E72D297353CC}">
              <c16:uniqueId val="{00000000-5E83-4E4B-90D8-46119CA019C8}"/>
            </c:ext>
          </c:extLst>
        </c:ser>
        <c:ser>
          <c:idx val="1"/>
          <c:order val="1"/>
          <c:tx>
            <c:strRef>
              <c:f>'sonecom repas à la maison'!$C$1</c:f>
              <c:strCache>
                <c:ptCount val="1"/>
                <c:pt idx="0">
                  <c:v>Parfois ; ça en vaut la peine</c:v>
                </c:pt>
              </c:strCache>
            </c:strRef>
          </c:tx>
          <c:spPr>
            <a:solidFill>
              <a:schemeClr val="accent2"/>
            </a:solidFill>
            <a:ln>
              <a:noFill/>
            </a:ln>
            <a:effectLst/>
          </c:spPr>
          <c:invertIfNegative val="0"/>
          <c:cat>
            <c:strRef>
              <c:f>'sonecom repas à la maison'!$A$2:$A$8</c:f>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f>'sonecom repas à la maison'!$C$2:$C$8</c:f>
              <c:numCache>
                <c:formatCode>General</c:formatCode>
                <c:ptCount val="7"/>
                <c:pt idx="0">
                  <c:v>154</c:v>
                </c:pt>
                <c:pt idx="1">
                  <c:v>135</c:v>
                </c:pt>
                <c:pt idx="2">
                  <c:v>115</c:v>
                </c:pt>
                <c:pt idx="3">
                  <c:v>68</c:v>
                </c:pt>
                <c:pt idx="4">
                  <c:v>104</c:v>
                </c:pt>
                <c:pt idx="5">
                  <c:v>106</c:v>
                </c:pt>
                <c:pt idx="6">
                  <c:v>35</c:v>
                </c:pt>
              </c:numCache>
            </c:numRef>
          </c:val>
          <c:extLst xmlns:c16r2="http://schemas.microsoft.com/office/drawing/2015/06/chart">
            <c:ext xmlns:c16="http://schemas.microsoft.com/office/drawing/2014/chart" uri="{C3380CC4-5D6E-409C-BE32-E72D297353CC}">
              <c16:uniqueId val="{00000001-5E83-4E4B-90D8-46119CA019C8}"/>
            </c:ext>
          </c:extLst>
        </c:ser>
        <c:ser>
          <c:idx val="2"/>
          <c:order val="2"/>
          <c:tx>
            <c:strRef>
              <c:f>'sonecom repas à la maison'!$D$1</c:f>
              <c:strCache>
                <c:ptCount val="1"/>
                <c:pt idx="0">
                  <c:v>Parfois ; mais je ne suis pas sûr-e que ça en vaut la peine</c:v>
                </c:pt>
              </c:strCache>
            </c:strRef>
          </c:tx>
          <c:spPr>
            <a:solidFill>
              <a:schemeClr val="accent3"/>
            </a:solidFill>
            <a:ln>
              <a:noFill/>
            </a:ln>
            <a:effectLst/>
          </c:spPr>
          <c:invertIfNegative val="0"/>
          <c:cat>
            <c:strRef>
              <c:f>'sonecom repas à la maison'!$A$2:$A$8</c:f>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f>'sonecom repas à la maison'!$D$2:$D$8</c:f>
              <c:numCache>
                <c:formatCode>General</c:formatCode>
                <c:ptCount val="7"/>
                <c:pt idx="0">
                  <c:v>32</c:v>
                </c:pt>
                <c:pt idx="1">
                  <c:v>31</c:v>
                </c:pt>
                <c:pt idx="2">
                  <c:v>45</c:v>
                </c:pt>
                <c:pt idx="3">
                  <c:v>28</c:v>
                </c:pt>
                <c:pt idx="4">
                  <c:v>21</c:v>
                </c:pt>
                <c:pt idx="5">
                  <c:v>33</c:v>
                </c:pt>
                <c:pt idx="6">
                  <c:v>20</c:v>
                </c:pt>
              </c:numCache>
            </c:numRef>
          </c:val>
          <c:extLst xmlns:c16r2="http://schemas.microsoft.com/office/drawing/2015/06/chart">
            <c:ext xmlns:c16="http://schemas.microsoft.com/office/drawing/2014/chart" uri="{C3380CC4-5D6E-409C-BE32-E72D297353CC}">
              <c16:uniqueId val="{00000002-5E83-4E4B-90D8-46119CA019C8}"/>
            </c:ext>
          </c:extLst>
        </c:ser>
        <c:ser>
          <c:idx val="3"/>
          <c:order val="3"/>
          <c:tx>
            <c:strRef>
              <c:f>'sonecom repas à la maison'!$E$1</c:f>
              <c:strCache>
                <c:ptCount val="1"/>
                <c:pt idx="0">
                  <c:v>Jamais; mais ça en vaut la peine</c:v>
                </c:pt>
              </c:strCache>
            </c:strRef>
          </c:tx>
          <c:spPr>
            <a:solidFill>
              <a:schemeClr val="accent4"/>
            </a:solidFill>
            <a:ln>
              <a:noFill/>
            </a:ln>
            <a:effectLst/>
          </c:spPr>
          <c:invertIfNegative val="0"/>
          <c:cat>
            <c:strRef>
              <c:f>'sonecom repas à la maison'!$A$2:$A$8</c:f>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f>'sonecom repas à la maison'!$E$2:$E$8</c:f>
              <c:numCache>
                <c:formatCode>General</c:formatCode>
                <c:ptCount val="7"/>
                <c:pt idx="0">
                  <c:v>37</c:v>
                </c:pt>
                <c:pt idx="1">
                  <c:v>108</c:v>
                </c:pt>
                <c:pt idx="2">
                  <c:v>185</c:v>
                </c:pt>
                <c:pt idx="3">
                  <c:v>141</c:v>
                </c:pt>
                <c:pt idx="4">
                  <c:v>197</c:v>
                </c:pt>
                <c:pt idx="5">
                  <c:v>223</c:v>
                </c:pt>
                <c:pt idx="6">
                  <c:v>202</c:v>
                </c:pt>
              </c:numCache>
            </c:numRef>
          </c:val>
          <c:extLst xmlns:c16r2="http://schemas.microsoft.com/office/drawing/2015/06/chart">
            <c:ext xmlns:c16="http://schemas.microsoft.com/office/drawing/2014/chart" uri="{C3380CC4-5D6E-409C-BE32-E72D297353CC}">
              <c16:uniqueId val="{00000003-5E83-4E4B-90D8-46119CA019C8}"/>
            </c:ext>
          </c:extLst>
        </c:ser>
        <c:ser>
          <c:idx val="4"/>
          <c:order val="4"/>
          <c:tx>
            <c:strRef>
              <c:f>'sonecom repas à la maison'!$F$1</c:f>
              <c:strCache>
                <c:ptCount val="1"/>
                <c:pt idx="0">
                  <c:v>Jamais; ça n’en vaut pas la peine</c:v>
                </c:pt>
              </c:strCache>
            </c:strRef>
          </c:tx>
          <c:spPr>
            <a:solidFill>
              <a:schemeClr val="accent5"/>
            </a:solidFill>
            <a:ln>
              <a:noFill/>
            </a:ln>
            <a:effectLst/>
          </c:spPr>
          <c:invertIfNegative val="0"/>
          <c:cat>
            <c:strRef>
              <c:f>'sonecom repas à la maison'!$A$2:$A$8</c:f>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f>'sonecom repas à la maison'!$F$2:$F$8</c:f>
              <c:numCache>
                <c:formatCode>General</c:formatCode>
                <c:ptCount val="7"/>
                <c:pt idx="0">
                  <c:v>16</c:v>
                </c:pt>
                <c:pt idx="1">
                  <c:v>43</c:v>
                </c:pt>
                <c:pt idx="2">
                  <c:v>93</c:v>
                </c:pt>
                <c:pt idx="3">
                  <c:v>80</c:v>
                </c:pt>
                <c:pt idx="4">
                  <c:v>108</c:v>
                </c:pt>
                <c:pt idx="5">
                  <c:v>131</c:v>
                </c:pt>
                <c:pt idx="6">
                  <c:v>168</c:v>
                </c:pt>
              </c:numCache>
            </c:numRef>
          </c:val>
          <c:extLst xmlns:c16r2="http://schemas.microsoft.com/office/drawing/2015/06/chart">
            <c:ext xmlns:c16="http://schemas.microsoft.com/office/drawing/2014/chart" uri="{C3380CC4-5D6E-409C-BE32-E72D297353CC}">
              <c16:uniqueId val="{00000004-5E83-4E4B-90D8-46119CA019C8}"/>
            </c:ext>
          </c:extLst>
        </c:ser>
        <c:ser>
          <c:idx val="5"/>
          <c:order val="5"/>
          <c:tx>
            <c:strRef>
              <c:f>'sonecom repas à la maison'!$G$1</c:f>
              <c:strCache>
                <c:ptCount val="1"/>
                <c:pt idx="0">
                  <c:v>Pas concerné</c:v>
                </c:pt>
              </c:strCache>
            </c:strRef>
          </c:tx>
          <c:spPr>
            <a:solidFill>
              <a:schemeClr val="accent6"/>
            </a:solidFill>
            <a:ln>
              <a:noFill/>
            </a:ln>
            <a:effectLst/>
          </c:spPr>
          <c:invertIfNegative val="0"/>
          <c:cat>
            <c:strRef>
              <c:f>'sonecom repas à la maison'!$A$2:$A$8</c:f>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f>'sonecom repas à la maison'!$G$2:$G$8</c:f>
              <c:numCache>
                <c:formatCode>General</c:formatCode>
                <c:ptCount val="7"/>
                <c:pt idx="0">
                  <c:v>39</c:v>
                </c:pt>
                <c:pt idx="1">
                  <c:v>51</c:v>
                </c:pt>
                <c:pt idx="2">
                  <c:v>26</c:v>
                </c:pt>
                <c:pt idx="3">
                  <c:v>171</c:v>
                </c:pt>
                <c:pt idx="4">
                  <c:v>73</c:v>
                </c:pt>
                <c:pt idx="5">
                  <c:v>50</c:v>
                </c:pt>
                <c:pt idx="6">
                  <c:v>174</c:v>
                </c:pt>
              </c:numCache>
            </c:numRef>
          </c:val>
          <c:extLst xmlns:c16r2="http://schemas.microsoft.com/office/drawing/2015/06/chart">
            <c:ext xmlns:c16="http://schemas.microsoft.com/office/drawing/2014/chart" uri="{C3380CC4-5D6E-409C-BE32-E72D297353CC}">
              <c16:uniqueId val="{00000005-5E83-4E4B-90D8-46119CA019C8}"/>
            </c:ext>
          </c:extLst>
        </c:ser>
        <c:dLbls>
          <c:showLegendKey val="0"/>
          <c:showVal val="0"/>
          <c:showCatName val="0"/>
          <c:showSerName val="0"/>
          <c:showPercent val="0"/>
          <c:showBubbleSize val="0"/>
        </c:dLbls>
        <c:gapWidth val="150"/>
        <c:overlap val="100"/>
        <c:axId val="354933776"/>
        <c:axId val="354929856"/>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'sonecom repas à la maison'!$H$1</c15:sqref>
                        </c15:formulaRef>
                      </c:ext>
                    </c:extLst>
                    <c:strCache>
                      <c:ptCount val="1"/>
                      <c:pt idx="0">
                        <c:v>Somme</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'sonecom repas à la maison'!$A$2:$A$8</c15:sqref>
                        </c15:formulaRef>
                      </c:ext>
                    </c:extLst>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extLst xmlns:c16r2="http://schemas.microsoft.com/office/drawing/2015/06/chart">
                      <c:ext uri="{02D57815-91ED-43cb-92C2-25804820EDAC}">
                        <c15:formulaRef>
                          <c15:sqref>'sonecom repas à la maison'!$H$2:$H$8</c15:sqref>
                        </c15:formulaRef>
                      </c:ext>
                    </c:extLst>
                    <c:numCache>
                      <c:formatCode>General</c:formatCode>
                      <c:ptCount val="7"/>
                      <c:pt idx="0">
                        <c:v>621</c:v>
                      </c:pt>
                      <c:pt idx="1">
                        <c:v>614</c:v>
                      </c:pt>
                      <c:pt idx="2">
                        <c:v>625</c:v>
                      </c:pt>
                      <c:pt idx="3">
                        <c:v>621</c:v>
                      </c:pt>
                      <c:pt idx="4">
                        <c:v>621</c:v>
                      </c:pt>
                      <c:pt idx="5">
                        <c:v>627</c:v>
                      </c:pt>
                      <c:pt idx="6">
                        <c:v>625</c:v>
                      </c:pt>
                    </c:numCache>
                  </c:numRef>
                </c:val>
                <c:extLst xmlns:c16r2="http://schemas.microsoft.com/office/drawing/2015/06/chart">
                  <c:ext xmlns:c16="http://schemas.microsoft.com/office/drawing/2014/chart" uri="{C3380CC4-5D6E-409C-BE32-E72D297353CC}">
                    <c16:uniqueId val="{00000006-5E83-4E4B-90D8-46119CA019C8}"/>
                  </c:ext>
                </c:extLst>
              </c15:ser>
            </c15:filteredBarSeries>
            <c15:filteredBarSeries>
              <c15:ser>
                <c:idx val="7"/>
                <c:order val="7"/>
                <c:tx>
                  <c:strRef>
                    <c:extLst xmlns:c15="http://schemas.microsoft.com/office/drawing/2012/chart" xmlns:c16r2="http://schemas.microsoft.com/office/drawing/2015/06/chart">
                      <c:ext xmlns:c15="http://schemas.microsoft.com/office/drawing/2012/chart" uri="{02D57815-91ED-43cb-92C2-25804820EDAC}">
                        <c15:formulaRef>
                          <c15:sqref>'sonecom repas à la maison'!$I$1</c15:sqref>
                        </c15:formulaRef>
                      </c:ext>
                    </c:extLst>
                    <c:strCache>
                      <c:ptCount val="1"/>
                      <c:pt idx="0">
                        <c:v>P+ etJ+</c:v>
                      </c:pt>
                    </c:strCache>
                  </c:strRef>
                </c:tx>
                <c:spPr>
                  <a:solidFill>
                    <a:schemeClr val="accent2">
                      <a:lumMod val="60000"/>
                    </a:schemeClr>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'sonecom repas à la maison'!$A$2:$A$8</c15:sqref>
                        </c15:formulaRef>
                      </c:ext>
                    </c:extLst>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'sonecom repas à la maison'!$I$2:$I$8</c15:sqref>
                        </c15:formulaRef>
                      </c:ext>
                    </c:extLst>
                    <c:numCache>
                      <c:formatCode>General</c:formatCode>
                      <c:ptCount val="7"/>
                      <c:pt idx="0">
                        <c:v>191</c:v>
                      </c:pt>
                      <c:pt idx="1">
                        <c:v>243</c:v>
                      </c:pt>
                      <c:pt idx="2">
                        <c:v>300</c:v>
                      </c:pt>
                      <c:pt idx="3">
                        <c:v>209</c:v>
                      </c:pt>
                      <c:pt idx="4">
                        <c:v>301</c:v>
                      </c:pt>
                      <c:pt idx="5">
                        <c:v>329</c:v>
                      </c:pt>
                      <c:pt idx="6">
                        <c:v>237</c:v>
                      </c:pt>
                    </c:numCache>
                  </c:numRef>
                </c:val>
                <c:extLst xmlns:c15="http://schemas.microsoft.com/office/drawing/2012/chart" xmlns:c16r2="http://schemas.microsoft.com/office/drawing/2015/06/chart">
                  <c:ext xmlns:c16="http://schemas.microsoft.com/office/drawing/2014/chart" uri="{C3380CC4-5D6E-409C-BE32-E72D297353CC}">
                    <c16:uniqueId val="{00000007-5E83-4E4B-90D8-46119CA019C8}"/>
                  </c:ext>
                </c:extLst>
              </c15:ser>
            </c15:filteredBarSeries>
            <c15:filteredBarSeries>
              <c15:ser>
                <c:idx val="8"/>
                <c:order val="8"/>
                <c:tx>
                  <c:strRef>
                    <c:extLst xmlns:c15="http://schemas.microsoft.com/office/drawing/2012/chart" xmlns:c16r2="http://schemas.microsoft.com/office/drawing/2015/06/chart">
                      <c:ext xmlns:c15="http://schemas.microsoft.com/office/drawing/2012/chart" uri="{02D57815-91ED-43cb-92C2-25804820EDAC}">
                        <c15:formulaRef>
                          <c15:sqref>'sonecom repas à la maison'!$J$1</c15:sqref>
                        </c15:formulaRef>
                      </c:ext>
                    </c:extLst>
                    <c:strCache>
                      <c:ptCount val="1"/>
                      <c:pt idx="0">
                        <c:v>Toujours + parfois ca en vaut la pein (%)</c:v>
                      </c:pt>
                    </c:strCache>
                  </c:strRef>
                </c:tx>
                <c:spPr>
                  <a:solidFill>
                    <a:schemeClr val="accent3">
                      <a:lumMod val="60000"/>
                    </a:schemeClr>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'sonecom repas à la maison'!$A$2:$A$8</c15:sqref>
                        </c15:formulaRef>
                      </c:ext>
                    </c:extLst>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'sonecom repas à la maison'!$J$2:$J$8</c15:sqref>
                        </c15:formulaRef>
                      </c:ext>
                    </c:extLst>
                    <c:numCache>
                      <c:formatCode>General</c:formatCode>
                      <c:ptCount val="7"/>
                      <c:pt idx="0">
                        <c:v>497</c:v>
                      </c:pt>
                      <c:pt idx="1">
                        <c:v>381</c:v>
                      </c:pt>
                      <c:pt idx="2">
                        <c:v>276</c:v>
                      </c:pt>
                      <c:pt idx="3">
                        <c:v>201</c:v>
                      </c:pt>
                      <c:pt idx="4">
                        <c:v>222</c:v>
                      </c:pt>
                      <c:pt idx="5">
                        <c:v>190</c:v>
                      </c:pt>
                      <c:pt idx="6">
                        <c:v>61</c:v>
                      </c:pt>
                    </c:numCache>
                  </c:numRef>
                </c:val>
                <c:extLst xmlns:c15="http://schemas.microsoft.com/office/drawing/2012/chart" xmlns:c16r2="http://schemas.microsoft.com/office/drawing/2015/06/chart">
                  <c:ext xmlns:c16="http://schemas.microsoft.com/office/drawing/2014/chart" uri="{C3380CC4-5D6E-409C-BE32-E72D297353CC}">
                    <c16:uniqueId val="{00000008-5E83-4E4B-90D8-46119CA019C8}"/>
                  </c:ext>
                </c:extLst>
              </c15:ser>
            </c15:filteredBarSeries>
          </c:ext>
        </c:extLst>
      </c:barChart>
      <c:catAx>
        <c:axId val="354933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929856"/>
        <c:crosses val="autoZero"/>
        <c:auto val="1"/>
        <c:lblAlgn val="ctr"/>
        <c:lblOffset val="100"/>
        <c:noMultiLvlLbl val="0"/>
      </c:catAx>
      <c:valAx>
        <c:axId val="354929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933776"/>
        <c:crosses val="autoZero"/>
        <c:crossBetween val="between"/>
      </c:valAx>
      <c:spPr>
        <a:noFill/>
        <a:ln>
          <a:noFill/>
        </a:ln>
        <a:effectLst/>
      </c:spPr>
    </c:plotArea>
    <c:legend>
      <c:legendPos val="b"/>
      <c:layout>
        <c:manualLayout>
          <c:xMode val="edge"/>
          <c:yMode val="edge"/>
          <c:x val="0.14013385826771652"/>
          <c:y val="0.80160048444735288"/>
          <c:w val="0.72597145669291341"/>
          <c:h val="0.198399515552647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0.04386</cdr:x>
      <cdr:y>0.29434</cdr:y>
    </cdr:from>
    <cdr:to>
      <cdr:x>0.09453</cdr:x>
      <cdr:y>0.34067</cdr:y>
    </cdr:to>
    <cdr:sp macro="" textlink="">
      <cdr:nvSpPr>
        <cdr:cNvPr id="2" name="Flèche : droite 1">
          <a:extLst xmlns:a="http://schemas.openxmlformats.org/drawingml/2006/main">
            <a:ext uri="{FF2B5EF4-FFF2-40B4-BE49-F238E27FC236}">
              <a16:creationId xmlns="" xmlns:a16="http://schemas.microsoft.com/office/drawing/2014/main" id="{E6CDC92A-9636-4596-9789-4AA995F1C846}"/>
            </a:ext>
          </a:extLst>
        </cdr:cNvPr>
        <cdr:cNvSpPr/>
      </cdr:nvSpPr>
      <cdr:spPr>
        <a:xfrm xmlns:a="http://schemas.openxmlformats.org/drawingml/2006/main">
          <a:off x="387573" y="786650"/>
          <a:ext cx="447675" cy="1238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10.xml><?xml version="1.0" encoding="utf-8"?>
<c:userShapes xmlns:c="http://schemas.openxmlformats.org/drawingml/2006/chart">
  <cdr:relSizeAnchor xmlns:cdr="http://schemas.openxmlformats.org/drawingml/2006/chartDrawing">
    <cdr:from>
      <cdr:x>0.05</cdr:x>
      <cdr:y>0.26488</cdr:y>
    </cdr:from>
    <cdr:to>
      <cdr:x>0.09896</cdr:x>
      <cdr:y>0.30694</cdr:y>
    </cdr:to>
    <cdr:sp macro="" textlink="">
      <cdr:nvSpPr>
        <cdr:cNvPr id="2" name="Flèche : droite 1">
          <a:extLst xmlns:a="http://schemas.openxmlformats.org/drawingml/2006/main">
            <a:ext uri="{FF2B5EF4-FFF2-40B4-BE49-F238E27FC236}">
              <a16:creationId xmlns="" xmlns:a16="http://schemas.microsoft.com/office/drawing/2014/main" id="{CF7CA1C1-CB24-4B0B-874D-12BF0B90CB05}"/>
            </a:ext>
          </a:extLst>
        </cdr:cNvPr>
        <cdr:cNvSpPr/>
      </cdr:nvSpPr>
      <cdr:spPr>
        <a:xfrm xmlns:a="http://schemas.openxmlformats.org/drawingml/2006/main">
          <a:off x="457200" y="779818"/>
          <a:ext cx="447675" cy="1238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userShapes>
</file>

<file path=ppt/drawings/drawing11.xml><?xml version="1.0" encoding="utf-8"?>
<c:userShapes xmlns:c="http://schemas.openxmlformats.org/drawingml/2006/chart">
  <cdr:relSizeAnchor xmlns:cdr="http://schemas.openxmlformats.org/drawingml/2006/chartDrawing">
    <cdr:from>
      <cdr:x>0.00416</cdr:x>
      <cdr:y>0.63614</cdr:y>
    </cdr:from>
    <cdr:to>
      <cdr:x>0.05312</cdr:x>
      <cdr:y>0.67324</cdr:y>
    </cdr:to>
    <cdr:sp macro="" textlink="">
      <cdr:nvSpPr>
        <cdr:cNvPr id="2" name="Flèche : droite 1">
          <a:extLst xmlns:a="http://schemas.openxmlformats.org/drawingml/2006/main">
            <a:ext uri="{FF2B5EF4-FFF2-40B4-BE49-F238E27FC236}">
              <a16:creationId xmlns="" xmlns:a16="http://schemas.microsoft.com/office/drawing/2014/main" id="{CF7CA1C1-CB24-4B0B-874D-12BF0B90CB05}"/>
            </a:ext>
          </a:extLst>
        </cdr:cNvPr>
        <cdr:cNvSpPr/>
      </cdr:nvSpPr>
      <cdr:spPr>
        <a:xfrm xmlns:a="http://schemas.openxmlformats.org/drawingml/2006/main">
          <a:off x="38032" y="2122843"/>
          <a:ext cx="447675" cy="1238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0.17483</cdr:x>
      <cdr:y>0.18516</cdr:y>
    </cdr:from>
    <cdr:to>
      <cdr:x>0.22378</cdr:x>
      <cdr:y>0.22226</cdr:y>
    </cdr:to>
    <cdr:sp macro="" textlink="">
      <cdr:nvSpPr>
        <cdr:cNvPr id="3" name="Flèche : droite 2">
          <a:extLst xmlns:a="http://schemas.openxmlformats.org/drawingml/2006/main">
            <a:ext uri="{FF2B5EF4-FFF2-40B4-BE49-F238E27FC236}">
              <a16:creationId xmlns="" xmlns:a16="http://schemas.microsoft.com/office/drawing/2014/main" id="{CF7CA1C1-CB24-4B0B-874D-12BF0B90CB05}"/>
            </a:ext>
          </a:extLst>
        </cdr:cNvPr>
        <cdr:cNvSpPr/>
      </cdr:nvSpPr>
      <cdr:spPr>
        <a:xfrm xmlns:a="http://schemas.openxmlformats.org/drawingml/2006/main">
          <a:off x="1598611" y="617893"/>
          <a:ext cx="447675" cy="1238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0.8019</cdr:y>
    </cdr:from>
    <cdr:to>
      <cdr:x>0.04896</cdr:x>
      <cdr:y>0.84201</cdr:y>
    </cdr:to>
    <cdr:sp macro="" textlink="">
      <cdr:nvSpPr>
        <cdr:cNvPr id="2" name="Flèche : droite 1">
          <a:extLst xmlns:a="http://schemas.openxmlformats.org/drawingml/2006/main">
            <a:ext uri="{FF2B5EF4-FFF2-40B4-BE49-F238E27FC236}">
              <a16:creationId xmlns="" xmlns:a16="http://schemas.microsoft.com/office/drawing/2014/main" id="{CF7CA1C1-CB24-4B0B-874D-12BF0B90CB05}"/>
            </a:ext>
          </a:extLst>
        </cdr:cNvPr>
        <cdr:cNvSpPr/>
      </cdr:nvSpPr>
      <cdr:spPr>
        <a:xfrm xmlns:a="http://schemas.openxmlformats.org/drawingml/2006/main">
          <a:off x="0" y="2475268"/>
          <a:ext cx="447675" cy="1238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0.16649</cdr:x>
      <cdr:y>0.45989</cdr:y>
    </cdr:from>
    <cdr:to>
      <cdr:x>0.21545</cdr:x>
      <cdr:y>0.5</cdr:y>
    </cdr:to>
    <cdr:sp macro="" textlink="">
      <cdr:nvSpPr>
        <cdr:cNvPr id="3" name="Flèche : droite 2">
          <a:extLst xmlns:a="http://schemas.openxmlformats.org/drawingml/2006/main">
            <a:ext uri="{FF2B5EF4-FFF2-40B4-BE49-F238E27FC236}">
              <a16:creationId xmlns="" xmlns:a16="http://schemas.microsoft.com/office/drawing/2014/main" id="{CF7CA1C1-CB24-4B0B-874D-12BF0B90CB05}"/>
            </a:ext>
          </a:extLst>
        </cdr:cNvPr>
        <cdr:cNvSpPr/>
      </cdr:nvSpPr>
      <cdr:spPr>
        <a:xfrm xmlns:a="http://schemas.openxmlformats.org/drawingml/2006/main">
          <a:off x="1522411" y="1419559"/>
          <a:ext cx="447675" cy="1238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0.0751</cdr:x>
      <cdr:y>0.19868</cdr:y>
    </cdr:from>
    <cdr:to>
      <cdr:x>0.12169</cdr:x>
      <cdr:y>0.23496</cdr:y>
    </cdr:to>
    <cdr:sp macro="" textlink="">
      <cdr:nvSpPr>
        <cdr:cNvPr id="2" name="Flèche : droite 1">
          <a:extLst xmlns:a="http://schemas.openxmlformats.org/drawingml/2006/main">
            <a:ext uri="{FF2B5EF4-FFF2-40B4-BE49-F238E27FC236}">
              <a16:creationId xmlns="" xmlns:a16="http://schemas.microsoft.com/office/drawing/2014/main" id="{CC8FF439-73DA-4132-9684-C444A40DB523}"/>
            </a:ext>
          </a:extLst>
        </cdr:cNvPr>
        <cdr:cNvSpPr/>
      </cdr:nvSpPr>
      <cdr:spPr>
        <a:xfrm xmlns:a="http://schemas.openxmlformats.org/drawingml/2006/main">
          <a:off x="721660" y="677990"/>
          <a:ext cx="447675" cy="1238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userShapes>
</file>

<file path=ppt/drawings/drawing3.xml><?xml version="1.0" encoding="utf-8"?>
<c:userShapes xmlns:c="http://schemas.openxmlformats.org/drawingml/2006/chart">
  <cdr:relSizeAnchor xmlns:cdr="http://schemas.openxmlformats.org/drawingml/2006/chartDrawing">
    <cdr:from>
      <cdr:x>0.16169</cdr:x>
      <cdr:y>0.6288</cdr:y>
    </cdr:from>
    <cdr:to>
      <cdr:x>0.20918</cdr:x>
      <cdr:y>0.6658</cdr:y>
    </cdr:to>
    <cdr:sp macro="" textlink="">
      <cdr:nvSpPr>
        <cdr:cNvPr id="2" name="Flèche : droite 1">
          <a:extLst xmlns:a="http://schemas.openxmlformats.org/drawingml/2006/main">
            <a:ext uri="{FF2B5EF4-FFF2-40B4-BE49-F238E27FC236}">
              <a16:creationId xmlns="" xmlns:a16="http://schemas.microsoft.com/office/drawing/2014/main" id="{CC8FF439-73DA-4132-9684-C444A40DB523}"/>
            </a:ext>
          </a:extLst>
        </cdr:cNvPr>
        <cdr:cNvSpPr/>
      </cdr:nvSpPr>
      <cdr:spPr>
        <a:xfrm xmlns:a="http://schemas.openxmlformats.org/drawingml/2006/main">
          <a:off x="1524223" y="2104275"/>
          <a:ext cx="447675" cy="1238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0.015</cdr:x>
      <cdr:y>0.31985</cdr:y>
    </cdr:from>
    <cdr:to>
      <cdr:x>0.04749</cdr:x>
      <cdr:y>0.3568</cdr:y>
    </cdr:to>
    <cdr:sp macro="" textlink="">
      <cdr:nvSpPr>
        <cdr:cNvPr id="3" name="Flèche : droite 2">
          <a:extLst xmlns:a="http://schemas.openxmlformats.org/drawingml/2006/main">
            <a:ext uri="{FF2B5EF4-FFF2-40B4-BE49-F238E27FC236}">
              <a16:creationId xmlns="" xmlns:a16="http://schemas.microsoft.com/office/drawing/2014/main" id="{CC8FF439-73DA-4132-9684-C444A40DB523}"/>
            </a:ext>
          </a:extLst>
        </cdr:cNvPr>
        <cdr:cNvSpPr/>
      </cdr:nvSpPr>
      <cdr:spPr>
        <a:xfrm xmlns:a="http://schemas.openxmlformats.org/drawingml/2006/main">
          <a:off x="141402" y="1070380"/>
          <a:ext cx="306273" cy="123643"/>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xmlns:a="http://schemas.openxmlformats.org/drawingml/2006/main">
          <a:endParaRPr lang="fr-FR"/>
        </a:p>
      </cdr:txBody>
    </cdr:sp>
  </cdr:relSizeAnchor>
  <cdr:relSizeAnchor xmlns:cdr="http://schemas.openxmlformats.org/drawingml/2006/chartDrawing">
    <cdr:from>
      <cdr:x>0.15522</cdr:x>
      <cdr:y>0.80067</cdr:y>
    </cdr:from>
    <cdr:to>
      <cdr:x>0.7305</cdr:x>
      <cdr:y>1</cdr:y>
    </cdr:to>
    <cdr:sp macro="" textlink="">
      <cdr:nvSpPr>
        <cdr:cNvPr id="4" name="ZoneTexte 3"/>
        <cdr:cNvSpPr txBox="1"/>
      </cdr:nvSpPr>
      <cdr:spPr>
        <a:xfrm xmlns:a="http://schemas.openxmlformats.org/drawingml/2006/main">
          <a:off x="1463208" y="2679445"/>
          <a:ext cx="5423026" cy="667071"/>
        </a:xfrm>
        <a:prstGeom xmlns:a="http://schemas.openxmlformats.org/drawingml/2006/main" prst="rect">
          <a:avLst/>
        </a:prstGeom>
        <a:ln xmlns:a="http://schemas.openxmlformats.org/drawingml/2006/main">
          <a:solidFill>
            <a:schemeClr val="tx1"/>
          </a:solidFill>
          <a:prstDash val="sysDot"/>
        </a:ln>
      </cdr:spPr>
      <cdr:txBody>
        <a:bodyPr xmlns:a="http://schemas.openxmlformats.org/drawingml/2006/main" vertOverflow="clip" wrap="square" rtlCol="0"/>
        <a:lstStyle xmlns:a="http://schemas.openxmlformats.org/drawingml/2006/main"/>
        <a:p xmlns:a="http://schemas.openxmlformats.org/drawingml/2006/main">
          <a:endParaRPr lang="fr-BE"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0.00208</cdr:x>
      <cdr:y>0.71763</cdr:y>
    </cdr:from>
    <cdr:to>
      <cdr:x>0.05104</cdr:x>
      <cdr:y>0.76185</cdr:y>
    </cdr:to>
    <cdr:sp macro="" textlink="">
      <cdr:nvSpPr>
        <cdr:cNvPr id="3" name="Flèche : droite 2">
          <a:extLst xmlns:a="http://schemas.openxmlformats.org/drawingml/2006/main">
            <a:ext uri="{FF2B5EF4-FFF2-40B4-BE49-F238E27FC236}">
              <a16:creationId xmlns="" xmlns:a16="http://schemas.microsoft.com/office/drawing/2014/main" id="{CC8FF439-73DA-4132-9684-C444A40DB523}"/>
            </a:ext>
          </a:extLst>
        </cdr:cNvPr>
        <cdr:cNvSpPr/>
      </cdr:nvSpPr>
      <cdr:spPr>
        <a:xfrm xmlns:a="http://schemas.openxmlformats.org/drawingml/2006/main">
          <a:off x="19049" y="2009186"/>
          <a:ext cx="447675" cy="1238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xmlns:a="http://schemas.openxmlformats.org/drawingml/2006/main">
          <a:endParaRPr lang="fr-FR"/>
        </a:p>
      </cdr:txBody>
    </cdr:sp>
  </cdr:relSizeAnchor>
</c:userShapes>
</file>

<file path=ppt/drawings/drawing5.xml><?xml version="1.0" encoding="utf-8"?>
<c:userShapes xmlns:c="http://schemas.openxmlformats.org/drawingml/2006/chart">
  <cdr:relSizeAnchor xmlns:cdr="http://schemas.openxmlformats.org/drawingml/2006/chartDrawing">
    <cdr:from>
      <cdr:x>0.00832</cdr:x>
      <cdr:y>0.58101</cdr:y>
    </cdr:from>
    <cdr:to>
      <cdr:x>0.05728</cdr:x>
      <cdr:y>0.61857</cdr:y>
    </cdr:to>
    <cdr:sp macro="" textlink="">
      <cdr:nvSpPr>
        <cdr:cNvPr id="2" name="Flèche : droite 1">
          <a:extLst xmlns:a="http://schemas.openxmlformats.org/drawingml/2006/main">
            <a:ext uri="{FF2B5EF4-FFF2-40B4-BE49-F238E27FC236}">
              <a16:creationId xmlns="" xmlns:a16="http://schemas.microsoft.com/office/drawing/2014/main" id="{CC8FF439-73DA-4132-9684-C444A40DB523}"/>
            </a:ext>
          </a:extLst>
        </cdr:cNvPr>
        <cdr:cNvSpPr/>
      </cdr:nvSpPr>
      <cdr:spPr>
        <a:xfrm xmlns:a="http://schemas.openxmlformats.org/drawingml/2006/main">
          <a:off x="76064" y="1915070"/>
          <a:ext cx="447675" cy="1238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xmlns:a="http://schemas.openxmlformats.org/drawingml/2006/main">
          <a:endParaRPr lang="fr-FR"/>
        </a:p>
      </cdr:txBody>
    </cdr:sp>
  </cdr:relSizeAnchor>
  <cdr:relSizeAnchor xmlns:cdr="http://schemas.openxmlformats.org/drawingml/2006/chartDrawing">
    <cdr:from>
      <cdr:x>0.02448</cdr:x>
      <cdr:y>0.24088</cdr:y>
    </cdr:from>
    <cdr:to>
      <cdr:x>0.07344</cdr:x>
      <cdr:y>0.27845</cdr:y>
    </cdr:to>
    <cdr:sp macro="" textlink="">
      <cdr:nvSpPr>
        <cdr:cNvPr id="3" name="Flèche : droite 2">
          <a:extLst xmlns:a="http://schemas.openxmlformats.org/drawingml/2006/main">
            <a:ext uri="{FF2B5EF4-FFF2-40B4-BE49-F238E27FC236}">
              <a16:creationId xmlns="" xmlns:a16="http://schemas.microsoft.com/office/drawing/2014/main" id="{CB7AD1C0-5355-4AC7-A276-812A40D24E60}"/>
            </a:ext>
          </a:extLst>
        </cdr:cNvPr>
        <cdr:cNvSpPr/>
      </cdr:nvSpPr>
      <cdr:spPr>
        <a:xfrm xmlns:a="http://schemas.openxmlformats.org/drawingml/2006/main">
          <a:off x="223836" y="793973"/>
          <a:ext cx="447675" cy="1238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xmlns:a="http://schemas.openxmlformats.org/drawingml/2006/main">
          <a:endParaRPr lang="fr-FR"/>
        </a:p>
      </cdr:txBody>
    </cdr:sp>
  </cdr:relSizeAnchor>
  <cdr:relSizeAnchor xmlns:cdr="http://schemas.openxmlformats.org/drawingml/2006/chartDrawing">
    <cdr:from>
      <cdr:x>0.00832</cdr:x>
      <cdr:y>0.4988</cdr:y>
    </cdr:from>
    <cdr:to>
      <cdr:x>0.05728</cdr:x>
      <cdr:y>0.53637</cdr:y>
    </cdr:to>
    <cdr:sp macro="" textlink="">
      <cdr:nvSpPr>
        <cdr:cNvPr id="4" name="Flèche : droite 3">
          <a:extLst xmlns:a="http://schemas.openxmlformats.org/drawingml/2006/main">
            <a:ext uri="{FF2B5EF4-FFF2-40B4-BE49-F238E27FC236}">
              <a16:creationId xmlns="" xmlns:a16="http://schemas.microsoft.com/office/drawing/2014/main" id="{59D5E7B6-1BD3-4B7A-95C0-A28A5A21841F}"/>
            </a:ext>
          </a:extLst>
        </cdr:cNvPr>
        <cdr:cNvSpPr/>
      </cdr:nvSpPr>
      <cdr:spPr>
        <a:xfrm xmlns:a="http://schemas.openxmlformats.org/drawingml/2006/main">
          <a:off x="76064" y="1644111"/>
          <a:ext cx="447675" cy="1238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0.14851</cdr:x>
      <cdr:y>0.80018</cdr:y>
    </cdr:from>
    <cdr:to>
      <cdr:x>0.74752</cdr:x>
      <cdr:y>1</cdr:y>
    </cdr:to>
    <cdr:sp macro="" textlink="">
      <cdr:nvSpPr>
        <cdr:cNvPr id="5" name="ZoneTexte 4"/>
        <cdr:cNvSpPr txBox="1"/>
      </cdr:nvSpPr>
      <cdr:spPr>
        <a:xfrm xmlns:a="http://schemas.openxmlformats.org/drawingml/2006/main">
          <a:off x="1358020" y="2743803"/>
          <a:ext cx="5477346" cy="685197"/>
        </a:xfrm>
        <a:prstGeom xmlns:a="http://schemas.openxmlformats.org/drawingml/2006/main" prst="rect">
          <a:avLst/>
        </a:prstGeom>
        <a:ln xmlns:a="http://schemas.openxmlformats.org/drawingml/2006/main">
          <a:solidFill>
            <a:schemeClr val="tx1"/>
          </a:solidFill>
          <a:prstDash val="sysDot"/>
        </a:ln>
      </cdr:spPr>
      <cdr:txBody>
        <a:bodyPr xmlns:a="http://schemas.openxmlformats.org/drawingml/2006/main" vertOverflow="clip" wrap="square" rtlCol="0"/>
        <a:lstStyle xmlns:a="http://schemas.openxmlformats.org/drawingml/2006/main"/>
        <a:p xmlns:a="http://schemas.openxmlformats.org/drawingml/2006/main">
          <a:endParaRPr lang="fr-BE"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0.02448</cdr:x>
      <cdr:y>0.27451</cdr:y>
    </cdr:from>
    <cdr:to>
      <cdr:x>0.07344</cdr:x>
      <cdr:y>0.31775</cdr:y>
    </cdr:to>
    <cdr:sp macro="" textlink="">
      <cdr:nvSpPr>
        <cdr:cNvPr id="2" name="Flèche : droite 1">
          <a:extLst xmlns:a="http://schemas.openxmlformats.org/drawingml/2006/main">
            <a:ext uri="{FF2B5EF4-FFF2-40B4-BE49-F238E27FC236}">
              <a16:creationId xmlns="" xmlns:a16="http://schemas.microsoft.com/office/drawing/2014/main" id="{CB7AD1C0-5355-4AC7-A276-812A40D24E60}"/>
            </a:ext>
          </a:extLst>
        </cdr:cNvPr>
        <cdr:cNvSpPr/>
      </cdr:nvSpPr>
      <cdr:spPr>
        <a:xfrm xmlns:a="http://schemas.openxmlformats.org/drawingml/2006/main">
          <a:off x="223836" y="786168"/>
          <a:ext cx="447675" cy="1238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xmlns:a="http://schemas.openxmlformats.org/drawingml/2006/main">
          <a:endParaRPr lang="fr-FR"/>
        </a:p>
      </cdr:txBody>
    </cdr:sp>
  </cdr:relSizeAnchor>
  <cdr:relSizeAnchor xmlns:cdr="http://schemas.openxmlformats.org/drawingml/2006/chartDrawing">
    <cdr:from>
      <cdr:x>0.00416</cdr:x>
      <cdr:y>0.56241</cdr:y>
    </cdr:from>
    <cdr:to>
      <cdr:x>0.05312</cdr:x>
      <cdr:y>0.60564</cdr:y>
    </cdr:to>
    <cdr:sp macro="" textlink="">
      <cdr:nvSpPr>
        <cdr:cNvPr id="3" name="Flèche : droite 2">
          <a:extLst xmlns:a="http://schemas.openxmlformats.org/drawingml/2006/main">
            <a:ext uri="{FF2B5EF4-FFF2-40B4-BE49-F238E27FC236}">
              <a16:creationId xmlns="" xmlns:a16="http://schemas.microsoft.com/office/drawing/2014/main" id="{59D5E7B6-1BD3-4B7A-95C0-A28A5A21841F}"/>
            </a:ext>
          </a:extLst>
        </cdr:cNvPr>
        <cdr:cNvSpPr/>
      </cdr:nvSpPr>
      <cdr:spPr>
        <a:xfrm xmlns:a="http://schemas.openxmlformats.org/drawingml/2006/main">
          <a:off x="38032" y="1610677"/>
          <a:ext cx="447675" cy="1238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userShapes>
</file>

<file path=ppt/drawings/drawing7.xml><?xml version="1.0" encoding="utf-8"?>
<c:userShapes xmlns:c="http://schemas.openxmlformats.org/drawingml/2006/chart">
  <cdr:relSizeAnchor xmlns:cdr="http://schemas.openxmlformats.org/drawingml/2006/chartDrawing">
    <cdr:from>
      <cdr:x>0.05936</cdr:x>
      <cdr:y>0.1146</cdr:y>
    </cdr:from>
    <cdr:to>
      <cdr:x>0.0729</cdr:x>
      <cdr:y>0.23226</cdr:y>
    </cdr:to>
    <cdr:sp macro="" textlink="">
      <cdr:nvSpPr>
        <cdr:cNvPr id="2" name="Flèche : bas 1">
          <a:extLst xmlns:a="http://schemas.openxmlformats.org/drawingml/2006/main">
            <a:ext uri="{FF2B5EF4-FFF2-40B4-BE49-F238E27FC236}">
              <a16:creationId xmlns="" xmlns:a16="http://schemas.microsoft.com/office/drawing/2014/main" id="{A889E883-D5FA-49BA-9908-6EF7C111AF07}"/>
            </a:ext>
          </a:extLst>
        </cdr:cNvPr>
        <cdr:cNvSpPr/>
      </cdr:nvSpPr>
      <cdr:spPr>
        <a:xfrm xmlns:a="http://schemas.openxmlformats.org/drawingml/2006/main">
          <a:off x="542789" y="324698"/>
          <a:ext cx="123825" cy="333375"/>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xmlns:a="http://schemas.openxmlformats.org/drawingml/2006/main">
          <a:pPr algn="ctr"/>
          <a:endParaRPr lang="fr-BE"/>
        </a:p>
      </cdr:txBody>
    </cdr:sp>
  </cdr:relSizeAnchor>
  <cdr:relSizeAnchor xmlns:cdr="http://schemas.openxmlformats.org/drawingml/2006/chartDrawing">
    <cdr:from>
      <cdr:x>0.22277</cdr:x>
      <cdr:y>0.81117</cdr:y>
    </cdr:from>
    <cdr:to>
      <cdr:x>0.82277</cdr:x>
      <cdr:y>1</cdr:y>
    </cdr:to>
    <cdr:sp macro="" textlink="">
      <cdr:nvSpPr>
        <cdr:cNvPr id="3" name="ZoneTexte 2"/>
        <cdr:cNvSpPr txBox="1"/>
      </cdr:nvSpPr>
      <cdr:spPr>
        <a:xfrm xmlns:a="http://schemas.openxmlformats.org/drawingml/2006/main">
          <a:off x="2037030" y="2450125"/>
          <a:ext cx="5486400" cy="570367"/>
        </a:xfrm>
        <a:prstGeom xmlns:a="http://schemas.openxmlformats.org/drawingml/2006/main" prst="rect">
          <a:avLst/>
        </a:prstGeom>
        <a:ln xmlns:a="http://schemas.openxmlformats.org/drawingml/2006/main">
          <a:solidFill>
            <a:schemeClr val="tx1"/>
          </a:solidFill>
          <a:prstDash val="sysDot"/>
        </a:ln>
      </cdr:spPr>
      <cdr:txBody>
        <a:bodyPr xmlns:a="http://schemas.openxmlformats.org/drawingml/2006/main" vertOverflow="clip" wrap="square" rtlCol="0"/>
        <a:lstStyle xmlns:a="http://schemas.openxmlformats.org/drawingml/2006/main"/>
        <a:p xmlns:a="http://schemas.openxmlformats.org/drawingml/2006/main">
          <a:endParaRPr lang="fr-BE"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0.11962</cdr:x>
      <cdr:y>0.31695</cdr:y>
    </cdr:from>
    <cdr:to>
      <cdr:x>0.16858</cdr:x>
      <cdr:y>0.36493</cdr:y>
    </cdr:to>
    <cdr:sp macro="" textlink="">
      <cdr:nvSpPr>
        <cdr:cNvPr id="2" name="Flèche : droite 1">
          <a:extLst xmlns:a="http://schemas.openxmlformats.org/drawingml/2006/main">
            <a:ext uri="{FF2B5EF4-FFF2-40B4-BE49-F238E27FC236}">
              <a16:creationId xmlns="" xmlns:a16="http://schemas.microsoft.com/office/drawing/2014/main" id="{CF7CA1C1-CB24-4B0B-874D-12BF0B90CB05}"/>
            </a:ext>
          </a:extLst>
        </cdr:cNvPr>
        <cdr:cNvSpPr/>
      </cdr:nvSpPr>
      <cdr:spPr>
        <a:xfrm xmlns:a="http://schemas.openxmlformats.org/drawingml/2006/main">
          <a:off x="1093786" y="817918"/>
          <a:ext cx="447675" cy="1238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userShapes>
</file>

<file path=ppt/drawings/drawing9.xml><?xml version="1.0" encoding="utf-8"?>
<c:userShapes xmlns:c="http://schemas.openxmlformats.org/drawingml/2006/chart">
  <cdr:relSizeAnchor xmlns:cdr="http://schemas.openxmlformats.org/drawingml/2006/chartDrawing">
    <cdr:from>
      <cdr:x>0.05</cdr:x>
      <cdr:y>0.40765</cdr:y>
    </cdr:from>
    <cdr:to>
      <cdr:x>0.09896</cdr:x>
      <cdr:y>0.45652</cdr:y>
    </cdr:to>
    <cdr:sp macro="" textlink="">
      <cdr:nvSpPr>
        <cdr:cNvPr id="2" name="Flèche : droite 1">
          <a:extLst xmlns:a="http://schemas.openxmlformats.org/drawingml/2006/main">
            <a:ext uri="{FF2B5EF4-FFF2-40B4-BE49-F238E27FC236}">
              <a16:creationId xmlns="" xmlns:a16="http://schemas.microsoft.com/office/drawing/2014/main" id="{CF7CA1C1-CB24-4B0B-874D-12BF0B90CB05}"/>
            </a:ext>
          </a:extLst>
        </cdr:cNvPr>
        <cdr:cNvSpPr/>
      </cdr:nvSpPr>
      <cdr:spPr>
        <a:xfrm xmlns:a="http://schemas.openxmlformats.org/drawingml/2006/main">
          <a:off x="457200" y="1032750"/>
          <a:ext cx="447675" cy="1238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BE"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57362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732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21" name="Google Shape;22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010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901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3848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66: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29" name="Google Shape;329;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6275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6637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3232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26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5596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70" name="Google Shape;37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4468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69: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79" name="Google Shape;379;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600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4: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6" name="Google Shape;9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098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9834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9: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BE"/>
              <a:t>Même si plus de 60% des challengers fabriques certains produits d’entretien on se rend compte que ce n’est pas la norme. Il faut casser l’idée que si je fais du ZD je dois tous faire moi-même. Je peux faire du ZD en achetant en vrac par exemple. </a:t>
            </a:r>
            <a:endParaRPr/>
          </a:p>
        </p:txBody>
      </p:sp>
      <p:sp>
        <p:nvSpPr>
          <p:cNvPr id="394" name="Google Shape;39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1360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6012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1: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08" name="Google Shape;40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9483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2: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15" name="Google Shape;41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4637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9792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4: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29" name="Google Shape;42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3653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5: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36" name="Google Shape;43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2662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6: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45" name="Google Shape;44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9627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408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4: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6" name="Google Shape;9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237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2" name="Google Shape;12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126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9: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800"/>
              <a:buNone/>
            </a:pPr>
            <a:r>
              <a:rPr lang="fr-BE" sz="1800">
                <a:solidFill>
                  <a:schemeClr val="dk1"/>
                </a:solidFill>
                <a:latin typeface="Calibri"/>
                <a:ea typeface="Calibri"/>
                <a:cs typeface="Calibri"/>
                <a:sym typeface="Calibri"/>
              </a:rPr>
              <a:t>A</a:t>
            </a:r>
            <a:r>
              <a:rPr lang="fr-BE" sz="1800" b="0" i="0" u="none" strike="noStrike" cap="none">
                <a:solidFill>
                  <a:schemeClr val="dk1"/>
                </a:solidFill>
                <a:latin typeface="Calibri"/>
                <a:ea typeface="Calibri"/>
                <a:cs typeface="Calibri"/>
                <a:sym typeface="Calibri"/>
              </a:rPr>
              <a:t>nalysons plus en profondeur les 3 grandes augmentations: </a:t>
            </a:r>
            <a:endParaRPr/>
          </a:p>
          <a:p>
            <a:pPr marL="285750" marR="0" lvl="0" indent="-285750" algn="l" rtl="0">
              <a:lnSpc>
                <a:spcPct val="100000"/>
              </a:lnSpc>
              <a:spcBef>
                <a:spcPts val="0"/>
              </a:spcBef>
              <a:spcAft>
                <a:spcPts val="0"/>
              </a:spcAft>
              <a:buClr>
                <a:schemeClr val="dk1"/>
              </a:buClr>
              <a:buSzPts val="1800"/>
              <a:buFont typeface="Arial"/>
              <a:buChar char="•"/>
            </a:pPr>
            <a:r>
              <a:rPr lang="fr-BE" sz="1800">
                <a:solidFill>
                  <a:srgbClr val="00B050"/>
                </a:solidFill>
                <a:latin typeface="Calibri"/>
                <a:ea typeface="Calibri"/>
                <a:cs typeface="Calibri"/>
                <a:sym typeface="Calibri"/>
              </a:rPr>
              <a:t>Pic n°1: +967% </a:t>
            </a:r>
            <a:endParaRPr/>
          </a:p>
          <a:p>
            <a:pPr marL="457200" marR="0" lvl="0" indent="-228600" algn="l" rtl="0">
              <a:lnSpc>
                <a:spcPct val="100000"/>
              </a:lnSpc>
              <a:spcBef>
                <a:spcPts val="0"/>
              </a:spcBef>
              <a:spcAft>
                <a:spcPts val="0"/>
              </a:spcAft>
              <a:buClr>
                <a:schemeClr val="dk1"/>
              </a:buClr>
              <a:buSzPts val="1800"/>
              <a:buNone/>
            </a:pPr>
            <a:r>
              <a:rPr lang="fr-BE" sz="1800">
                <a:solidFill>
                  <a:schemeClr val="dk1"/>
                </a:solidFill>
                <a:latin typeface="Calibri"/>
                <a:ea typeface="Calibri"/>
                <a:cs typeface="Calibri"/>
                <a:sym typeface="Calibri"/>
              </a:rPr>
              <a:t>	</a:t>
            </a:r>
            <a:r>
              <a:rPr lang="fr-BE" sz="1600">
                <a:solidFill>
                  <a:schemeClr val="dk1"/>
                </a:solidFill>
                <a:latin typeface="Calibri"/>
                <a:ea typeface="Calibri"/>
                <a:cs typeface="Calibri"/>
                <a:sym typeface="Calibri"/>
              </a:rPr>
              <a:t>- Production de déchets au mois de mars inférieure à la moyenne des challengers pour les déchet résiduels: 3 kg/pers.an</a:t>
            </a:r>
            <a:endParaRPr/>
          </a:p>
          <a:p>
            <a:pPr marL="457200" marR="0" lvl="0" indent="-228600" algn="l" rtl="0">
              <a:lnSpc>
                <a:spcPct val="100000"/>
              </a:lnSpc>
              <a:spcBef>
                <a:spcPts val="0"/>
              </a:spcBef>
              <a:spcAft>
                <a:spcPts val="0"/>
              </a:spcAft>
              <a:buClr>
                <a:schemeClr val="dk1"/>
              </a:buClr>
              <a:buSzPts val="1800"/>
              <a:buNone/>
            </a:pPr>
            <a:r>
              <a:rPr lang="fr-BE" sz="1600">
                <a:solidFill>
                  <a:schemeClr val="dk1"/>
                </a:solidFill>
                <a:latin typeface="Calibri"/>
                <a:ea typeface="Calibri"/>
                <a:cs typeface="Calibri"/>
                <a:sym typeface="Calibri"/>
              </a:rPr>
              <a:t>	- Production après le challenge est de 32 kg/pers.an  soit toujours inférieure à la 	moyenne du challenge (35 kg/pers.an )</a:t>
            </a:r>
            <a:endParaRPr/>
          </a:p>
          <a:p>
            <a:pPr marL="457200" marR="0" lvl="0" indent="-228600" algn="l" rtl="0">
              <a:lnSpc>
                <a:spcPct val="100000"/>
              </a:lnSpc>
              <a:spcBef>
                <a:spcPts val="0"/>
              </a:spcBef>
              <a:spcAft>
                <a:spcPts val="0"/>
              </a:spcAft>
              <a:buClr>
                <a:schemeClr val="dk1"/>
              </a:buClr>
              <a:buSzPts val="1800"/>
              <a:buNone/>
            </a:pPr>
            <a:r>
              <a:rPr lang="fr-BE" sz="1600">
                <a:solidFill>
                  <a:schemeClr val="dk1"/>
                </a:solidFill>
                <a:latin typeface="Calibri"/>
                <a:ea typeface="Calibri"/>
                <a:cs typeface="Calibri"/>
                <a:sym typeface="Calibri"/>
              </a:rPr>
              <a:t>	- MAIS arrivée d’un bébé en septembre -&gt; utilisation de langes jetables en attente de langes lavables </a:t>
            </a:r>
            <a:endParaRPr/>
          </a:p>
          <a:p>
            <a:pPr marL="285750" marR="0" lvl="0" indent="-285750" algn="l" rtl="0">
              <a:lnSpc>
                <a:spcPct val="100000"/>
              </a:lnSpc>
              <a:spcBef>
                <a:spcPts val="0"/>
              </a:spcBef>
              <a:spcAft>
                <a:spcPts val="0"/>
              </a:spcAft>
              <a:buClr>
                <a:schemeClr val="dk1"/>
              </a:buClr>
              <a:buSzPts val="1800"/>
              <a:buFont typeface="Arial"/>
              <a:buChar char="•"/>
            </a:pPr>
            <a:r>
              <a:rPr lang="fr-BE" sz="1800" b="0" i="0" u="none" strike="noStrike" cap="none">
                <a:solidFill>
                  <a:srgbClr val="00B050"/>
                </a:solidFill>
                <a:latin typeface="Calibri"/>
                <a:ea typeface="Calibri"/>
                <a:cs typeface="Calibri"/>
                <a:sym typeface="Calibri"/>
              </a:rPr>
              <a:t>Pic n°2: +846%</a:t>
            </a:r>
            <a:endParaRPr/>
          </a:p>
          <a:p>
            <a:pPr marL="457200" marR="0" lvl="0" indent="-228600" algn="l" rtl="0">
              <a:lnSpc>
                <a:spcPct val="100000"/>
              </a:lnSpc>
              <a:spcBef>
                <a:spcPts val="0"/>
              </a:spcBef>
              <a:spcAft>
                <a:spcPts val="0"/>
              </a:spcAft>
              <a:buClr>
                <a:schemeClr val="dk1"/>
              </a:buClr>
              <a:buSzPts val="1800"/>
              <a:buNone/>
            </a:pPr>
            <a:r>
              <a:rPr lang="fr-BE" sz="1800">
                <a:solidFill>
                  <a:schemeClr val="dk1"/>
                </a:solidFill>
                <a:latin typeface="Calibri"/>
                <a:ea typeface="Calibri"/>
                <a:cs typeface="Calibri"/>
                <a:sym typeface="Calibri"/>
              </a:rPr>
              <a:t>	</a:t>
            </a:r>
            <a:r>
              <a:rPr lang="fr-BE" sz="1600">
                <a:solidFill>
                  <a:schemeClr val="dk1"/>
                </a:solidFill>
                <a:latin typeface="Calibri"/>
                <a:ea typeface="Calibri"/>
                <a:cs typeface="Calibri"/>
                <a:sym typeface="Calibri"/>
              </a:rPr>
              <a:t> - Production de déchets au mois de mars inférieure à la moyenne des challengers pour les déchet résiduels: 16,8 kg/pers.an</a:t>
            </a:r>
            <a:endParaRPr/>
          </a:p>
          <a:p>
            <a:pPr marL="457200" marR="0" lvl="0" indent="-228600" algn="l" rtl="0">
              <a:lnSpc>
                <a:spcPct val="100000"/>
              </a:lnSpc>
              <a:spcBef>
                <a:spcPts val="0"/>
              </a:spcBef>
              <a:spcAft>
                <a:spcPts val="0"/>
              </a:spcAft>
              <a:buClr>
                <a:schemeClr val="dk1"/>
              </a:buClr>
              <a:buSzPts val="1800"/>
              <a:buNone/>
            </a:pPr>
            <a:r>
              <a:rPr lang="fr-BE" sz="1600">
                <a:solidFill>
                  <a:schemeClr val="dk1"/>
                </a:solidFill>
                <a:latin typeface="Calibri"/>
                <a:ea typeface="Calibri"/>
                <a:cs typeface="Calibri"/>
                <a:sym typeface="Calibri"/>
              </a:rPr>
              <a:t>	- Absence durant 18 jours au mois de novembre -&gt; règle de 3 appliquée afin de déterminer la quantité de déchets par an et par habitant soit 159kg/pers.an MAIS cela ne reflète pas la réalité de ce ménage -&gt; donnée non relevante. </a:t>
            </a:r>
            <a:endParaRPr/>
          </a:p>
          <a:p>
            <a:pPr marL="457200" marR="0" lvl="0" indent="-228600" algn="l" rtl="0">
              <a:lnSpc>
                <a:spcPct val="100000"/>
              </a:lnSpc>
              <a:spcBef>
                <a:spcPts val="0"/>
              </a:spcBef>
              <a:spcAft>
                <a:spcPts val="0"/>
              </a:spcAft>
              <a:buClr>
                <a:schemeClr val="dk1"/>
              </a:buClr>
              <a:buSzPts val="1800"/>
              <a:buNone/>
            </a:pPr>
            <a:r>
              <a:rPr lang="fr-BE" sz="1600" b="0" i="0" u="none" strike="noStrike" cap="none">
                <a:solidFill>
                  <a:schemeClr val="dk1"/>
                </a:solidFill>
                <a:latin typeface="Calibri"/>
                <a:ea typeface="Calibri"/>
                <a:cs typeface="Calibri"/>
                <a:sym typeface="Calibri"/>
              </a:rPr>
              <a:t>	- </a:t>
            </a:r>
            <a:r>
              <a:rPr lang="fr-BE" sz="1600">
                <a:solidFill>
                  <a:schemeClr val="dk1"/>
                </a:solidFill>
                <a:latin typeface="Calibri"/>
                <a:ea typeface="Calibri"/>
                <a:cs typeface="Calibri"/>
                <a:sym typeface="Calibri"/>
              </a:rPr>
              <a:t>Situation du ménage a changé: déménagement, désencombrement, etc. entre 	mars et novembre</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fr-BE" sz="1800">
                <a:solidFill>
                  <a:srgbClr val="00B050"/>
                </a:solidFill>
                <a:latin typeface="Calibri"/>
                <a:ea typeface="Calibri"/>
                <a:cs typeface="Calibri"/>
                <a:sym typeface="Calibri"/>
              </a:rPr>
              <a:t>Pic n°3: +757% </a:t>
            </a:r>
            <a:r>
              <a:rPr lang="fr-B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800"/>
              <a:buFont typeface="Arial"/>
              <a:buNone/>
            </a:pPr>
            <a:r>
              <a:rPr lang="fr-BE" sz="1600">
                <a:solidFill>
                  <a:schemeClr val="dk1"/>
                </a:solidFill>
                <a:latin typeface="Calibri"/>
                <a:ea typeface="Calibri"/>
                <a:cs typeface="Calibri"/>
                <a:sym typeface="Calibri"/>
              </a:rPr>
              <a:t>	- Production de déchets au mois de mars largement inférieure à la moyenne des challengers pour les déchet résiduels: 0,84 kg/pers.an </a:t>
            </a:r>
            <a:endParaRPr/>
          </a:p>
          <a:p>
            <a:pPr marL="0" marR="0" lvl="0" indent="0" algn="l" rtl="0">
              <a:lnSpc>
                <a:spcPct val="100000"/>
              </a:lnSpc>
              <a:spcBef>
                <a:spcPts val="0"/>
              </a:spcBef>
              <a:spcAft>
                <a:spcPts val="0"/>
              </a:spcAft>
              <a:buClr>
                <a:schemeClr val="dk1"/>
              </a:buClr>
              <a:buSzPts val="1800"/>
              <a:buFont typeface="Arial"/>
              <a:buNone/>
            </a:pPr>
            <a:r>
              <a:rPr lang="fr-BE" sz="1600">
                <a:solidFill>
                  <a:schemeClr val="dk1"/>
                </a:solidFill>
                <a:latin typeface="Calibri"/>
                <a:ea typeface="Calibri"/>
                <a:cs typeface="Calibri"/>
                <a:sym typeface="Calibri"/>
              </a:rPr>
              <a:t>	- Production après le challenge est de 7,2 kg/pers.an  soit encore relativement inférieure à la moyenne du challenge (35 kg/pers.an ) </a:t>
            </a:r>
            <a:endParaRPr/>
          </a:p>
          <a:p>
            <a:pPr marL="0" marR="0" lvl="0" indent="0" algn="l" rtl="0">
              <a:lnSpc>
                <a:spcPct val="100000"/>
              </a:lnSpc>
              <a:spcBef>
                <a:spcPts val="0"/>
              </a:spcBef>
              <a:spcAft>
                <a:spcPts val="0"/>
              </a:spcAft>
              <a:buClr>
                <a:schemeClr val="dk1"/>
              </a:buClr>
              <a:buSzPts val="1800"/>
              <a:buFont typeface="Arial"/>
              <a:buNone/>
            </a:pPr>
            <a:endParaRPr sz="160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Noto Sans Symbols"/>
              <a:buChar char="⇒"/>
            </a:pPr>
            <a:r>
              <a:rPr lang="fr-BE" sz="1200">
                <a:solidFill>
                  <a:srgbClr val="595959"/>
                </a:solidFill>
                <a:latin typeface="Calibri"/>
                <a:ea typeface="Calibri"/>
                <a:cs typeface="Calibri"/>
                <a:sym typeface="Calibri"/>
              </a:rPr>
              <a:t>3 cas exceptionnels </a:t>
            </a:r>
            <a:endParaRPr/>
          </a:p>
          <a:p>
            <a:pPr marL="285750" marR="0" lvl="0" indent="-285750" algn="just" rtl="0">
              <a:lnSpc>
                <a:spcPct val="100000"/>
              </a:lnSpc>
              <a:spcBef>
                <a:spcPts val="0"/>
              </a:spcBef>
              <a:spcAft>
                <a:spcPts val="0"/>
              </a:spcAft>
              <a:buClr>
                <a:schemeClr val="dk1"/>
              </a:buClr>
              <a:buSzPts val="1800"/>
              <a:buFont typeface="Noto Sans Symbols"/>
              <a:buChar char="⇒"/>
            </a:pPr>
            <a:r>
              <a:rPr lang="fr-BE" sz="1200">
                <a:solidFill>
                  <a:srgbClr val="595959"/>
                </a:solidFill>
                <a:latin typeface="Calibri"/>
                <a:ea typeface="Calibri"/>
                <a:cs typeface="Calibri"/>
                <a:sym typeface="Calibri"/>
              </a:rPr>
              <a:t>Familles qui enregistraient des quantités de déchets extrêmement basses = « hors normes » en début de challenge: production de déchets résiduels en mars inférieure à la moyenne des challengers en fin de challenge</a:t>
            </a:r>
            <a:endParaRPr/>
          </a:p>
          <a:p>
            <a:pPr marL="285750" lvl="0" indent="-285750" algn="just" rtl="0">
              <a:lnSpc>
                <a:spcPct val="100000"/>
              </a:lnSpc>
              <a:spcBef>
                <a:spcPts val="0"/>
              </a:spcBef>
              <a:spcAft>
                <a:spcPts val="0"/>
              </a:spcAft>
              <a:buClr>
                <a:schemeClr val="dk1"/>
              </a:buClr>
              <a:buSzPts val="1800"/>
              <a:buFont typeface="Noto Sans Symbols"/>
              <a:buChar char="⇒"/>
            </a:pPr>
            <a:r>
              <a:rPr lang="fr-BE" sz="1200">
                <a:solidFill>
                  <a:srgbClr val="595959"/>
                </a:solidFill>
                <a:latin typeface="Calibri"/>
                <a:ea typeface="Calibri"/>
                <a:cs typeface="Calibri"/>
                <a:sym typeface="Calibri"/>
              </a:rPr>
              <a:t>Malgré leur augmentation 75% des ménages concernés gardent une production de déchets résiduels inférieures à 35kg/hab.an</a:t>
            </a:r>
            <a:endParaRPr sz="1200">
              <a:solidFill>
                <a:srgbClr val="595959"/>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Noto Sans Symbols"/>
              <a:buChar char="⇒"/>
            </a:pPr>
            <a:r>
              <a:rPr lang="fr-BE" sz="1200">
                <a:solidFill>
                  <a:srgbClr val="595959"/>
                </a:solidFill>
                <a:latin typeface="Calibri"/>
                <a:ea typeface="Calibri"/>
                <a:cs typeface="Calibri"/>
                <a:sym typeface="Calibri"/>
              </a:rPr>
              <a:t> Changement de situation du ménage: déménagement, l’arrivée d’un bébé, retour au langes jetables après un test « langes lavables » non concluant désencombrement, tri, adoption d’un chat,, etc </a:t>
            </a:r>
            <a:endParaRPr/>
          </a:p>
          <a:p>
            <a:pPr marL="285750" marR="0" lvl="0" indent="-285750" algn="just" rtl="0">
              <a:lnSpc>
                <a:spcPct val="100000"/>
              </a:lnSpc>
              <a:spcBef>
                <a:spcPts val="0"/>
              </a:spcBef>
              <a:spcAft>
                <a:spcPts val="0"/>
              </a:spcAft>
              <a:buClr>
                <a:schemeClr val="dk1"/>
              </a:buClr>
              <a:buSzPts val="1800"/>
              <a:buFont typeface="Noto Sans Symbols"/>
              <a:buChar char="⇒"/>
            </a:pPr>
            <a:r>
              <a:rPr lang="fr-BE" sz="1200">
                <a:solidFill>
                  <a:srgbClr val="595959"/>
                </a:solidFill>
                <a:latin typeface="Calibri"/>
                <a:ea typeface="Calibri"/>
                <a:cs typeface="Calibri"/>
                <a:sym typeface="Calibri"/>
              </a:rPr>
              <a:t>Si ces 3 pics sont retirés des calculs comme données non relevantes la réduction générale pour les sacs blancs est toujours de 27% </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190" name="Google Shape;190;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2400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1: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7" name="Google Shape;207;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234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65" name="Google Shape;16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5862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7: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BE"/>
              <a:t>La pesée des sacs jaunes était optionnelle! </a:t>
            </a:r>
            <a:endParaRPr/>
          </a:p>
        </p:txBody>
      </p:sp>
      <p:sp>
        <p:nvSpPr>
          <p:cNvPr id="173" name="Google Shape;173;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0701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4425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p:cSld name="1_Vide">
    <p:spTree>
      <p:nvGrpSpPr>
        <p:cNvPr id="1" name="Shape 15"/>
        <p:cNvGrpSpPr/>
        <p:nvPr/>
      </p:nvGrpSpPr>
      <p:grpSpPr>
        <a:xfrm>
          <a:off x="0" y="0"/>
          <a:ext cx="0" cy="0"/>
          <a:chOff x="0" y="0"/>
          <a:chExt cx="0" cy="0"/>
        </a:xfrm>
      </p:grpSpPr>
      <p:pic>
        <p:nvPicPr>
          <p:cNvPr id="16" name="Google Shape;16;p41"/>
          <p:cNvPicPr preferRelativeResize="0"/>
          <p:nvPr/>
        </p:nvPicPr>
        <p:blipFill rotWithShape="1">
          <a:blip r:embed="rId2">
            <a:alphaModFix/>
          </a:blip>
          <a:srcRect/>
          <a:stretch/>
        </p:blipFill>
        <p:spPr>
          <a:xfrm>
            <a:off x="180975" y="95251"/>
            <a:ext cx="514350" cy="813469"/>
          </a:xfrm>
          <a:prstGeom prst="rect">
            <a:avLst/>
          </a:prstGeom>
          <a:noFill/>
          <a:ln>
            <a:noFill/>
          </a:ln>
        </p:spPr>
      </p:pic>
      <p:sp>
        <p:nvSpPr>
          <p:cNvPr id="17" name="Google Shape;17;p41"/>
          <p:cNvSpPr txBox="1">
            <a:spLocks noGrp="1"/>
          </p:cNvSpPr>
          <p:nvPr>
            <p:ph type="title"/>
          </p:nvPr>
        </p:nvSpPr>
        <p:spPr>
          <a:xfrm>
            <a:off x="1027052" y="426019"/>
            <a:ext cx="8229600" cy="681200"/>
          </a:xfrm>
          <a:prstGeom prst="rect">
            <a:avLst/>
          </a:prstGeom>
          <a:noFill/>
          <a:ln>
            <a:noFill/>
          </a:ln>
        </p:spPr>
        <p:txBody>
          <a:bodyPr spcFirstLastPara="1" wrap="square" lIns="62850" tIns="62850" rIns="62850" bIns="62850" anchor="t" anchorCtr="0">
            <a:noAutofit/>
          </a:bodyPr>
          <a:lstStyle>
            <a:lvl1pPr marR="0" lvl="0" algn="l">
              <a:lnSpc>
                <a:spcPct val="100000"/>
              </a:lnSpc>
              <a:spcBef>
                <a:spcPts val="0"/>
              </a:spcBef>
              <a:spcAft>
                <a:spcPts val="0"/>
              </a:spcAft>
              <a:buClr>
                <a:srgbClr val="00799D"/>
              </a:buClr>
              <a:buSzPts val="1000"/>
              <a:buFont typeface="Arial"/>
              <a:buNone/>
              <a:defRPr sz="3300" b="1" i="0" u="none" strike="noStrike" cap="none">
                <a:solidFill>
                  <a:srgbClr val="00799D"/>
                </a:solidFill>
                <a:latin typeface="Arial"/>
                <a:ea typeface="Arial"/>
                <a:cs typeface="Arial"/>
                <a:sym typeface="Arial"/>
              </a:defRPr>
            </a:lvl1pPr>
            <a:lvl2pPr marR="0" lvl="1" algn="ctr">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2pPr>
            <a:lvl3pPr marR="0" lvl="2" algn="ctr">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3pPr>
            <a:lvl4pPr marR="0" lvl="3" algn="ctr">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4pPr>
            <a:lvl5pPr marR="0" lvl="4" algn="ctr">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5pPr>
            <a:lvl6pPr marR="0" lvl="5" algn="ctr">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6pPr>
            <a:lvl7pPr marR="0" lvl="6" algn="ctr">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7pPr>
            <a:lvl8pPr marR="0" lvl="7" algn="ctr">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8pPr>
            <a:lvl9pPr marR="0" lvl="8" algn="ctr">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9pPr>
          </a:lstStyle>
          <a:p>
            <a:endParaRPr/>
          </a:p>
        </p:txBody>
      </p:sp>
      <p:sp>
        <p:nvSpPr>
          <p:cNvPr id="18" name="Google Shape;18;p41"/>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lvl1pPr marL="457200" marR="0" lvl="0" indent="-228600" algn="l">
              <a:lnSpc>
                <a:spcPct val="100000"/>
              </a:lnSpc>
              <a:spcBef>
                <a:spcPts val="0"/>
              </a:spcBef>
              <a:spcAft>
                <a:spcPts val="0"/>
              </a:spcAft>
              <a:buClr>
                <a:srgbClr val="000000"/>
              </a:buClr>
              <a:buSzPts val="2800"/>
              <a:buFont typeface="Merriweather Sans"/>
              <a:buNone/>
              <a:defRPr sz="1600" b="0" i="0" u="none" strike="noStrike" cap="none">
                <a:solidFill>
                  <a:srgbClr val="4F5057"/>
                </a:solidFill>
                <a:latin typeface="Arial"/>
                <a:ea typeface="Arial"/>
                <a:cs typeface="Arial"/>
                <a:sym typeface="Arial"/>
              </a:defRPr>
            </a:lvl1pPr>
            <a:lvl2pPr marL="914400" marR="0" lvl="1" indent="-520700" algn="l">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2pPr>
            <a:lvl3pPr marL="1371600" marR="0" lvl="2" indent="-520700" algn="l">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3pPr>
            <a:lvl4pPr marL="1828800" marR="0" lvl="3" indent="-520700" algn="l">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4pPr>
            <a:lvl5pPr marL="2286000" marR="0" lvl="4" indent="-520700" algn="l">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5pPr>
            <a:lvl6pPr marL="2743200" marR="0" lvl="5" indent="-520700" algn="l">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6pPr>
            <a:lvl7pPr marL="3200400" marR="0" lvl="6" indent="-520700" algn="l">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7pPr>
            <a:lvl8pPr marL="3657600" marR="0" lvl="7" indent="-520700" algn="l">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8pPr>
            <a:lvl9pPr marL="4114800" marR="0" lvl="8" indent="-520700" algn="l">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2"/>
        <p:cNvGrpSpPr/>
        <p:nvPr/>
      </p:nvGrpSpPr>
      <p:grpSpPr>
        <a:xfrm>
          <a:off x="0" y="0"/>
          <a:ext cx="0" cy="0"/>
          <a:chOff x="0" y="0"/>
          <a:chExt cx="0" cy="0"/>
        </a:xfrm>
      </p:grpSpPr>
      <p:sp>
        <p:nvSpPr>
          <p:cNvPr id="73" name="Google Shape;73;p5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9"/>
        <p:cNvGrpSpPr/>
        <p:nvPr/>
      </p:nvGrpSpPr>
      <p:grpSpPr>
        <a:xfrm>
          <a:off x="0" y="0"/>
          <a:ext cx="0" cy="0"/>
          <a:chOff x="0" y="0"/>
          <a:chExt cx="0" cy="0"/>
        </a:xfrm>
      </p:grpSpPr>
      <p:sp>
        <p:nvSpPr>
          <p:cNvPr id="20" name="Google Shape;20;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5"/>
        <p:cNvGrpSpPr/>
        <p:nvPr/>
      </p:nvGrpSpPr>
      <p:grpSpPr>
        <a:xfrm>
          <a:off x="0" y="0"/>
          <a:ext cx="0" cy="0"/>
          <a:chOff x="0" y="0"/>
          <a:chExt cx="0" cy="0"/>
        </a:xfrm>
      </p:grpSpPr>
      <p:sp>
        <p:nvSpPr>
          <p:cNvPr id="26" name="Google Shape;26;p4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8" name="Google Shape;28;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1"/>
        <p:cNvGrpSpPr/>
        <p:nvPr/>
      </p:nvGrpSpPr>
      <p:grpSpPr>
        <a:xfrm>
          <a:off x="0" y="0"/>
          <a:ext cx="0" cy="0"/>
          <a:chOff x="0" y="0"/>
          <a:chExt cx="0" cy="0"/>
        </a:xfrm>
      </p:grpSpPr>
      <p:sp>
        <p:nvSpPr>
          <p:cNvPr id="32" name="Google Shape;32;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 name="Google Shape;34;p4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8"/>
        <p:cNvGrpSpPr/>
        <p:nvPr/>
      </p:nvGrpSpPr>
      <p:grpSpPr>
        <a:xfrm>
          <a:off x="0" y="0"/>
          <a:ext cx="0" cy="0"/>
          <a:chOff x="0" y="0"/>
          <a:chExt cx="0" cy="0"/>
        </a:xfrm>
      </p:grpSpPr>
      <p:sp>
        <p:nvSpPr>
          <p:cNvPr id="39" name="Google Shape;39;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4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4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4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7"/>
        <p:cNvGrpSpPr/>
        <p:nvPr/>
      </p:nvGrpSpPr>
      <p:grpSpPr>
        <a:xfrm>
          <a:off x="0" y="0"/>
          <a:ext cx="0" cy="0"/>
          <a:chOff x="0" y="0"/>
          <a:chExt cx="0" cy="0"/>
        </a:xfrm>
      </p:grpSpPr>
      <p:sp>
        <p:nvSpPr>
          <p:cNvPr id="48" name="Google Shape;48;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2"/>
        <p:cNvGrpSpPr/>
        <p:nvPr/>
      </p:nvGrpSpPr>
      <p:grpSpPr>
        <a:xfrm>
          <a:off x="0" y="0"/>
          <a:ext cx="0" cy="0"/>
          <a:chOff x="0" y="0"/>
          <a:chExt cx="0" cy="0"/>
        </a:xfrm>
      </p:grpSpPr>
      <p:sp>
        <p:nvSpPr>
          <p:cNvPr id="53" name="Google Shape;53;p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5" name="Google Shape;55;p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6" name="Google Shape;5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59"/>
        <p:cNvGrpSpPr/>
        <p:nvPr/>
      </p:nvGrpSpPr>
      <p:grpSpPr>
        <a:xfrm>
          <a:off x="0" y="0"/>
          <a:ext cx="0" cy="0"/>
          <a:chOff x="0" y="0"/>
          <a:chExt cx="0" cy="0"/>
        </a:xfrm>
      </p:grpSpPr>
      <p:sp>
        <p:nvSpPr>
          <p:cNvPr id="60" name="Google Shape;60;p5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0"/>
          <p:cNvSpPr>
            <a:spLocks noGrp="1"/>
          </p:cNvSpPr>
          <p:nvPr>
            <p:ph type="pic" idx="2"/>
          </p:nvPr>
        </p:nvSpPr>
        <p:spPr>
          <a:xfrm>
            <a:off x="1792288" y="612775"/>
            <a:ext cx="5486400" cy="4114800"/>
          </a:xfrm>
          <a:prstGeom prst="rect">
            <a:avLst/>
          </a:prstGeom>
          <a:noFill/>
          <a:ln>
            <a:noFill/>
          </a:ln>
        </p:spPr>
      </p:sp>
      <p:sp>
        <p:nvSpPr>
          <p:cNvPr id="62" name="Google Shape;62;p5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6"/>
        <p:cNvGrpSpPr/>
        <p:nvPr/>
      </p:nvGrpSpPr>
      <p:grpSpPr>
        <a:xfrm>
          <a:off x="0" y="0"/>
          <a:ext cx="0" cy="0"/>
          <a:chOff x="0" y="0"/>
          <a:chExt cx="0" cy="0"/>
        </a:xfrm>
      </p:grpSpPr>
      <p:sp>
        <p:nvSpPr>
          <p:cNvPr id="67" name="Google Shape;67;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22.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
          <p:cNvPicPr preferRelativeResize="0"/>
          <p:nvPr/>
        </p:nvPicPr>
        <p:blipFill rotWithShape="1">
          <a:blip r:embed="rId3">
            <a:alphaModFix/>
          </a:blip>
          <a:srcRect/>
          <a:stretch/>
        </p:blipFill>
        <p:spPr>
          <a:xfrm>
            <a:off x="152879" y="1715678"/>
            <a:ext cx="8838242" cy="5142322"/>
          </a:xfrm>
          <a:prstGeom prst="rect">
            <a:avLst/>
          </a:prstGeom>
          <a:noFill/>
          <a:ln>
            <a:noFill/>
          </a:ln>
        </p:spPr>
      </p:pic>
      <p:sp>
        <p:nvSpPr>
          <p:cNvPr id="83" name="Google Shape;83;p1"/>
          <p:cNvSpPr txBox="1"/>
          <p:nvPr/>
        </p:nvSpPr>
        <p:spPr>
          <a:xfrm>
            <a:off x="142300" y="137094"/>
            <a:ext cx="8848821" cy="1765372"/>
          </a:xfrm>
          <a:prstGeom prst="rect">
            <a:avLst/>
          </a:prstGeom>
          <a:solidFill>
            <a:srgbClr val="EAEAEA">
              <a:alpha val="41176"/>
            </a:srgbClr>
          </a:solidFill>
          <a:ln>
            <a:noFill/>
          </a:ln>
        </p:spPr>
        <p:txBody>
          <a:bodyPr spcFirstLastPara="1" wrap="square" lIns="62850" tIns="31425" rIns="62850" bIns="31425" anchor="t" anchorCtr="0">
            <a:noAutofit/>
          </a:bodyPr>
          <a:lstStyle/>
          <a:p>
            <a:pPr marL="12700" marR="0" lvl="0" indent="0" algn="ctr" rtl="0">
              <a:lnSpc>
                <a:spcPct val="114478"/>
              </a:lnSpc>
              <a:spcBef>
                <a:spcPts val="0"/>
              </a:spcBef>
              <a:spcAft>
                <a:spcPts val="0"/>
              </a:spcAft>
              <a:buClr>
                <a:srgbClr val="00799D"/>
              </a:buClr>
              <a:buSzPts val="1000"/>
              <a:buFont typeface="Arial"/>
              <a:buNone/>
            </a:pPr>
            <a:r>
              <a:rPr lang="fr-BE" sz="4000" b="1" i="0" u="none" strike="noStrike" cap="none" dirty="0" smtClean="0">
                <a:solidFill>
                  <a:srgbClr val="00799D"/>
                </a:solidFill>
                <a:latin typeface="Calibri"/>
                <a:ea typeface="Calibri"/>
                <a:cs typeface="Calibri"/>
                <a:sym typeface="Calibri"/>
              </a:rPr>
              <a:t>Challenge </a:t>
            </a:r>
            <a:r>
              <a:rPr lang="fr-BE" sz="4000" b="1" i="0" u="none" strike="noStrike" cap="none" dirty="0">
                <a:solidFill>
                  <a:srgbClr val="00799D"/>
                </a:solidFill>
                <a:latin typeface="Calibri"/>
                <a:ea typeface="Calibri"/>
                <a:cs typeface="Calibri"/>
                <a:sym typeface="Calibri"/>
              </a:rPr>
              <a:t>Zéro </a:t>
            </a:r>
            <a:r>
              <a:rPr lang="fr-BE" sz="4000" b="1" i="0" u="none" strike="noStrike" cap="none" dirty="0" smtClean="0">
                <a:solidFill>
                  <a:srgbClr val="00799D"/>
                </a:solidFill>
                <a:latin typeface="Calibri"/>
                <a:ea typeface="Calibri"/>
                <a:cs typeface="Calibri"/>
                <a:sym typeface="Calibri"/>
              </a:rPr>
              <a:t>Déchet</a:t>
            </a:r>
            <a:endParaRPr sz="1400" b="0" i="0" u="none" strike="noStrike" cap="none" dirty="0">
              <a:solidFill>
                <a:srgbClr val="000000"/>
              </a:solidFill>
              <a:latin typeface="Calibri"/>
              <a:ea typeface="Calibri"/>
              <a:cs typeface="Calibri"/>
              <a:sym typeface="Calibri"/>
            </a:endParaRPr>
          </a:p>
          <a:p>
            <a:pPr marL="12700" marR="0" lvl="0" indent="0" algn="ctr" rtl="0">
              <a:lnSpc>
                <a:spcPct val="114478"/>
              </a:lnSpc>
              <a:spcBef>
                <a:spcPts val="0"/>
              </a:spcBef>
              <a:spcAft>
                <a:spcPts val="0"/>
              </a:spcAft>
              <a:buClr>
                <a:srgbClr val="00799D"/>
              </a:buClr>
              <a:buSzPts val="1000"/>
              <a:buFont typeface="Arial"/>
              <a:buNone/>
            </a:pPr>
            <a:r>
              <a:rPr lang="fr-BE" sz="4000" b="1" i="0" u="none" strike="noStrike" cap="none" dirty="0" smtClean="0">
                <a:solidFill>
                  <a:srgbClr val="92D050"/>
                </a:solidFill>
                <a:latin typeface="Calibri"/>
                <a:ea typeface="Calibri"/>
                <a:cs typeface="Calibri"/>
                <a:sym typeface="Calibri"/>
              </a:rPr>
              <a:t>Résultats – édition 2021</a:t>
            </a:r>
            <a:endParaRPr sz="1400" b="0" i="0" u="none" strike="noStrike" cap="none" dirty="0">
              <a:solidFill>
                <a:srgbClr val="000000"/>
              </a:solidFill>
              <a:latin typeface="Calibri"/>
              <a:ea typeface="Calibri"/>
              <a:cs typeface="Calibri"/>
              <a:sym typeface="Calibri"/>
            </a:endParaRPr>
          </a:p>
        </p:txBody>
      </p:sp>
      <p:pic>
        <p:nvPicPr>
          <p:cNvPr id="84" name="Google Shape;84;p1"/>
          <p:cNvPicPr preferRelativeResize="0"/>
          <p:nvPr/>
        </p:nvPicPr>
        <p:blipFill rotWithShape="1">
          <a:blip r:embed="rId4">
            <a:alphaModFix/>
          </a:blip>
          <a:srcRect/>
          <a:stretch/>
        </p:blipFill>
        <p:spPr>
          <a:xfrm>
            <a:off x="7537079" y="291446"/>
            <a:ext cx="1253835" cy="126988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9"/>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225" name="Google Shape;225;p9"/>
          <p:cNvSpPr txBox="1"/>
          <p:nvPr/>
        </p:nvSpPr>
        <p:spPr>
          <a:xfrm>
            <a:off x="789209" y="193288"/>
            <a:ext cx="8229600" cy="764404"/>
          </a:xfrm>
          <a:prstGeom prst="rect">
            <a:avLst/>
          </a:prstGeom>
          <a:noFill/>
          <a:ln>
            <a:noFill/>
          </a:ln>
        </p:spPr>
        <p:txBody>
          <a:bodyPr spcFirstLastPara="1" wrap="square" lIns="62850" tIns="62850" rIns="62850" bIns="62850" anchor="t" anchorCtr="0">
            <a:noAutofit/>
          </a:bodyPr>
          <a:lstStyle/>
          <a:p>
            <a:pPr marL="0" marR="0" lvl="0" indent="0" rtl="0">
              <a:lnSpc>
                <a:spcPct val="100000"/>
              </a:lnSpc>
              <a:spcBef>
                <a:spcPts val="0"/>
              </a:spcBef>
              <a:spcAft>
                <a:spcPts val="0"/>
              </a:spcAft>
              <a:buClr>
                <a:srgbClr val="00799D"/>
              </a:buClr>
              <a:buSzPts val="1000"/>
              <a:buFont typeface="Arial"/>
              <a:buNone/>
            </a:pPr>
            <a:r>
              <a:rPr lang="fr-BE" sz="3600" b="1" dirty="0">
                <a:solidFill>
                  <a:srgbClr val="00799D"/>
                </a:solidFill>
                <a:latin typeface="Calibri"/>
                <a:ea typeface="Calibri"/>
                <a:cs typeface="Calibri"/>
              </a:rPr>
              <a:t>Les gestes pratiqués</a:t>
            </a:r>
            <a:endParaRPr sz="3600" b="1" dirty="0">
              <a:solidFill>
                <a:srgbClr val="00799D"/>
              </a:solidFill>
              <a:latin typeface="Calibri"/>
              <a:ea typeface="Calibri"/>
              <a:cs typeface="Calibri"/>
            </a:endParaRPr>
          </a:p>
        </p:txBody>
      </p:sp>
      <p:sp>
        <p:nvSpPr>
          <p:cNvPr id="7" name="Google Shape;263;p15"/>
          <p:cNvSpPr txBox="1"/>
          <p:nvPr/>
        </p:nvSpPr>
        <p:spPr>
          <a:xfrm>
            <a:off x="233833" y="728590"/>
            <a:ext cx="8784976" cy="3807194"/>
          </a:xfrm>
          <a:prstGeom prst="rect">
            <a:avLst/>
          </a:prstGeom>
          <a:noFill/>
          <a:ln>
            <a:noFill/>
          </a:ln>
        </p:spPr>
        <p:txBody>
          <a:bodyPr spcFirstLastPara="1" wrap="square" lIns="62850" tIns="62850" rIns="62850" bIns="62850" anchor="t" anchorCtr="0">
            <a:noAutofit/>
          </a:bodyPr>
          <a:lstStyle/>
          <a:p>
            <a:pPr marL="0" marR="0" lvl="0" indent="0" algn="l" rtl="0">
              <a:lnSpc>
                <a:spcPct val="130000"/>
              </a:lnSpc>
              <a:spcBef>
                <a:spcPts val="0"/>
              </a:spcBef>
              <a:spcAft>
                <a:spcPts val="0"/>
              </a:spcAft>
              <a:buClr>
                <a:srgbClr val="000000"/>
              </a:buClr>
              <a:buSzPts val="2400"/>
              <a:buFont typeface="Arial"/>
              <a:buNone/>
            </a:pPr>
            <a:r>
              <a:rPr lang="fr-BE" sz="2000" b="0" i="0" u="none" strike="noStrike" cap="none" dirty="0">
                <a:solidFill>
                  <a:srgbClr val="3F3F3F"/>
                </a:solidFill>
                <a:latin typeface="Calibri"/>
                <a:ea typeface="Calibri"/>
                <a:cs typeface="Calibri"/>
                <a:sym typeface="Calibri"/>
              </a:rPr>
              <a:t>Nous avons mesuré les habitudes </a:t>
            </a:r>
            <a:r>
              <a:rPr lang="fr-BE" sz="2000" dirty="0">
                <a:solidFill>
                  <a:srgbClr val="3F3F3F"/>
                </a:solidFill>
                <a:latin typeface="Calibri"/>
                <a:ea typeface="Calibri"/>
                <a:cs typeface="Calibri"/>
                <a:sym typeface="Calibri"/>
              </a:rPr>
              <a:t>des participants au Challenge 2021 </a:t>
            </a:r>
            <a:r>
              <a:rPr lang="fr-BE" sz="2000" b="1" dirty="0">
                <a:solidFill>
                  <a:srgbClr val="92D050"/>
                </a:solidFill>
                <a:latin typeface="Quattrocento Sans"/>
                <a:ea typeface="Quattrocento Sans"/>
                <a:cs typeface="Quattrocento Sans"/>
                <a:sym typeface="Calibri"/>
              </a:rPr>
              <a:t>en début et fin de challenge</a:t>
            </a:r>
            <a:r>
              <a:rPr lang="fr-BE" b="1" dirty="0">
                <a:solidFill>
                  <a:srgbClr val="92D050"/>
                </a:solidFill>
                <a:latin typeface="Quattrocento Sans"/>
                <a:ea typeface="Quattrocento Sans"/>
                <a:cs typeface="Quattrocento Sans"/>
                <a:sym typeface="Calibri"/>
              </a:rPr>
              <a:t> </a:t>
            </a:r>
            <a:r>
              <a:rPr lang="fr-BE" sz="2000" dirty="0" smtClean="0">
                <a:solidFill>
                  <a:srgbClr val="3F3F3F"/>
                </a:solidFill>
                <a:latin typeface="Calibri"/>
                <a:ea typeface="Calibri"/>
                <a:cs typeface="Calibri"/>
                <a:sym typeface="Calibri"/>
              </a:rPr>
              <a:t>à l’aide du questionnaire </a:t>
            </a:r>
            <a:r>
              <a:rPr lang="fr-BE" sz="2000" b="0" i="0" u="none" strike="noStrike" cap="none" dirty="0" smtClean="0">
                <a:solidFill>
                  <a:srgbClr val="3F3F3F"/>
                </a:solidFill>
                <a:latin typeface="Calibri"/>
                <a:ea typeface="Calibri"/>
                <a:cs typeface="Calibri"/>
                <a:sym typeface="Calibri"/>
              </a:rPr>
              <a:t>utilisés dans le </a:t>
            </a:r>
            <a:r>
              <a:rPr lang="fr-BE" sz="2000" b="0" i="0" u="none" strike="noStrike" cap="none" dirty="0">
                <a:solidFill>
                  <a:srgbClr val="3F3F3F"/>
                </a:solidFill>
                <a:latin typeface="Calibri"/>
                <a:ea typeface="Calibri"/>
                <a:cs typeface="Calibri"/>
                <a:sym typeface="Calibri"/>
              </a:rPr>
              <a:t>sondage réalisé par SONECOM auprès des ménages bruxellois </a:t>
            </a:r>
            <a:r>
              <a:rPr lang="fr-BE" sz="2000" b="0" i="0" u="none" strike="noStrike" cap="none" dirty="0" smtClean="0">
                <a:solidFill>
                  <a:srgbClr val="3F3F3F"/>
                </a:solidFill>
                <a:latin typeface="Calibri"/>
                <a:ea typeface="Calibri"/>
                <a:cs typeface="Calibri"/>
                <a:sym typeface="Calibri"/>
              </a:rPr>
              <a:t>en 2019.  </a:t>
            </a:r>
          </a:p>
          <a:p>
            <a:pPr marL="0" marR="0" lvl="0" indent="0" algn="l" rtl="0">
              <a:lnSpc>
                <a:spcPct val="130000"/>
              </a:lnSpc>
              <a:spcBef>
                <a:spcPts val="0"/>
              </a:spcBef>
              <a:spcAft>
                <a:spcPts val="0"/>
              </a:spcAft>
              <a:buClr>
                <a:srgbClr val="000000"/>
              </a:buClr>
              <a:buSzPts val="2400"/>
              <a:buFont typeface="Arial"/>
              <a:buNone/>
            </a:pPr>
            <a:r>
              <a:rPr lang="fr-BE" b="0" i="0" u="none" strike="noStrike" cap="none" dirty="0" smtClean="0">
                <a:solidFill>
                  <a:srgbClr val="3F3F3F"/>
                </a:solidFill>
                <a:latin typeface="Calibri"/>
                <a:ea typeface="Calibri"/>
                <a:cs typeface="Calibri"/>
                <a:sym typeface="Calibri"/>
              </a:rPr>
              <a:t>Pour 31 gestes considérés comme zéro déchet, les participants sont invités à répondre :  C</a:t>
            </a:r>
            <a:r>
              <a:rPr lang="fr-BE" dirty="0" smtClean="0">
                <a:solidFill>
                  <a:srgbClr val="3F3F3F"/>
                </a:solidFill>
                <a:latin typeface="Calibri"/>
                <a:ea typeface="Calibri"/>
                <a:cs typeface="Calibri"/>
                <a:sym typeface="Calibri"/>
              </a:rPr>
              <a:t>’est </a:t>
            </a:r>
            <a:r>
              <a:rPr lang="fr-BE" dirty="0">
                <a:solidFill>
                  <a:srgbClr val="3F3F3F"/>
                </a:solidFill>
                <a:latin typeface="Calibri"/>
                <a:ea typeface="Calibri"/>
                <a:cs typeface="Calibri"/>
                <a:sym typeface="Calibri"/>
              </a:rPr>
              <a:t>un geste que </a:t>
            </a:r>
            <a:r>
              <a:rPr lang="fr-BE" dirty="0" smtClean="0">
                <a:solidFill>
                  <a:srgbClr val="3F3F3F"/>
                </a:solidFill>
                <a:latin typeface="Calibri"/>
                <a:ea typeface="Calibri"/>
                <a:cs typeface="Calibri"/>
                <a:sym typeface="Calibri"/>
              </a:rPr>
              <a:t>j’accomplis:</a:t>
            </a:r>
          </a:p>
          <a:p>
            <a:pPr marL="342900" lvl="4" indent="-342900">
              <a:buSzPts val="2400"/>
              <a:buFont typeface="Arial" panose="020B0604020202020204" pitchFamily="34" charset="0"/>
              <a:buChar char="•"/>
            </a:pPr>
            <a:r>
              <a:rPr lang="fr-BE" dirty="0" smtClean="0">
                <a:solidFill>
                  <a:srgbClr val="3F3F3F"/>
                </a:solidFill>
                <a:latin typeface="Calibri"/>
                <a:ea typeface="Calibri"/>
                <a:cs typeface="Calibri"/>
                <a:sym typeface="Calibri"/>
              </a:rPr>
              <a:t>toujours </a:t>
            </a:r>
            <a:r>
              <a:rPr lang="fr-BE" dirty="0">
                <a:solidFill>
                  <a:srgbClr val="3F3F3F"/>
                </a:solidFill>
                <a:latin typeface="Calibri"/>
                <a:ea typeface="Calibri"/>
                <a:cs typeface="Calibri"/>
                <a:sym typeface="Calibri"/>
              </a:rPr>
              <a:t>; ça en vaut vraiment la </a:t>
            </a:r>
            <a:r>
              <a:rPr lang="fr-BE" dirty="0" smtClean="0">
                <a:solidFill>
                  <a:srgbClr val="3F3F3F"/>
                </a:solidFill>
                <a:latin typeface="Calibri"/>
                <a:ea typeface="Calibri"/>
                <a:cs typeface="Calibri"/>
                <a:sym typeface="Calibri"/>
              </a:rPr>
              <a:t>peine</a:t>
            </a:r>
            <a:endParaRPr lang="fr-BE" dirty="0">
              <a:solidFill>
                <a:srgbClr val="3F3F3F"/>
              </a:solidFill>
              <a:latin typeface="Calibri"/>
              <a:ea typeface="Calibri"/>
              <a:cs typeface="Calibri"/>
              <a:sym typeface="Calibri"/>
            </a:endParaRPr>
          </a:p>
          <a:p>
            <a:pPr marL="342900" lvl="4" indent="-342900">
              <a:buSzPts val="2400"/>
              <a:buFont typeface="Arial" panose="020B0604020202020204" pitchFamily="34" charset="0"/>
              <a:buChar char="•"/>
            </a:pPr>
            <a:r>
              <a:rPr lang="fr-BE" dirty="0" smtClean="0">
                <a:solidFill>
                  <a:srgbClr val="3F3F3F"/>
                </a:solidFill>
                <a:latin typeface="Calibri"/>
                <a:ea typeface="Calibri"/>
                <a:cs typeface="Calibri"/>
                <a:sym typeface="Calibri"/>
              </a:rPr>
              <a:t>parfois </a:t>
            </a:r>
            <a:r>
              <a:rPr lang="fr-BE" dirty="0">
                <a:solidFill>
                  <a:srgbClr val="3F3F3F"/>
                </a:solidFill>
                <a:latin typeface="Calibri"/>
                <a:ea typeface="Calibri"/>
                <a:cs typeface="Calibri"/>
                <a:sym typeface="Calibri"/>
              </a:rPr>
              <a:t>; ça en vaut la </a:t>
            </a:r>
            <a:r>
              <a:rPr lang="fr-BE" dirty="0" smtClean="0">
                <a:solidFill>
                  <a:srgbClr val="3F3F3F"/>
                </a:solidFill>
                <a:latin typeface="Calibri"/>
                <a:ea typeface="Calibri"/>
                <a:cs typeface="Calibri"/>
                <a:sym typeface="Calibri"/>
              </a:rPr>
              <a:t>peine</a:t>
            </a:r>
            <a:endParaRPr lang="fr-BE" dirty="0">
              <a:solidFill>
                <a:srgbClr val="3F3F3F"/>
              </a:solidFill>
              <a:latin typeface="Calibri"/>
              <a:ea typeface="Calibri"/>
              <a:cs typeface="Calibri"/>
              <a:sym typeface="Calibri"/>
            </a:endParaRPr>
          </a:p>
          <a:p>
            <a:pPr marL="342900" lvl="4" indent="-342900">
              <a:buSzPts val="2400"/>
              <a:buFont typeface="Arial" panose="020B0604020202020204" pitchFamily="34" charset="0"/>
              <a:buChar char="•"/>
            </a:pPr>
            <a:r>
              <a:rPr lang="fr-BE" dirty="0" smtClean="0">
                <a:solidFill>
                  <a:srgbClr val="3F3F3F"/>
                </a:solidFill>
                <a:latin typeface="Calibri"/>
                <a:ea typeface="Calibri"/>
                <a:cs typeface="Calibri"/>
                <a:sym typeface="Calibri"/>
              </a:rPr>
              <a:t>parfois </a:t>
            </a:r>
            <a:r>
              <a:rPr lang="fr-BE" dirty="0">
                <a:solidFill>
                  <a:srgbClr val="3F3F3F"/>
                </a:solidFill>
                <a:latin typeface="Calibri"/>
                <a:ea typeface="Calibri"/>
                <a:cs typeface="Calibri"/>
                <a:sym typeface="Calibri"/>
              </a:rPr>
              <a:t>; mais je ne suis pas </a:t>
            </a:r>
            <a:r>
              <a:rPr lang="fr-BE" dirty="0" err="1">
                <a:solidFill>
                  <a:srgbClr val="3F3F3F"/>
                </a:solidFill>
                <a:latin typeface="Calibri"/>
                <a:ea typeface="Calibri"/>
                <a:cs typeface="Calibri"/>
                <a:sym typeface="Calibri"/>
              </a:rPr>
              <a:t>sûr-e</a:t>
            </a:r>
            <a:r>
              <a:rPr lang="fr-BE" dirty="0">
                <a:solidFill>
                  <a:srgbClr val="3F3F3F"/>
                </a:solidFill>
                <a:latin typeface="Calibri"/>
                <a:ea typeface="Calibri"/>
                <a:cs typeface="Calibri"/>
                <a:sym typeface="Calibri"/>
              </a:rPr>
              <a:t> que ça en vaut la </a:t>
            </a:r>
            <a:r>
              <a:rPr lang="fr-BE" dirty="0" smtClean="0">
                <a:solidFill>
                  <a:srgbClr val="3F3F3F"/>
                </a:solidFill>
                <a:latin typeface="Calibri"/>
                <a:ea typeface="Calibri"/>
                <a:cs typeface="Calibri"/>
                <a:sym typeface="Calibri"/>
              </a:rPr>
              <a:t>peine</a:t>
            </a:r>
            <a:endParaRPr lang="fr-BE" dirty="0">
              <a:solidFill>
                <a:srgbClr val="3F3F3F"/>
              </a:solidFill>
              <a:latin typeface="Calibri"/>
              <a:ea typeface="Calibri"/>
              <a:cs typeface="Calibri"/>
              <a:sym typeface="Calibri"/>
            </a:endParaRPr>
          </a:p>
          <a:p>
            <a:pPr marL="342900" lvl="4" indent="-342900">
              <a:buSzPts val="2400"/>
              <a:buFont typeface="Arial" panose="020B0604020202020204" pitchFamily="34" charset="0"/>
              <a:buChar char="•"/>
            </a:pPr>
            <a:r>
              <a:rPr lang="fr-BE" dirty="0" smtClean="0">
                <a:solidFill>
                  <a:srgbClr val="3F3F3F"/>
                </a:solidFill>
                <a:latin typeface="Calibri"/>
                <a:ea typeface="Calibri"/>
                <a:cs typeface="Calibri"/>
                <a:sym typeface="Calibri"/>
              </a:rPr>
              <a:t>jamais</a:t>
            </a:r>
            <a:r>
              <a:rPr lang="fr-BE" dirty="0">
                <a:solidFill>
                  <a:srgbClr val="3F3F3F"/>
                </a:solidFill>
                <a:latin typeface="Calibri"/>
                <a:ea typeface="Calibri"/>
                <a:cs typeface="Calibri"/>
                <a:sym typeface="Calibri"/>
              </a:rPr>
              <a:t>; mais ça en vaut la peine </a:t>
            </a:r>
          </a:p>
          <a:p>
            <a:pPr marL="342900" lvl="4" indent="-342900">
              <a:buSzPts val="2400"/>
              <a:buFont typeface="Arial" panose="020B0604020202020204" pitchFamily="34" charset="0"/>
              <a:buChar char="•"/>
            </a:pPr>
            <a:r>
              <a:rPr lang="fr-BE" dirty="0" smtClean="0">
                <a:solidFill>
                  <a:srgbClr val="3F3F3F"/>
                </a:solidFill>
                <a:latin typeface="Calibri"/>
                <a:ea typeface="Calibri"/>
                <a:cs typeface="Calibri"/>
                <a:sym typeface="Calibri"/>
              </a:rPr>
              <a:t>jamais</a:t>
            </a:r>
            <a:r>
              <a:rPr lang="fr-BE" dirty="0">
                <a:solidFill>
                  <a:srgbClr val="3F3F3F"/>
                </a:solidFill>
                <a:latin typeface="Calibri"/>
                <a:ea typeface="Calibri"/>
                <a:cs typeface="Calibri"/>
                <a:sym typeface="Calibri"/>
              </a:rPr>
              <a:t>; ça n’en vaut pas la </a:t>
            </a:r>
            <a:r>
              <a:rPr lang="fr-BE" dirty="0" smtClean="0">
                <a:solidFill>
                  <a:srgbClr val="3F3F3F"/>
                </a:solidFill>
                <a:latin typeface="Calibri"/>
                <a:ea typeface="Calibri"/>
                <a:cs typeface="Calibri"/>
                <a:sym typeface="Calibri"/>
              </a:rPr>
              <a:t>peine</a:t>
            </a:r>
            <a:endParaRPr lang="fr-BE" dirty="0">
              <a:solidFill>
                <a:srgbClr val="3F3F3F"/>
              </a:solidFill>
              <a:latin typeface="Calibri"/>
              <a:ea typeface="Calibri"/>
              <a:cs typeface="Calibri"/>
              <a:sym typeface="Calibri"/>
            </a:endParaRPr>
          </a:p>
          <a:p>
            <a:pPr marL="342900" lvl="4" indent="-342900">
              <a:buSzPts val="2400"/>
              <a:buFont typeface="Arial" panose="020B0604020202020204" pitchFamily="34" charset="0"/>
              <a:buChar char="•"/>
            </a:pPr>
            <a:r>
              <a:rPr lang="fr-BE" dirty="0" smtClean="0">
                <a:solidFill>
                  <a:srgbClr val="3F3F3F"/>
                </a:solidFill>
                <a:latin typeface="Calibri"/>
                <a:ea typeface="Calibri"/>
                <a:cs typeface="Calibri"/>
                <a:sym typeface="Calibri"/>
              </a:rPr>
              <a:t>Je </a:t>
            </a:r>
            <a:r>
              <a:rPr lang="fr-BE" dirty="0">
                <a:solidFill>
                  <a:srgbClr val="3F3F3F"/>
                </a:solidFill>
                <a:latin typeface="Calibri"/>
                <a:ea typeface="Calibri"/>
                <a:cs typeface="Calibri"/>
                <a:sym typeface="Calibri"/>
              </a:rPr>
              <a:t>ne suis pas </a:t>
            </a:r>
            <a:r>
              <a:rPr lang="fr-BE" dirty="0" smtClean="0">
                <a:solidFill>
                  <a:srgbClr val="3F3F3F"/>
                </a:solidFill>
                <a:latin typeface="Calibri"/>
                <a:ea typeface="Calibri"/>
                <a:cs typeface="Calibri"/>
                <a:sym typeface="Calibri"/>
              </a:rPr>
              <a:t>concerné</a:t>
            </a:r>
            <a:endParaRPr lang="fr-BE" dirty="0">
              <a:solidFill>
                <a:srgbClr val="3F3F3F"/>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400"/>
              <a:buFont typeface="Arial"/>
              <a:buNone/>
            </a:pPr>
            <a:endParaRPr lang="fr-BE" sz="2400" b="0" i="0" u="none" strike="noStrike" cap="none" dirty="0" smtClean="0">
              <a:solidFill>
                <a:srgbClr val="3F3F3F"/>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400"/>
              <a:buFont typeface="Arial"/>
              <a:buNone/>
            </a:pPr>
            <a:endParaRPr sz="1400" b="0" i="0" u="none" strike="noStrike" cap="none" dirty="0">
              <a:solidFill>
                <a:srgbClr val="000000"/>
              </a:solidFill>
              <a:latin typeface="Arial"/>
              <a:ea typeface="Arial"/>
              <a:cs typeface="Arial"/>
              <a:sym typeface="Arial"/>
            </a:endParaRPr>
          </a:p>
          <a:p>
            <a:pPr marL="285750" marR="0" lvl="0" indent="-133350" algn="l" rtl="0">
              <a:lnSpc>
                <a:spcPct val="130000"/>
              </a:lnSpc>
              <a:spcBef>
                <a:spcPts val="0"/>
              </a:spcBef>
              <a:spcAft>
                <a:spcPts val="0"/>
              </a:spcAft>
              <a:buClr>
                <a:schemeClr val="dk1"/>
              </a:buClr>
              <a:buSzPts val="2400"/>
              <a:buFont typeface="Noto Sans Symbols"/>
              <a:buNone/>
            </a:pPr>
            <a:endParaRPr sz="2400" b="0" i="0" u="none" strike="noStrike" cap="none" dirty="0">
              <a:solidFill>
                <a:srgbClr val="3F3F3F"/>
              </a:solidFill>
              <a:latin typeface="Calibri"/>
              <a:ea typeface="Calibri"/>
              <a:cs typeface="Calibri"/>
              <a:sym typeface="Calibri"/>
            </a:endParaRPr>
          </a:p>
          <a:p>
            <a:pPr marL="285750" marR="0" lvl="0" indent="-184150" algn="l" rtl="0">
              <a:lnSpc>
                <a:spcPct val="130000"/>
              </a:lnSpc>
              <a:spcBef>
                <a:spcPts val="0"/>
              </a:spcBef>
              <a:spcAft>
                <a:spcPts val="0"/>
              </a:spcAft>
              <a:buClr>
                <a:schemeClr val="dk1"/>
              </a:buClr>
              <a:buSzPts val="1600"/>
              <a:buFont typeface="Noto Sans Symbols"/>
              <a:buNone/>
            </a:pPr>
            <a:endParaRPr sz="1600" b="0" i="0" u="none" strike="noStrike" cap="none" dirty="0" smtClean="0">
              <a:solidFill>
                <a:srgbClr val="3F3F3F"/>
              </a:solidFill>
              <a:latin typeface="Calibri"/>
              <a:ea typeface="Calibri"/>
              <a:cs typeface="Calibri"/>
              <a:sym typeface="Calibri"/>
            </a:endParaRPr>
          </a:p>
          <a:p>
            <a:pPr marL="285750" marR="0" lvl="0" indent="-184150" algn="l" rtl="0">
              <a:lnSpc>
                <a:spcPct val="130000"/>
              </a:lnSpc>
              <a:spcBef>
                <a:spcPts val="0"/>
              </a:spcBef>
              <a:spcAft>
                <a:spcPts val="0"/>
              </a:spcAft>
              <a:buClr>
                <a:schemeClr val="dk1"/>
              </a:buClr>
              <a:buSzPts val="1600"/>
              <a:buFont typeface="Noto Sans Symbols"/>
              <a:buNone/>
            </a:pPr>
            <a:endParaRPr sz="1600" b="0" i="0" u="none" strike="noStrike" cap="none" dirty="0" smtClean="0">
              <a:solidFill>
                <a:srgbClr val="3F3F3F"/>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1600"/>
              <a:buFont typeface="Arial"/>
              <a:buNone/>
            </a:pPr>
            <a:endParaRPr sz="1600" b="1" i="0" u="none" strike="noStrike" cap="none" dirty="0">
              <a:solidFill>
                <a:srgbClr val="3F3F3F"/>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1050"/>
              <a:buFont typeface="Arial"/>
              <a:buNone/>
            </a:pPr>
            <a:endParaRPr sz="1050" b="0" i="0" u="none" strike="noStrike" cap="none" dirty="0">
              <a:solidFill>
                <a:srgbClr val="FF0000"/>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chemeClr val="dk1"/>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rgbClr val="000000"/>
              </a:solidFill>
              <a:latin typeface="Calibri"/>
              <a:ea typeface="Calibri"/>
              <a:cs typeface="Calibri"/>
              <a:sym typeface="Calibri"/>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latin typeface="Calibri"/>
              <a:ea typeface="Calibri"/>
              <a:cs typeface="Calibri"/>
              <a:sym typeface="Calibri"/>
            </a:endParaRPr>
          </a:p>
        </p:txBody>
      </p:sp>
      <p:graphicFrame>
        <p:nvGraphicFramePr>
          <p:cNvPr id="3" name="Tableau 2"/>
          <p:cNvGraphicFramePr>
            <a:graphicFrameLocks noGrp="1"/>
          </p:cNvGraphicFramePr>
          <p:nvPr>
            <p:extLst>
              <p:ext uri="{D42A27DB-BD31-4B8C-83A1-F6EECF244321}">
                <p14:modId xmlns:p14="http://schemas.microsoft.com/office/powerpoint/2010/main" val="1968215850"/>
              </p:ext>
            </p:extLst>
          </p:nvPr>
        </p:nvGraphicFramePr>
        <p:xfrm>
          <a:off x="677647" y="3693814"/>
          <a:ext cx="7921783" cy="2232841"/>
        </p:xfrm>
        <a:graphic>
          <a:graphicData uri="http://schemas.openxmlformats.org/drawingml/2006/table">
            <a:tbl>
              <a:tblPr firstRow="1" bandRow="1">
                <a:tableStyleId>{0C0EE245-2E5D-4EF6-A770-5C3558C50676}</a:tableStyleId>
              </a:tblPr>
              <a:tblGrid>
                <a:gridCol w="4981738"/>
                <a:gridCol w="980015"/>
                <a:gridCol w="980015"/>
                <a:gridCol w="980015"/>
              </a:tblGrid>
              <a:tr h="553381">
                <a:tc>
                  <a:txBody>
                    <a:bodyPr/>
                    <a:lstStyle/>
                    <a:p>
                      <a:pPr algn="l" fontAlgn="b"/>
                      <a:r>
                        <a:rPr lang="fr-BE" sz="1400" u="none" strike="noStrike" dirty="0">
                          <a:effectLst/>
                        </a:rPr>
                        <a:t> </a:t>
                      </a:r>
                      <a:r>
                        <a:rPr lang="fr-BE" sz="1400" u="none" strike="noStrike" dirty="0" smtClean="0">
                          <a:effectLst/>
                        </a:rPr>
                        <a:t>Challenge 2021</a:t>
                      </a:r>
                      <a:endParaRPr lang="fr-BE"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BE" sz="1400" u="none" strike="noStrike" dirty="0">
                          <a:effectLst/>
                        </a:rPr>
                        <a:t>févr-21</a:t>
                      </a:r>
                      <a:endParaRPr lang="fr-BE"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BE" sz="1400" u="none" strike="noStrike" dirty="0">
                          <a:effectLst/>
                        </a:rPr>
                        <a:t>nov-21</a:t>
                      </a:r>
                      <a:endParaRPr lang="fr-BE"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BE" sz="1400" u="none" strike="noStrike" dirty="0">
                          <a:effectLst/>
                        </a:rPr>
                        <a:t>Le bruxellois moyen (2019)</a:t>
                      </a:r>
                      <a:endParaRPr lang="fr-BE" sz="1400" b="0" i="0" u="none" strike="noStrike" dirty="0">
                        <a:solidFill>
                          <a:srgbClr val="000000"/>
                        </a:solidFill>
                        <a:effectLst/>
                        <a:latin typeface="Calibri" panose="020F0502020204030204" pitchFamily="34" charset="0"/>
                      </a:endParaRPr>
                    </a:p>
                  </a:txBody>
                  <a:tcPr marL="9525" marR="9525" marT="9525" marB="0" anchor="ctr"/>
                </a:tc>
              </a:tr>
              <a:tr h="342692">
                <a:tc>
                  <a:txBody>
                    <a:bodyPr/>
                    <a:lstStyle/>
                    <a:p>
                      <a:pPr algn="l" fontAlgn="b"/>
                      <a:r>
                        <a:rPr lang="fr-BE" sz="1400" u="none" strike="noStrike" dirty="0">
                          <a:effectLst/>
                        </a:rPr>
                        <a:t>Nombre de répondants</a:t>
                      </a:r>
                      <a:endParaRPr lang="fr-BE"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BE" sz="1400" u="none" strike="noStrike" dirty="0">
                          <a:effectLst/>
                        </a:rPr>
                        <a:t>222</a:t>
                      </a:r>
                      <a:endParaRPr lang="fr-BE"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BE" sz="1400" u="none" strike="noStrike" dirty="0">
                          <a:effectLst/>
                        </a:rPr>
                        <a:t>57</a:t>
                      </a:r>
                      <a:endParaRPr lang="fr-BE"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BE" sz="1400" u="none" strike="noStrike" dirty="0">
                          <a:effectLst/>
                        </a:rPr>
                        <a:t>651</a:t>
                      </a:r>
                      <a:endParaRPr lang="fr-BE" sz="1400" b="0" i="0" u="none" strike="noStrike" dirty="0">
                        <a:solidFill>
                          <a:srgbClr val="000000"/>
                        </a:solidFill>
                        <a:effectLst/>
                        <a:latin typeface="Calibri" panose="020F0502020204030204" pitchFamily="34" charset="0"/>
                      </a:endParaRPr>
                    </a:p>
                  </a:txBody>
                  <a:tcPr marL="9525" marR="9525" marT="9525" marB="0" anchor="b"/>
                </a:tc>
              </a:tr>
              <a:tr h="620272">
                <a:tc>
                  <a:txBody>
                    <a:bodyPr/>
                    <a:lstStyle/>
                    <a:p>
                      <a:pPr algn="l" fontAlgn="b"/>
                      <a:r>
                        <a:rPr lang="fr-BE" sz="1400" u="none" strike="noStrike">
                          <a:effectLst/>
                        </a:rPr>
                        <a:t>Médiane du nombre de gestes qui déclarés toujours  pratiqués, cela en vaut la peine</a:t>
                      </a:r>
                      <a:endParaRPr lang="fr-BE"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BE" sz="1400" u="none" strike="noStrike">
                          <a:effectLst/>
                        </a:rPr>
                        <a:t>10</a:t>
                      </a:r>
                      <a:endParaRPr lang="fr-BE"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BE" sz="1400" u="none" strike="noStrike">
                          <a:effectLst/>
                        </a:rPr>
                        <a:t>14</a:t>
                      </a:r>
                      <a:endParaRPr lang="fr-BE"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BE" sz="1400" u="none" strike="noStrike" dirty="0">
                          <a:effectLst/>
                        </a:rPr>
                        <a:t>7</a:t>
                      </a:r>
                      <a:endParaRPr lang="fr-BE" sz="1400" b="0" i="0" u="none" strike="noStrike" dirty="0">
                        <a:solidFill>
                          <a:srgbClr val="000000"/>
                        </a:solidFill>
                        <a:effectLst/>
                        <a:latin typeface="Calibri" panose="020F0502020204030204" pitchFamily="34" charset="0"/>
                      </a:endParaRPr>
                    </a:p>
                  </a:txBody>
                  <a:tcPr marL="9525" marR="9525" marT="9525" marB="0" anchor="b"/>
                </a:tc>
              </a:tr>
              <a:tr h="620272">
                <a:tc>
                  <a:txBody>
                    <a:bodyPr/>
                    <a:lstStyle/>
                    <a:p>
                      <a:pPr algn="l" fontAlgn="b"/>
                      <a:r>
                        <a:rPr lang="fr-BE" sz="1400" u="none" strike="noStrike" dirty="0">
                          <a:effectLst/>
                        </a:rPr>
                        <a:t>Médiane du nombre de gestes qui déclarés "toujours" ou "parfois"  pratiqués, cela en vaut la peine</a:t>
                      </a:r>
                      <a:endParaRPr lang="fr-BE"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BE" sz="1400" u="none" strike="noStrike">
                          <a:effectLst/>
                        </a:rPr>
                        <a:t>21</a:t>
                      </a:r>
                      <a:endParaRPr lang="fr-BE"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BE" sz="1400" u="none" strike="noStrike">
                          <a:effectLst/>
                        </a:rPr>
                        <a:t>24</a:t>
                      </a:r>
                      <a:endParaRPr lang="fr-BE"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BE" sz="1400" u="none" strike="noStrike" dirty="0">
                          <a:effectLst/>
                        </a:rPr>
                        <a:t> </a:t>
                      </a:r>
                      <a:endParaRPr lang="fr-BE"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9" name="Google Shape;297;p65"/>
          <p:cNvSpPr txBox="1"/>
          <p:nvPr/>
        </p:nvSpPr>
        <p:spPr>
          <a:xfrm>
            <a:off x="233833" y="6003736"/>
            <a:ext cx="8692884" cy="338133"/>
          </a:xfrm>
          <a:prstGeom prst="rect">
            <a:avLst/>
          </a:prstGeom>
          <a:noFill/>
          <a:ln>
            <a:noFill/>
          </a:ln>
        </p:spPr>
        <p:txBody>
          <a:bodyPr spcFirstLastPara="1" wrap="square" lIns="62850" tIns="62850" rIns="62850" bIns="62850" anchor="t" anchorCtr="0">
            <a:noAutofit/>
          </a:bodyPr>
          <a:lstStyle/>
          <a:p>
            <a:pPr lvl="0">
              <a:buSzPts val="1400"/>
            </a:pPr>
            <a:r>
              <a:rPr lang="fr-BE" sz="2000" b="1" dirty="0" smtClean="0">
                <a:solidFill>
                  <a:srgbClr val="92D050"/>
                </a:solidFill>
                <a:latin typeface="Calibri" panose="020F0502020204030204" pitchFamily="34" charset="0"/>
                <a:ea typeface="Quattrocento Sans"/>
                <a:cs typeface="Calibri" panose="020F0502020204030204" pitchFamily="34" charset="0"/>
                <a:sym typeface="Quattrocento Sans"/>
              </a:rPr>
              <a:t>Deux </a:t>
            </a:r>
            <a:r>
              <a:rPr lang="fr-BE" sz="2000" b="1" dirty="0">
                <a:solidFill>
                  <a:srgbClr val="92D050"/>
                </a:solidFill>
                <a:latin typeface="Calibri" panose="020F0502020204030204" pitchFamily="34" charset="0"/>
                <a:ea typeface="Quattrocento Sans"/>
                <a:cs typeface="Calibri" panose="020F0502020204030204" pitchFamily="34" charset="0"/>
                <a:sym typeface="Quattrocento Sans"/>
              </a:rPr>
              <a:t>fois </a:t>
            </a:r>
            <a:r>
              <a:rPr lang="fr-BE" sz="2000" dirty="0">
                <a:solidFill>
                  <a:srgbClr val="201F1E"/>
                </a:solidFill>
                <a:latin typeface="Calibri" panose="020F0502020204030204" pitchFamily="34" charset="0"/>
                <a:ea typeface="Quattrocento Sans"/>
                <a:cs typeface="Calibri" panose="020F0502020204030204" pitchFamily="34" charset="0"/>
                <a:sym typeface="Quattrocento Sans"/>
              </a:rPr>
              <a:t>plus de gestes </a:t>
            </a:r>
            <a:r>
              <a:rPr lang="fr-BE" sz="2000" dirty="0" smtClean="0">
                <a:solidFill>
                  <a:srgbClr val="201F1E"/>
                </a:solidFill>
                <a:latin typeface="Calibri" panose="020F0502020204030204" pitchFamily="34" charset="0"/>
                <a:ea typeface="Quattrocento Sans"/>
                <a:cs typeface="Calibri" panose="020F0502020204030204" pitchFamily="34" charset="0"/>
                <a:sym typeface="Quattrocento Sans"/>
              </a:rPr>
              <a:t>pratiqués </a:t>
            </a:r>
            <a:r>
              <a:rPr lang="fr-BE" sz="2000" dirty="0">
                <a:solidFill>
                  <a:srgbClr val="201F1E"/>
                </a:solidFill>
                <a:latin typeface="Calibri" panose="020F0502020204030204" pitchFamily="34" charset="0"/>
                <a:ea typeface="Quattrocento Sans"/>
                <a:cs typeface="Calibri" panose="020F0502020204030204" pitchFamily="34" charset="0"/>
                <a:sym typeface="Quattrocento Sans"/>
              </a:rPr>
              <a:t>de </a:t>
            </a:r>
            <a:r>
              <a:rPr lang="fr-BE" sz="2000" b="1" dirty="0">
                <a:solidFill>
                  <a:srgbClr val="92D050"/>
                </a:solidFill>
                <a:latin typeface="Calibri" panose="020F0502020204030204" pitchFamily="34" charset="0"/>
                <a:ea typeface="Quattrocento Sans"/>
                <a:cs typeface="Calibri" panose="020F0502020204030204" pitchFamily="34" charset="0"/>
                <a:sym typeface="Quattrocento Sans"/>
              </a:rPr>
              <a:t>manière </a:t>
            </a:r>
            <a:r>
              <a:rPr lang="fr-BE" sz="2400" b="1" dirty="0">
                <a:solidFill>
                  <a:srgbClr val="92D050"/>
                </a:solidFill>
                <a:latin typeface="Calibri" panose="020F0502020204030204" pitchFamily="34" charset="0"/>
                <a:ea typeface="Quattrocento Sans"/>
                <a:cs typeface="Calibri" panose="020F0502020204030204" pitchFamily="34" charset="0"/>
                <a:sym typeface="Quattrocento Sans"/>
              </a:rPr>
              <a:t>systématique</a:t>
            </a:r>
            <a:r>
              <a:rPr lang="fr-BE" sz="2000" b="1" dirty="0">
                <a:solidFill>
                  <a:srgbClr val="92D050"/>
                </a:solidFill>
                <a:latin typeface="Calibri" panose="020F0502020204030204" pitchFamily="34" charset="0"/>
                <a:ea typeface="Quattrocento Sans"/>
                <a:cs typeface="Calibri" panose="020F0502020204030204" pitchFamily="34" charset="0"/>
                <a:sym typeface="Quattrocento Sans"/>
              </a:rPr>
              <a:t> </a:t>
            </a:r>
            <a:r>
              <a:rPr lang="fr-BE" sz="2000" dirty="0">
                <a:solidFill>
                  <a:srgbClr val="201F1E"/>
                </a:solidFill>
                <a:latin typeface="Calibri" panose="020F0502020204030204" pitchFamily="34" charset="0"/>
                <a:ea typeface="Quattrocento Sans"/>
                <a:cs typeface="Calibri" panose="020F0502020204030204" pitchFamily="34" charset="0"/>
                <a:sym typeface="Quattrocento Sans"/>
              </a:rPr>
              <a:t>par rapport à la moyenne bruxelloise </a:t>
            </a:r>
            <a:r>
              <a:rPr lang="fr-BE" sz="2000" dirty="0" smtClean="0">
                <a:solidFill>
                  <a:srgbClr val="201F1E"/>
                </a:solidFill>
                <a:latin typeface="Calibri" panose="020F0502020204030204" pitchFamily="34" charset="0"/>
                <a:ea typeface="Quattrocento Sans"/>
                <a:cs typeface="Calibri" panose="020F0502020204030204" pitchFamily="34" charset="0"/>
                <a:sym typeface="Quattrocento Sans"/>
              </a:rPr>
              <a:t>!</a:t>
            </a:r>
            <a:endParaRPr lang="fr-BE" sz="2000" dirty="0">
              <a:solidFill>
                <a:srgbClr val="201F1E"/>
              </a:solidFill>
              <a:latin typeface="Calibri" panose="020F0502020204030204" pitchFamily="34" charset="0"/>
              <a:ea typeface="Quattrocento Sans"/>
              <a:cs typeface="Calibri" panose="020F0502020204030204" pitchFamily="34" charset="0"/>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 name="ZoneTexte 2"/>
          <p:cNvSpPr txBox="1"/>
          <p:nvPr/>
        </p:nvSpPr>
        <p:spPr>
          <a:xfrm>
            <a:off x="5791167" y="746236"/>
            <a:ext cx="2885289" cy="276999"/>
          </a:xfrm>
          <a:prstGeom prst="rect">
            <a:avLst/>
          </a:prstGeom>
          <a:noFill/>
        </p:spPr>
        <p:txBody>
          <a:bodyPr wrap="square" rtlCol="0">
            <a:spAutoFit/>
          </a:bodyPr>
          <a:lstStyle/>
          <a:p>
            <a:pPr lvl="5"/>
            <a:r>
              <a:rPr lang="fr-BE" sz="1200" dirty="0">
                <a:solidFill>
                  <a:srgbClr val="3F3F3F"/>
                </a:solidFill>
                <a:latin typeface="Calibri"/>
                <a:ea typeface="Calibri"/>
                <a:cs typeface="Calibri"/>
              </a:rPr>
              <a:t>Par le bruxellois moyen (</a:t>
            </a:r>
            <a:r>
              <a:rPr lang="fr-BE" sz="1200" dirty="0" err="1">
                <a:solidFill>
                  <a:srgbClr val="3F3F3F"/>
                </a:solidFill>
                <a:latin typeface="Calibri"/>
                <a:ea typeface="Calibri"/>
                <a:cs typeface="Calibri"/>
              </a:rPr>
              <a:t>Sonecom</a:t>
            </a:r>
            <a:r>
              <a:rPr lang="fr-BE" sz="1200" dirty="0">
                <a:solidFill>
                  <a:srgbClr val="3F3F3F"/>
                </a:solidFill>
                <a:latin typeface="Calibri"/>
                <a:ea typeface="Calibri"/>
                <a:cs typeface="Calibri"/>
              </a:rPr>
              <a:t> 2019)</a:t>
            </a:r>
          </a:p>
        </p:txBody>
      </p:sp>
      <p:sp>
        <p:nvSpPr>
          <p:cNvPr id="308" name="Google Shape;308;p19"/>
          <p:cNvSpPr txBox="1">
            <a:spLocks noGrp="1"/>
          </p:cNvSpPr>
          <p:nvPr>
            <p:ph type="title"/>
          </p:nvPr>
        </p:nvSpPr>
        <p:spPr>
          <a:xfrm>
            <a:off x="731608" y="170272"/>
            <a:ext cx="3652074" cy="633927"/>
          </a:xfrm>
          <a:prstGeom prst="rect">
            <a:avLst/>
          </a:prstGeom>
          <a:noFill/>
          <a:ln>
            <a:noFill/>
          </a:ln>
        </p:spPr>
        <p:txBody>
          <a:bodyPr spcFirstLastPara="1" wrap="square" lIns="62850" tIns="62850" rIns="62850" bIns="62850" anchor="t" anchorCtr="0">
            <a:noAutofit/>
          </a:bodyPr>
          <a:lstStyle/>
          <a:p>
            <a:r>
              <a:rPr lang="fr-BE" sz="3600" dirty="0">
                <a:latin typeface="Calibri"/>
                <a:ea typeface="Calibri"/>
                <a:cs typeface="Calibri"/>
                <a:sym typeface="Calibri"/>
              </a:rPr>
              <a:t>Gestes ZD </a:t>
            </a:r>
            <a:r>
              <a:rPr lang="fr-BE" sz="3600" dirty="0" smtClean="0">
                <a:latin typeface="Calibri"/>
                <a:ea typeface="Calibri"/>
                <a:cs typeface="Calibri"/>
                <a:sym typeface="Calibri"/>
              </a:rPr>
              <a:t>ancrés</a:t>
            </a:r>
            <a:endParaRPr sz="1200" b="0" dirty="0">
              <a:solidFill>
                <a:srgbClr val="3F3F3F"/>
              </a:solidFill>
              <a:latin typeface="Calibri"/>
              <a:ea typeface="Calibri"/>
              <a:cs typeface="Calibri"/>
              <a:sym typeface="Calibri"/>
            </a:endParaRPr>
          </a:p>
        </p:txBody>
      </p:sp>
      <p:sp>
        <p:nvSpPr>
          <p:cNvPr id="309" name="Google Shape;309;p19"/>
          <p:cNvSpPr txBox="1"/>
          <p:nvPr/>
        </p:nvSpPr>
        <p:spPr>
          <a:xfrm>
            <a:off x="209567" y="1835761"/>
            <a:ext cx="2076082" cy="372369"/>
          </a:xfrm>
          <a:prstGeom prst="rect">
            <a:avLst/>
          </a:prstGeom>
          <a:solidFill>
            <a:srgbClr val="B6DDE7"/>
          </a:solidFill>
          <a:ln>
            <a:noFill/>
          </a:ln>
        </p:spPr>
        <p:txBody>
          <a:bodyPr spcFirstLastPara="1" wrap="square" lIns="91425" tIns="45700" rIns="91425" bIns="45700" anchor="t" anchorCtr="0">
            <a:spAutoFit/>
          </a:bodyPr>
          <a:lstStyle/>
          <a:p>
            <a:pPr marL="285750" marR="0" lvl="0" indent="-285750" rtl="0">
              <a:lnSpc>
                <a:spcPct val="130000"/>
              </a:lnSpc>
              <a:spcBef>
                <a:spcPts val="0"/>
              </a:spcBef>
              <a:spcAft>
                <a:spcPts val="0"/>
              </a:spcAft>
              <a:buClr>
                <a:srgbClr val="000000"/>
              </a:buClr>
              <a:buSzPts val="1600"/>
              <a:buFont typeface="Arial" panose="020B0604020202020204" pitchFamily="34" charset="0"/>
              <a:buChar char="•"/>
            </a:pPr>
            <a:r>
              <a:rPr lang="fr-BE" b="0" i="0" u="none" strike="noStrike" cap="none" dirty="0">
                <a:solidFill>
                  <a:schemeClr val="dk1"/>
                </a:solidFill>
                <a:latin typeface="Calibri"/>
                <a:ea typeface="Calibri"/>
                <a:cs typeface="Calibri"/>
                <a:sym typeface="Calibri"/>
              </a:rPr>
              <a:t>Boire l’eau du robinet</a:t>
            </a:r>
            <a:endParaRPr b="0" i="0" u="none" strike="noStrike" cap="none" dirty="0">
              <a:solidFill>
                <a:srgbClr val="000000"/>
              </a:solidFill>
              <a:sym typeface="Arial"/>
            </a:endParaRPr>
          </a:p>
        </p:txBody>
      </p:sp>
      <p:sp>
        <p:nvSpPr>
          <p:cNvPr id="320" name="Google Shape;320;p19"/>
          <p:cNvSpPr txBox="1"/>
          <p:nvPr/>
        </p:nvSpPr>
        <p:spPr>
          <a:xfrm>
            <a:off x="2561076" y="1380103"/>
            <a:ext cx="2088282" cy="33851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a:buSzPts val="1600"/>
              <a:buNone/>
              <a:defRPr sz="1600" b="1">
                <a:solidFill>
                  <a:srgbClr val="92D050"/>
                </a:solidFill>
                <a:latin typeface="Calibri"/>
                <a:ea typeface="Calibri"/>
                <a:cs typeface="Calibri"/>
              </a:defRPr>
            </a:lvl1pPr>
          </a:lstStyle>
          <a:p>
            <a:r>
              <a:rPr lang="fr-BE" dirty="0">
                <a:sym typeface="Calibri"/>
              </a:rPr>
              <a:t>Pour les courses </a:t>
            </a:r>
            <a:endParaRPr dirty="0">
              <a:sym typeface="Calibri"/>
            </a:endParaRPr>
          </a:p>
        </p:txBody>
      </p:sp>
      <p:sp>
        <p:nvSpPr>
          <p:cNvPr id="321" name="Google Shape;321;p19"/>
          <p:cNvSpPr txBox="1"/>
          <p:nvPr/>
        </p:nvSpPr>
        <p:spPr>
          <a:xfrm>
            <a:off x="4937062" y="1380103"/>
            <a:ext cx="1708209" cy="33855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a:buSzPts val="1600"/>
              <a:buNone/>
              <a:defRPr sz="1600" b="1">
                <a:solidFill>
                  <a:srgbClr val="92D050"/>
                </a:solidFill>
                <a:latin typeface="Calibri"/>
                <a:ea typeface="Calibri"/>
                <a:cs typeface="Calibri"/>
              </a:defRPr>
            </a:lvl1pPr>
          </a:lstStyle>
          <a:p>
            <a:r>
              <a:rPr lang="fr-BE" dirty="0">
                <a:sym typeface="Calibri"/>
              </a:rPr>
              <a:t>Pour les repas </a:t>
            </a:r>
            <a:endParaRPr dirty="0">
              <a:sym typeface="Calibri"/>
            </a:endParaRPr>
          </a:p>
        </p:txBody>
      </p:sp>
      <p:sp>
        <p:nvSpPr>
          <p:cNvPr id="322" name="Google Shape;322;p19"/>
          <p:cNvSpPr txBox="1"/>
          <p:nvPr/>
        </p:nvSpPr>
        <p:spPr>
          <a:xfrm>
            <a:off x="6609061" y="1208703"/>
            <a:ext cx="2864087" cy="58473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SzPts val="1600"/>
              <a:buNone/>
              <a:defRPr sz="1600">
                <a:solidFill>
                  <a:srgbClr val="3F3F3F"/>
                </a:solidFill>
                <a:latin typeface="Calibri"/>
                <a:ea typeface="Calibri"/>
                <a:cs typeface="Calibri"/>
              </a:defRPr>
            </a:lvl1pPr>
          </a:lstStyle>
          <a:p>
            <a:pPr algn="ctr"/>
            <a:r>
              <a:rPr lang="fr-BE" b="1" dirty="0">
                <a:solidFill>
                  <a:srgbClr val="92D050"/>
                </a:solidFill>
                <a:sym typeface="Calibri"/>
              </a:rPr>
              <a:t>Pour </a:t>
            </a:r>
            <a:endParaRPr lang="fr-BE" b="1" dirty="0" smtClean="0">
              <a:solidFill>
                <a:srgbClr val="92D050"/>
              </a:solidFill>
              <a:sym typeface="Calibri"/>
            </a:endParaRPr>
          </a:p>
          <a:p>
            <a:pPr algn="ctr"/>
            <a:r>
              <a:rPr lang="fr-BE" b="1" dirty="0" smtClean="0">
                <a:solidFill>
                  <a:srgbClr val="92D050"/>
                </a:solidFill>
                <a:sym typeface="Calibri"/>
              </a:rPr>
              <a:t>l’entretien </a:t>
            </a:r>
            <a:r>
              <a:rPr lang="fr-BE" b="1" dirty="0">
                <a:solidFill>
                  <a:srgbClr val="92D050"/>
                </a:solidFill>
                <a:sym typeface="Calibri"/>
              </a:rPr>
              <a:t>de le maison  </a:t>
            </a:r>
            <a:endParaRPr b="1" dirty="0">
              <a:solidFill>
                <a:srgbClr val="92D050"/>
              </a:solidFill>
              <a:sym typeface="Calibri"/>
            </a:endParaRPr>
          </a:p>
        </p:txBody>
      </p:sp>
      <p:sp>
        <p:nvSpPr>
          <p:cNvPr id="323" name="Google Shape;323;p19"/>
          <p:cNvSpPr txBox="1"/>
          <p:nvPr/>
        </p:nvSpPr>
        <p:spPr>
          <a:xfrm>
            <a:off x="176115" y="2434371"/>
            <a:ext cx="2077680" cy="58473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a:buSzPts val="1600"/>
              <a:buNone/>
              <a:defRPr sz="1600" b="1">
                <a:solidFill>
                  <a:srgbClr val="92D050"/>
                </a:solidFill>
                <a:latin typeface="Calibri"/>
                <a:ea typeface="Calibri"/>
                <a:cs typeface="Calibri"/>
              </a:defRPr>
            </a:lvl1pPr>
          </a:lstStyle>
          <a:p>
            <a:r>
              <a:rPr lang="fr-BE" dirty="0">
                <a:sym typeface="Calibri"/>
              </a:rPr>
              <a:t>Contre le gaspillage alimentaire  </a:t>
            </a:r>
            <a:endParaRPr dirty="0">
              <a:sym typeface="Calibri"/>
            </a:endParaRPr>
          </a:p>
        </p:txBody>
      </p:sp>
      <p:sp>
        <p:nvSpPr>
          <p:cNvPr id="324" name="Google Shape;324;p19"/>
          <p:cNvSpPr txBox="1"/>
          <p:nvPr/>
        </p:nvSpPr>
        <p:spPr>
          <a:xfrm>
            <a:off x="309280" y="1380103"/>
            <a:ext cx="1708209" cy="33855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SzPts val="1600"/>
              <a:buNone/>
              <a:defRPr sz="1600">
                <a:solidFill>
                  <a:srgbClr val="3F3F3F"/>
                </a:solidFill>
                <a:latin typeface="Calibri"/>
                <a:ea typeface="Calibri"/>
                <a:cs typeface="Calibri"/>
              </a:defRPr>
            </a:lvl1pPr>
          </a:lstStyle>
          <a:p>
            <a:pPr algn="ctr"/>
            <a:r>
              <a:rPr lang="fr-BE" b="1" dirty="0">
                <a:solidFill>
                  <a:srgbClr val="92D050"/>
                </a:solidFill>
                <a:sym typeface="Calibri"/>
              </a:rPr>
              <a:t>L’eau du robinet </a:t>
            </a:r>
            <a:endParaRPr b="1" dirty="0">
              <a:solidFill>
                <a:srgbClr val="92D050"/>
              </a:solidFill>
              <a:sym typeface="Calibri"/>
            </a:endParaRPr>
          </a:p>
        </p:txBody>
      </p:sp>
      <p:sp>
        <p:nvSpPr>
          <p:cNvPr id="325" name="Google Shape;325;p19"/>
          <p:cNvSpPr txBox="1"/>
          <p:nvPr/>
        </p:nvSpPr>
        <p:spPr>
          <a:xfrm>
            <a:off x="7186999" y="4331229"/>
            <a:ext cx="1708209" cy="33855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SzPts val="1600"/>
              <a:buNone/>
              <a:defRPr sz="1600">
                <a:solidFill>
                  <a:srgbClr val="3F3F3F"/>
                </a:solidFill>
                <a:latin typeface="Calibri"/>
                <a:ea typeface="Calibri"/>
                <a:cs typeface="Calibri"/>
              </a:defRPr>
            </a:lvl1pPr>
          </a:lstStyle>
          <a:p>
            <a:pPr algn="ctr"/>
            <a:r>
              <a:rPr lang="fr-BE" b="1" dirty="0">
                <a:solidFill>
                  <a:srgbClr val="92D050"/>
                </a:solidFill>
                <a:sym typeface="Calibri"/>
              </a:rPr>
              <a:t>Pour les fêtes </a:t>
            </a:r>
            <a:endParaRPr b="1" dirty="0">
              <a:solidFill>
                <a:srgbClr val="92D050"/>
              </a:solidFill>
              <a:sym typeface="Calibri"/>
            </a:endParaRPr>
          </a:p>
        </p:txBody>
      </p:sp>
      <p:sp>
        <p:nvSpPr>
          <p:cNvPr id="27" name="Google Shape;303;p19"/>
          <p:cNvSpPr txBox="1"/>
          <p:nvPr/>
        </p:nvSpPr>
        <p:spPr>
          <a:xfrm>
            <a:off x="5535249" y="804174"/>
            <a:ext cx="255918" cy="258556"/>
          </a:xfrm>
          <a:prstGeom prst="rect">
            <a:avLst/>
          </a:prstGeom>
          <a:solidFill>
            <a:srgbClr val="D8D8D8"/>
          </a:solidFill>
          <a:ln>
            <a:noFill/>
          </a:ln>
        </p:spPr>
        <p:txBody>
          <a:bodyPr spcFirstLastPara="1" wrap="square" lIns="91425" tIns="45700" rIns="91425" bIns="45700" anchor="t" anchorCtr="0">
            <a:spAutoFit/>
          </a:bodyPr>
          <a:lstStyle/>
          <a:p>
            <a:pPr lvl="0"/>
            <a:endParaRPr lang="fr-BE" sz="1200" dirty="0"/>
          </a:p>
        </p:txBody>
      </p:sp>
      <p:sp>
        <p:nvSpPr>
          <p:cNvPr id="28" name="Google Shape;313;p19"/>
          <p:cNvSpPr txBox="1"/>
          <p:nvPr/>
        </p:nvSpPr>
        <p:spPr>
          <a:xfrm>
            <a:off x="5535249" y="474529"/>
            <a:ext cx="255918" cy="268796"/>
          </a:xfrm>
          <a:prstGeom prst="rect">
            <a:avLst/>
          </a:prstGeom>
          <a:solidFill>
            <a:srgbClr val="B6DDE7"/>
          </a:solidFill>
          <a:ln>
            <a:noFill/>
          </a:ln>
        </p:spPr>
        <p:txBody>
          <a:bodyPr spcFirstLastPara="1" wrap="square" lIns="91425" tIns="45700" rIns="91425" bIns="45700" anchor="t" anchorCtr="0">
            <a:spAutoFit/>
          </a:bodyPr>
          <a:lstStyle/>
          <a:p>
            <a:pPr lvl="0"/>
            <a:endParaRPr lang="fr-BE" sz="1200" dirty="0"/>
          </a:p>
        </p:txBody>
      </p:sp>
      <p:sp>
        <p:nvSpPr>
          <p:cNvPr id="30" name="Google Shape;316;p19"/>
          <p:cNvSpPr txBox="1"/>
          <p:nvPr/>
        </p:nvSpPr>
        <p:spPr>
          <a:xfrm>
            <a:off x="7426958" y="470448"/>
            <a:ext cx="262516" cy="276959"/>
          </a:xfrm>
          <a:prstGeom prst="rect">
            <a:avLst/>
          </a:prstGeom>
          <a:solidFill>
            <a:srgbClr val="D6E3BC"/>
          </a:solidFill>
          <a:ln>
            <a:noFill/>
          </a:ln>
        </p:spPr>
        <p:txBody>
          <a:bodyPr spcFirstLastPara="1" wrap="square" lIns="91425" tIns="45700" rIns="91425" bIns="45700" anchor="t" anchorCtr="0">
            <a:spAutoFit/>
          </a:bodyPr>
          <a:lstStyle/>
          <a:p>
            <a:pPr lvl="0"/>
            <a:endParaRPr lang="fr-BE" sz="1200" dirty="0"/>
          </a:p>
        </p:txBody>
      </p:sp>
      <p:sp>
        <p:nvSpPr>
          <p:cNvPr id="32" name="ZoneTexte 31"/>
          <p:cNvSpPr txBox="1"/>
          <p:nvPr/>
        </p:nvSpPr>
        <p:spPr>
          <a:xfrm>
            <a:off x="5791167" y="412639"/>
            <a:ext cx="1635791" cy="276999"/>
          </a:xfrm>
          <a:prstGeom prst="rect">
            <a:avLst/>
          </a:prstGeom>
          <a:noFill/>
        </p:spPr>
        <p:txBody>
          <a:bodyPr wrap="square" rtlCol="0">
            <a:spAutoFit/>
          </a:bodyPr>
          <a:lstStyle/>
          <a:p>
            <a:pPr lvl="5"/>
            <a:r>
              <a:rPr lang="fr-BE" sz="1200" dirty="0">
                <a:solidFill>
                  <a:srgbClr val="3F3F3F"/>
                </a:solidFill>
                <a:latin typeface="Calibri"/>
                <a:ea typeface="Calibri"/>
                <a:cs typeface="Calibri"/>
              </a:rPr>
              <a:t>Au début du Challenge</a:t>
            </a:r>
          </a:p>
        </p:txBody>
      </p:sp>
      <p:sp>
        <p:nvSpPr>
          <p:cNvPr id="33" name="ZoneTexte 32"/>
          <p:cNvSpPr txBox="1"/>
          <p:nvPr/>
        </p:nvSpPr>
        <p:spPr>
          <a:xfrm>
            <a:off x="7653470" y="411666"/>
            <a:ext cx="1381136" cy="276999"/>
          </a:xfrm>
          <a:prstGeom prst="rect">
            <a:avLst/>
          </a:prstGeom>
          <a:noFill/>
        </p:spPr>
        <p:txBody>
          <a:bodyPr wrap="square" rtlCol="0">
            <a:spAutoFit/>
          </a:bodyPr>
          <a:lstStyle/>
          <a:p>
            <a:pPr lvl="5"/>
            <a:r>
              <a:rPr lang="fr-BE" sz="1200" dirty="0">
                <a:solidFill>
                  <a:srgbClr val="3F3F3F"/>
                </a:solidFill>
                <a:latin typeface="Calibri"/>
                <a:ea typeface="Calibri"/>
                <a:cs typeface="Calibri"/>
              </a:rPr>
              <a:t>En fin de Challenge</a:t>
            </a:r>
          </a:p>
        </p:txBody>
      </p:sp>
      <p:sp>
        <p:nvSpPr>
          <p:cNvPr id="4" name="ZoneTexte 3"/>
          <p:cNvSpPr txBox="1"/>
          <p:nvPr/>
        </p:nvSpPr>
        <p:spPr>
          <a:xfrm>
            <a:off x="6058357" y="78589"/>
            <a:ext cx="2350907" cy="276999"/>
          </a:xfrm>
          <a:prstGeom prst="rect">
            <a:avLst/>
          </a:prstGeom>
          <a:noFill/>
        </p:spPr>
        <p:txBody>
          <a:bodyPr wrap="square" rtlCol="0">
            <a:spAutoFit/>
          </a:bodyPr>
          <a:lstStyle/>
          <a:p>
            <a:r>
              <a:rPr lang="fr-BE" sz="1200" u="sng" dirty="0" smtClean="0">
                <a:solidFill>
                  <a:srgbClr val="3F3F3F"/>
                </a:solidFill>
                <a:latin typeface="Calibri"/>
                <a:ea typeface="Calibri"/>
                <a:cs typeface="Calibri"/>
                <a:sym typeface="Calibri"/>
              </a:rPr>
              <a:t>Gestes pratiqués </a:t>
            </a:r>
            <a:r>
              <a:rPr lang="fr-BE" sz="1200" u="sng" dirty="0">
                <a:solidFill>
                  <a:srgbClr val="3F3F3F"/>
                </a:solidFill>
                <a:latin typeface="Calibri"/>
                <a:ea typeface="Calibri"/>
                <a:cs typeface="Calibri"/>
                <a:sym typeface="Calibri"/>
              </a:rPr>
              <a:t>« toujours »</a:t>
            </a:r>
            <a:endParaRPr lang="fr-BE" sz="1200" u="sng" dirty="0"/>
          </a:p>
        </p:txBody>
      </p:sp>
      <p:sp>
        <p:nvSpPr>
          <p:cNvPr id="64" name="Google Shape;316;p19"/>
          <p:cNvSpPr txBox="1"/>
          <p:nvPr/>
        </p:nvSpPr>
        <p:spPr>
          <a:xfrm>
            <a:off x="7445880" y="470448"/>
            <a:ext cx="262516" cy="276959"/>
          </a:xfrm>
          <a:prstGeom prst="rect">
            <a:avLst/>
          </a:prstGeom>
          <a:solidFill>
            <a:srgbClr val="D6E3BC"/>
          </a:solidFill>
          <a:ln>
            <a:noFill/>
          </a:ln>
        </p:spPr>
        <p:txBody>
          <a:bodyPr spcFirstLastPara="1" wrap="square" lIns="91425" tIns="45700" rIns="91425" bIns="45700" anchor="t" anchorCtr="0">
            <a:spAutoFit/>
          </a:bodyPr>
          <a:lstStyle/>
          <a:p>
            <a:pPr lvl="0"/>
            <a:endParaRPr lang="fr-BE" sz="1200" dirty="0"/>
          </a:p>
        </p:txBody>
      </p:sp>
      <p:sp>
        <p:nvSpPr>
          <p:cNvPr id="66" name="Google Shape;303;p19"/>
          <p:cNvSpPr txBox="1"/>
          <p:nvPr/>
        </p:nvSpPr>
        <p:spPr>
          <a:xfrm>
            <a:off x="2572730" y="1830813"/>
            <a:ext cx="2088232" cy="932523"/>
          </a:xfrm>
          <a:prstGeom prst="rect">
            <a:avLst/>
          </a:prstGeom>
          <a:solidFill>
            <a:srgbClr val="D8D8D8"/>
          </a:solidFill>
          <a:ln>
            <a:noFill/>
          </a:ln>
        </p:spPr>
        <p:txBody>
          <a:bodyPr spcFirstLastPara="1" wrap="square" lIns="91425" tIns="45700" rIns="91425" bIns="45700" anchor="t" anchorCtr="0">
            <a:spAutoFit/>
          </a:bodyPr>
          <a:lstStyle/>
          <a:p>
            <a:pPr marL="285750" marR="0" lvl="0" indent="-285750" rtl="0">
              <a:lnSpc>
                <a:spcPct val="130000"/>
              </a:lnSpc>
              <a:spcBef>
                <a:spcPts val="0"/>
              </a:spcBef>
              <a:spcAft>
                <a:spcPts val="0"/>
              </a:spcAft>
              <a:buClr>
                <a:srgbClr val="000000"/>
              </a:buClr>
              <a:buSzPts val="1600"/>
              <a:buFont typeface="Arial" panose="020B0604020202020204" pitchFamily="34" charset="0"/>
              <a:buChar char="•"/>
            </a:pPr>
            <a:r>
              <a:rPr lang="fr-BE" b="0" i="0" u="none" strike="noStrike" cap="none" dirty="0">
                <a:solidFill>
                  <a:schemeClr val="dk1"/>
                </a:solidFill>
                <a:latin typeface="Calibri"/>
                <a:ea typeface="Calibri"/>
                <a:cs typeface="Calibri"/>
                <a:sym typeface="Calibri"/>
              </a:rPr>
              <a:t>Sac réutilisable pour achats dans les grandes surfaces</a:t>
            </a:r>
            <a:endParaRPr b="0" i="0" u="none" strike="noStrike" cap="none" dirty="0">
              <a:solidFill>
                <a:srgbClr val="000000"/>
              </a:solidFill>
              <a:sym typeface="Arial"/>
            </a:endParaRPr>
          </a:p>
        </p:txBody>
      </p:sp>
      <p:sp>
        <p:nvSpPr>
          <p:cNvPr id="67" name="Google Shape;304;p19"/>
          <p:cNvSpPr txBox="1"/>
          <p:nvPr/>
        </p:nvSpPr>
        <p:spPr>
          <a:xfrm>
            <a:off x="2561126" y="2891634"/>
            <a:ext cx="2088232" cy="932523"/>
          </a:xfrm>
          <a:prstGeom prst="rect">
            <a:avLst/>
          </a:prstGeom>
          <a:solidFill>
            <a:srgbClr val="D8D8D8"/>
          </a:solidFill>
          <a:ln>
            <a:noFill/>
          </a:ln>
        </p:spPr>
        <p:txBody>
          <a:bodyPr spcFirstLastPara="1" wrap="square" lIns="91425" tIns="45700" rIns="91425" bIns="45700" anchor="t" anchorCtr="0">
            <a:spAutoFit/>
          </a:bodyPr>
          <a:lstStyle/>
          <a:p>
            <a:pPr marL="285750" marR="0" lvl="0" indent="-285750" rtl="0">
              <a:lnSpc>
                <a:spcPct val="130000"/>
              </a:lnSpc>
              <a:spcBef>
                <a:spcPts val="0"/>
              </a:spcBef>
              <a:spcAft>
                <a:spcPts val="0"/>
              </a:spcAft>
              <a:buClr>
                <a:srgbClr val="000000"/>
              </a:buClr>
              <a:buSzPts val="1600"/>
              <a:buFont typeface="Arial" panose="020B0604020202020204" pitchFamily="34" charset="0"/>
              <a:buChar char="•"/>
            </a:pPr>
            <a:r>
              <a:rPr lang="fr-BE" b="0" i="0" u="none" strike="noStrike" cap="none" dirty="0">
                <a:solidFill>
                  <a:schemeClr val="dk1"/>
                </a:solidFill>
                <a:latin typeface="Calibri"/>
                <a:ea typeface="Calibri"/>
                <a:cs typeface="Calibri"/>
                <a:sym typeface="Calibri"/>
              </a:rPr>
              <a:t>Sac réutilisable pour achats dans les petits commerces</a:t>
            </a:r>
            <a:endParaRPr b="0" i="0" u="none" strike="noStrike" cap="none" dirty="0">
              <a:solidFill>
                <a:srgbClr val="000000"/>
              </a:solidFill>
              <a:sym typeface="Arial"/>
            </a:endParaRPr>
          </a:p>
        </p:txBody>
      </p:sp>
      <p:sp>
        <p:nvSpPr>
          <p:cNvPr id="68" name="Google Shape;305;p19"/>
          <p:cNvSpPr txBox="1"/>
          <p:nvPr/>
        </p:nvSpPr>
        <p:spPr>
          <a:xfrm>
            <a:off x="177924" y="5659724"/>
            <a:ext cx="2088232" cy="932523"/>
          </a:xfrm>
          <a:prstGeom prst="rect">
            <a:avLst/>
          </a:prstGeom>
          <a:solidFill>
            <a:srgbClr val="D8D8D8"/>
          </a:solidFill>
          <a:ln>
            <a:noFill/>
          </a:ln>
        </p:spPr>
        <p:txBody>
          <a:bodyPr spcFirstLastPara="1" wrap="square" lIns="91425" tIns="45700" rIns="91425" bIns="45700" anchor="t" anchorCtr="0">
            <a:spAutoFit/>
          </a:bodyPr>
          <a:lstStyle/>
          <a:p>
            <a:pPr marL="285750" marR="0" lvl="0" indent="-285750" rtl="0">
              <a:lnSpc>
                <a:spcPct val="130000"/>
              </a:lnSpc>
              <a:spcBef>
                <a:spcPts val="0"/>
              </a:spcBef>
              <a:spcAft>
                <a:spcPts val="0"/>
              </a:spcAft>
              <a:buClr>
                <a:srgbClr val="000000"/>
              </a:buClr>
              <a:buSzPts val="1600"/>
              <a:buFont typeface="Arial" panose="020B0604020202020204" pitchFamily="34" charset="0"/>
              <a:buChar char="•"/>
            </a:pPr>
            <a:r>
              <a:rPr lang="fr-BE" b="0" i="0" u="none" strike="noStrike" cap="none" dirty="0">
                <a:solidFill>
                  <a:schemeClr val="dk1"/>
                </a:solidFill>
                <a:latin typeface="Calibri"/>
                <a:ea typeface="Calibri"/>
                <a:cs typeface="Calibri"/>
                <a:sym typeface="Calibri"/>
              </a:rPr>
              <a:t>Faire liste avant d’aller faire les courses</a:t>
            </a:r>
            <a:endParaRPr b="0" i="0" u="none" strike="noStrike" cap="none" dirty="0">
              <a:solidFill>
                <a:srgbClr val="000000"/>
              </a:solidFill>
              <a:sym typeface="Arial"/>
            </a:endParaRPr>
          </a:p>
        </p:txBody>
      </p:sp>
      <p:sp>
        <p:nvSpPr>
          <p:cNvPr id="69" name="Google Shape;306;p19"/>
          <p:cNvSpPr txBox="1"/>
          <p:nvPr/>
        </p:nvSpPr>
        <p:spPr>
          <a:xfrm>
            <a:off x="7003951" y="1811457"/>
            <a:ext cx="2088232" cy="1212599"/>
          </a:xfrm>
          <a:prstGeom prst="rect">
            <a:avLst/>
          </a:prstGeom>
          <a:solidFill>
            <a:srgbClr val="D8D8D8"/>
          </a:solidFill>
          <a:ln>
            <a:noFill/>
          </a:ln>
        </p:spPr>
        <p:txBody>
          <a:bodyPr spcFirstLastPara="1" wrap="square" lIns="91425" tIns="45700" rIns="91425" bIns="45700" anchor="t" anchorCtr="0">
            <a:spAutoFit/>
          </a:bodyPr>
          <a:lstStyle/>
          <a:p>
            <a:pPr marL="0" marR="0" lvl="0" indent="0" rtl="0">
              <a:lnSpc>
                <a:spcPct val="130000"/>
              </a:lnSpc>
              <a:spcBef>
                <a:spcPts val="0"/>
              </a:spcBef>
              <a:spcAft>
                <a:spcPts val="0"/>
              </a:spcAft>
              <a:buClr>
                <a:srgbClr val="000000"/>
              </a:buClr>
              <a:buSzPts val="1600"/>
              <a:buFont typeface="Arial"/>
              <a:buNone/>
            </a:pPr>
            <a:r>
              <a:rPr lang="fr-BE" b="0" i="0" u="none" strike="noStrike" cap="none" dirty="0">
                <a:solidFill>
                  <a:schemeClr val="dk1"/>
                </a:solidFill>
                <a:latin typeface="Calibri"/>
                <a:ea typeface="Calibri"/>
                <a:cs typeface="Calibri"/>
                <a:sym typeface="Calibri"/>
              </a:rPr>
              <a:t>Nettoyer avec du matériel réutilisable (torchon, chiffons… au lieu de lingettes)</a:t>
            </a:r>
            <a:endParaRPr b="0" i="0" u="none" strike="noStrike" cap="none" dirty="0">
              <a:solidFill>
                <a:srgbClr val="000000"/>
              </a:solidFill>
              <a:sym typeface="Arial"/>
            </a:endParaRPr>
          </a:p>
        </p:txBody>
      </p:sp>
      <p:sp>
        <p:nvSpPr>
          <p:cNvPr id="70" name="Google Shape;307;p19"/>
          <p:cNvSpPr txBox="1"/>
          <p:nvPr/>
        </p:nvSpPr>
        <p:spPr>
          <a:xfrm>
            <a:off x="154717" y="4032421"/>
            <a:ext cx="2088232" cy="1492676"/>
          </a:xfrm>
          <a:prstGeom prst="rect">
            <a:avLst/>
          </a:prstGeom>
          <a:solidFill>
            <a:srgbClr val="D8D8D8"/>
          </a:solidFill>
          <a:ln>
            <a:noFill/>
          </a:ln>
        </p:spPr>
        <p:txBody>
          <a:bodyPr spcFirstLastPara="1" wrap="square" lIns="91425" tIns="45700" rIns="91425" bIns="45700" anchor="t" anchorCtr="0">
            <a:spAutoFit/>
          </a:bodyPr>
          <a:lstStyle/>
          <a:p>
            <a:pPr marL="285750" marR="0" lvl="0" indent="-285750" rtl="0">
              <a:lnSpc>
                <a:spcPct val="130000"/>
              </a:lnSpc>
              <a:spcBef>
                <a:spcPts val="0"/>
              </a:spcBef>
              <a:spcAft>
                <a:spcPts val="0"/>
              </a:spcAft>
              <a:buClr>
                <a:srgbClr val="000000"/>
              </a:buClr>
              <a:buSzPts val="1600"/>
              <a:buFont typeface="Arial" panose="020B0604020202020204" pitchFamily="34" charset="0"/>
              <a:buChar char="•"/>
            </a:pPr>
            <a:r>
              <a:rPr lang="fr-BE" b="0" i="0" u="none" strike="noStrike" cap="none" dirty="0">
                <a:solidFill>
                  <a:schemeClr val="dk1"/>
                </a:solidFill>
                <a:latin typeface="Calibri"/>
                <a:ea typeface="Calibri"/>
                <a:cs typeface="Calibri"/>
                <a:sym typeface="Calibri"/>
              </a:rPr>
              <a:t>Cuisiner en tenant compte de ce qui est encore à la maison et des restes à consommer</a:t>
            </a:r>
            <a:endParaRPr b="0" i="0" u="none" strike="noStrike" cap="none" dirty="0">
              <a:solidFill>
                <a:srgbClr val="000000"/>
              </a:solidFill>
              <a:sym typeface="Arial"/>
            </a:endParaRPr>
          </a:p>
        </p:txBody>
      </p:sp>
      <p:sp>
        <p:nvSpPr>
          <p:cNvPr id="72" name="Google Shape;310;p19"/>
          <p:cNvSpPr txBox="1"/>
          <p:nvPr/>
        </p:nvSpPr>
        <p:spPr>
          <a:xfrm>
            <a:off x="4837055" y="3979251"/>
            <a:ext cx="2088232" cy="932523"/>
          </a:xfrm>
          <a:prstGeom prst="rect">
            <a:avLst/>
          </a:prstGeom>
          <a:solidFill>
            <a:srgbClr val="B6DDE7"/>
          </a:solidFill>
          <a:ln>
            <a:noFill/>
          </a:ln>
        </p:spPr>
        <p:txBody>
          <a:bodyPr spcFirstLastPara="1" wrap="square" lIns="91425" tIns="45700" rIns="91425" bIns="45700" anchor="t" anchorCtr="0">
            <a:spAutoFit/>
          </a:bodyPr>
          <a:lstStyle/>
          <a:p>
            <a:pPr marL="0" marR="0" lvl="0" indent="0" rtl="0">
              <a:lnSpc>
                <a:spcPct val="130000"/>
              </a:lnSpc>
              <a:spcBef>
                <a:spcPts val="0"/>
              </a:spcBef>
              <a:spcAft>
                <a:spcPts val="0"/>
              </a:spcAft>
              <a:buClr>
                <a:srgbClr val="000000"/>
              </a:buClr>
              <a:buSzPts val="1600"/>
              <a:buFont typeface="Arial"/>
              <a:buNone/>
            </a:pPr>
            <a:r>
              <a:rPr lang="fr-BE" b="0" i="0" u="none" strike="noStrike" cap="none" dirty="0">
                <a:solidFill>
                  <a:schemeClr val="dk1"/>
                </a:solidFill>
                <a:latin typeface="Calibri"/>
                <a:ea typeface="Calibri"/>
                <a:cs typeface="Calibri"/>
                <a:sym typeface="Calibri"/>
              </a:rPr>
              <a:t>Emporter repas de midi dans des boîtes à tartine, sacs en tissus…</a:t>
            </a:r>
            <a:endParaRPr b="0" i="0" u="none" strike="noStrike" cap="none" dirty="0">
              <a:solidFill>
                <a:srgbClr val="000000"/>
              </a:solidFill>
              <a:sym typeface="Arial"/>
            </a:endParaRPr>
          </a:p>
        </p:txBody>
      </p:sp>
      <p:sp>
        <p:nvSpPr>
          <p:cNvPr id="73" name="Google Shape;311;p19"/>
          <p:cNvSpPr txBox="1"/>
          <p:nvPr/>
        </p:nvSpPr>
        <p:spPr>
          <a:xfrm>
            <a:off x="4818133" y="3194919"/>
            <a:ext cx="2088232" cy="652446"/>
          </a:xfrm>
          <a:prstGeom prst="rect">
            <a:avLst/>
          </a:prstGeom>
          <a:solidFill>
            <a:srgbClr val="B6DDE7"/>
          </a:solidFill>
          <a:ln>
            <a:noFill/>
          </a:ln>
        </p:spPr>
        <p:txBody>
          <a:bodyPr spcFirstLastPara="1" wrap="square" lIns="91425" tIns="45700" rIns="91425" bIns="45700" anchor="t" anchorCtr="0">
            <a:spAutoFit/>
          </a:bodyPr>
          <a:lstStyle/>
          <a:p>
            <a:pPr marL="0" marR="0" lvl="0" indent="0" rtl="0">
              <a:lnSpc>
                <a:spcPct val="130000"/>
              </a:lnSpc>
              <a:spcBef>
                <a:spcPts val="0"/>
              </a:spcBef>
              <a:spcAft>
                <a:spcPts val="0"/>
              </a:spcAft>
              <a:buClr>
                <a:srgbClr val="000000"/>
              </a:buClr>
              <a:buSzPts val="1600"/>
              <a:buFont typeface="Arial"/>
              <a:buNone/>
            </a:pPr>
            <a:r>
              <a:rPr lang="fr-BE" b="0" i="0" u="none" strike="noStrike" cap="none" dirty="0">
                <a:solidFill>
                  <a:schemeClr val="dk1"/>
                </a:solidFill>
                <a:latin typeface="Calibri"/>
                <a:ea typeface="Calibri"/>
                <a:cs typeface="Calibri"/>
                <a:sym typeface="Calibri"/>
              </a:rPr>
              <a:t>Utiliser une gourde, </a:t>
            </a:r>
            <a:r>
              <a:rPr lang="fr-BE" b="0" i="0" u="none" strike="noStrike" cap="none" dirty="0" err="1">
                <a:solidFill>
                  <a:schemeClr val="dk1"/>
                </a:solidFill>
                <a:latin typeface="Calibri"/>
                <a:ea typeface="Calibri"/>
                <a:cs typeface="Calibri"/>
                <a:sym typeface="Calibri"/>
              </a:rPr>
              <a:t>mugs</a:t>
            </a:r>
            <a:r>
              <a:rPr lang="fr-BE" b="0" i="0" u="none" strike="noStrike" cap="none" dirty="0">
                <a:solidFill>
                  <a:schemeClr val="dk1"/>
                </a:solidFill>
                <a:latin typeface="Calibri"/>
                <a:ea typeface="Calibri"/>
                <a:cs typeface="Calibri"/>
                <a:sym typeface="Calibri"/>
              </a:rPr>
              <a:t> pour emporter boissons</a:t>
            </a:r>
            <a:endParaRPr b="0" i="0" u="none" strike="noStrike" cap="none" dirty="0">
              <a:solidFill>
                <a:srgbClr val="000000"/>
              </a:solidFill>
              <a:sym typeface="Arial"/>
            </a:endParaRPr>
          </a:p>
        </p:txBody>
      </p:sp>
      <p:sp>
        <p:nvSpPr>
          <p:cNvPr id="74" name="Google Shape;312;p19"/>
          <p:cNvSpPr txBox="1"/>
          <p:nvPr/>
        </p:nvSpPr>
        <p:spPr>
          <a:xfrm>
            <a:off x="4837055" y="1830813"/>
            <a:ext cx="2088232" cy="1212599"/>
          </a:xfrm>
          <a:prstGeom prst="rect">
            <a:avLst/>
          </a:prstGeom>
          <a:solidFill>
            <a:srgbClr val="B6DDE7"/>
          </a:solidFill>
          <a:ln>
            <a:noFill/>
          </a:ln>
        </p:spPr>
        <p:txBody>
          <a:bodyPr spcFirstLastPara="1" wrap="square" lIns="91425" tIns="45700" rIns="91425" bIns="45700" anchor="t" anchorCtr="0">
            <a:spAutoFit/>
          </a:bodyPr>
          <a:lstStyle/>
          <a:p>
            <a:pPr marL="0" marR="0" lvl="0" indent="0" rtl="0">
              <a:lnSpc>
                <a:spcPct val="130000"/>
              </a:lnSpc>
              <a:spcBef>
                <a:spcPts val="0"/>
              </a:spcBef>
              <a:spcAft>
                <a:spcPts val="0"/>
              </a:spcAft>
              <a:buClr>
                <a:srgbClr val="000000"/>
              </a:buClr>
              <a:buSzPts val="1600"/>
              <a:buFont typeface="Arial"/>
              <a:buNone/>
            </a:pPr>
            <a:r>
              <a:rPr lang="fr-BE" b="0" i="0" u="none" strike="noStrike" cap="none" dirty="0">
                <a:solidFill>
                  <a:schemeClr val="dk1"/>
                </a:solidFill>
                <a:latin typeface="Calibri"/>
                <a:ea typeface="Calibri"/>
                <a:cs typeface="Calibri"/>
                <a:sym typeface="Calibri"/>
              </a:rPr>
              <a:t>Faire préparations maison comme vinaigrettes, soupes, sauces, houmous, crêpes…</a:t>
            </a:r>
            <a:endParaRPr b="0" i="0" u="none" strike="noStrike" cap="none" dirty="0">
              <a:solidFill>
                <a:srgbClr val="000000"/>
              </a:solidFill>
              <a:sym typeface="Arial"/>
            </a:endParaRPr>
          </a:p>
        </p:txBody>
      </p:sp>
      <p:sp>
        <p:nvSpPr>
          <p:cNvPr id="75" name="Google Shape;313;p19"/>
          <p:cNvSpPr txBox="1"/>
          <p:nvPr/>
        </p:nvSpPr>
        <p:spPr>
          <a:xfrm>
            <a:off x="4837055" y="5058835"/>
            <a:ext cx="2088232" cy="932523"/>
          </a:xfrm>
          <a:prstGeom prst="rect">
            <a:avLst/>
          </a:prstGeom>
          <a:solidFill>
            <a:srgbClr val="B6DDE7"/>
          </a:solidFill>
          <a:ln>
            <a:noFill/>
          </a:ln>
        </p:spPr>
        <p:txBody>
          <a:bodyPr spcFirstLastPara="1" wrap="square" lIns="91425" tIns="45700" rIns="91425" bIns="45700" anchor="t" anchorCtr="0">
            <a:spAutoFit/>
          </a:bodyPr>
          <a:lstStyle/>
          <a:p>
            <a:pPr marL="0" marR="0" lvl="0" indent="0" rtl="0">
              <a:lnSpc>
                <a:spcPct val="130000"/>
              </a:lnSpc>
              <a:spcBef>
                <a:spcPts val="0"/>
              </a:spcBef>
              <a:spcAft>
                <a:spcPts val="0"/>
              </a:spcAft>
              <a:buClr>
                <a:srgbClr val="000000"/>
              </a:buClr>
              <a:buSzPts val="1600"/>
              <a:buFont typeface="Arial"/>
              <a:buNone/>
            </a:pPr>
            <a:r>
              <a:rPr lang="fr-BE" b="0" i="0" u="none" strike="noStrike" cap="none" dirty="0">
                <a:solidFill>
                  <a:schemeClr val="dk1"/>
                </a:solidFill>
                <a:latin typeface="Calibri"/>
                <a:ea typeface="Calibri"/>
                <a:cs typeface="Calibri"/>
                <a:sym typeface="Calibri"/>
              </a:rPr>
              <a:t>Alternatives ZD pour le café (éviter dosettes jetables)</a:t>
            </a:r>
            <a:endParaRPr b="0" i="0" u="none" strike="noStrike" cap="none" dirty="0">
              <a:solidFill>
                <a:srgbClr val="000000"/>
              </a:solidFill>
              <a:sym typeface="Arial"/>
            </a:endParaRPr>
          </a:p>
        </p:txBody>
      </p:sp>
      <p:sp>
        <p:nvSpPr>
          <p:cNvPr id="76" name="Google Shape;314;p19"/>
          <p:cNvSpPr txBox="1"/>
          <p:nvPr/>
        </p:nvSpPr>
        <p:spPr>
          <a:xfrm>
            <a:off x="7055768" y="4801851"/>
            <a:ext cx="2088232" cy="1212599"/>
          </a:xfrm>
          <a:prstGeom prst="rect">
            <a:avLst/>
          </a:prstGeom>
          <a:solidFill>
            <a:srgbClr val="B6DDE7"/>
          </a:solidFill>
          <a:ln>
            <a:noFill/>
          </a:ln>
        </p:spPr>
        <p:txBody>
          <a:bodyPr spcFirstLastPara="1" wrap="square" lIns="91425" tIns="45700" rIns="91425" bIns="45700" anchor="t" anchorCtr="0">
            <a:spAutoFit/>
          </a:bodyPr>
          <a:lstStyle/>
          <a:p>
            <a:pPr marL="0" marR="0" lvl="0" indent="0" rtl="0">
              <a:lnSpc>
                <a:spcPct val="130000"/>
              </a:lnSpc>
              <a:spcBef>
                <a:spcPts val="0"/>
              </a:spcBef>
              <a:spcAft>
                <a:spcPts val="0"/>
              </a:spcAft>
              <a:buClr>
                <a:srgbClr val="000000"/>
              </a:buClr>
              <a:buSzPts val="1600"/>
              <a:buFont typeface="Arial"/>
              <a:buNone/>
            </a:pPr>
            <a:r>
              <a:rPr lang="fr-BE" b="0" i="0" u="none" strike="noStrike" cap="none" dirty="0">
                <a:solidFill>
                  <a:schemeClr val="dk1"/>
                </a:solidFill>
                <a:latin typeface="Calibri"/>
                <a:ea typeface="Calibri"/>
                <a:cs typeface="Calibri"/>
                <a:sym typeface="Calibri"/>
              </a:rPr>
              <a:t>Pour les fêtes, remplacer objets en plastique jetables par des alternatives réutilisables</a:t>
            </a:r>
            <a:endParaRPr b="0" i="0" u="none" strike="noStrike" cap="none" dirty="0">
              <a:solidFill>
                <a:srgbClr val="000000"/>
              </a:solidFill>
              <a:sym typeface="Arial"/>
            </a:endParaRPr>
          </a:p>
        </p:txBody>
      </p:sp>
      <p:sp>
        <p:nvSpPr>
          <p:cNvPr id="77" name="Google Shape;316;p19"/>
          <p:cNvSpPr txBox="1"/>
          <p:nvPr/>
        </p:nvSpPr>
        <p:spPr>
          <a:xfrm>
            <a:off x="7003951" y="3179834"/>
            <a:ext cx="2088232" cy="932523"/>
          </a:xfrm>
          <a:prstGeom prst="rect">
            <a:avLst/>
          </a:prstGeom>
          <a:solidFill>
            <a:srgbClr val="D6E3BC"/>
          </a:solidFill>
          <a:ln>
            <a:noFill/>
          </a:ln>
        </p:spPr>
        <p:txBody>
          <a:bodyPr spcFirstLastPara="1" wrap="square" lIns="91425" tIns="45700" rIns="91425" bIns="45700" anchor="t" anchorCtr="0">
            <a:spAutoFit/>
          </a:bodyPr>
          <a:lstStyle/>
          <a:p>
            <a:pPr marL="0" marR="0" lvl="0" indent="0" rtl="0">
              <a:lnSpc>
                <a:spcPct val="130000"/>
              </a:lnSpc>
              <a:spcBef>
                <a:spcPts val="0"/>
              </a:spcBef>
              <a:spcAft>
                <a:spcPts val="0"/>
              </a:spcAft>
              <a:buClr>
                <a:srgbClr val="000000"/>
              </a:buClr>
              <a:buSzPts val="1600"/>
              <a:buFont typeface="Arial"/>
              <a:buNone/>
            </a:pPr>
            <a:r>
              <a:rPr lang="fr-BE" b="0" i="0" u="none" strike="noStrike" cap="none" dirty="0">
                <a:solidFill>
                  <a:schemeClr val="dk1"/>
                </a:solidFill>
                <a:latin typeface="Calibri"/>
                <a:ea typeface="Calibri"/>
                <a:cs typeface="Calibri"/>
                <a:sym typeface="Calibri"/>
              </a:rPr>
              <a:t>Se limiter à 1 ou 2 produits différents pour l’entretien de ma maison</a:t>
            </a:r>
            <a:endParaRPr b="0" i="0" u="none" strike="noStrike" cap="none" dirty="0">
              <a:solidFill>
                <a:srgbClr val="000000"/>
              </a:solidFill>
              <a:sym typeface="Arial"/>
            </a:endParaRPr>
          </a:p>
        </p:txBody>
      </p:sp>
      <p:sp>
        <p:nvSpPr>
          <p:cNvPr id="78" name="Google Shape;317;p19"/>
          <p:cNvSpPr txBox="1"/>
          <p:nvPr/>
        </p:nvSpPr>
        <p:spPr>
          <a:xfrm>
            <a:off x="2557645" y="4813186"/>
            <a:ext cx="2088232" cy="652446"/>
          </a:xfrm>
          <a:prstGeom prst="rect">
            <a:avLst/>
          </a:prstGeom>
          <a:solidFill>
            <a:srgbClr val="D6E3BC"/>
          </a:solidFill>
          <a:ln>
            <a:noFill/>
          </a:ln>
        </p:spPr>
        <p:txBody>
          <a:bodyPr spcFirstLastPara="1" wrap="square" lIns="91425" tIns="45700" rIns="91425" bIns="45700" anchor="t" anchorCtr="0">
            <a:spAutoFit/>
          </a:bodyPr>
          <a:lstStyle/>
          <a:p>
            <a:pPr marL="285750" marR="0" lvl="0" indent="-285750" rtl="0">
              <a:lnSpc>
                <a:spcPct val="130000"/>
              </a:lnSpc>
              <a:spcBef>
                <a:spcPts val="0"/>
              </a:spcBef>
              <a:spcAft>
                <a:spcPts val="0"/>
              </a:spcAft>
              <a:buClr>
                <a:srgbClr val="000000"/>
              </a:buClr>
              <a:buSzPts val="1600"/>
              <a:buFont typeface="Arial" panose="020B0604020202020204" pitchFamily="34" charset="0"/>
              <a:buChar char="•"/>
            </a:pPr>
            <a:r>
              <a:rPr lang="fr-BE" b="0" i="0" u="none" strike="noStrike" cap="none" dirty="0">
                <a:solidFill>
                  <a:schemeClr val="dk1"/>
                </a:solidFill>
                <a:latin typeface="Calibri"/>
                <a:ea typeface="Calibri"/>
                <a:cs typeface="Calibri"/>
                <a:sym typeface="Calibri"/>
              </a:rPr>
              <a:t>Acheter en VRAC les produits secs</a:t>
            </a:r>
            <a:endParaRPr b="0" i="0" u="none" strike="noStrike" cap="none" dirty="0">
              <a:solidFill>
                <a:srgbClr val="000000"/>
              </a:solidFill>
              <a:sym typeface="Arial"/>
            </a:endParaRPr>
          </a:p>
        </p:txBody>
      </p:sp>
      <p:sp>
        <p:nvSpPr>
          <p:cNvPr id="79" name="Google Shape;318;p19"/>
          <p:cNvSpPr txBox="1"/>
          <p:nvPr/>
        </p:nvSpPr>
        <p:spPr>
          <a:xfrm>
            <a:off x="177924" y="3245348"/>
            <a:ext cx="2088232" cy="652446"/>
          </a:xfrm>
          <a:prstGeom prst="rect">
            <a:avLst/>
          </a:prstGeom>
          <a:solidFill>
            <a:srgbClr val="D8D8D8"/>
          </a:solidFill>
          <a:ln>
            <a:noFill/>
          </a:ln>
        </p:spPr>
        <p:txBody>
          <a:bodyPr spcFirstLastPara="1" wrap="square" lIns="91425" tIns="45700" rIns="91425" bIns="45700" anchor="t" anchorCtr="0">
            <a:spAutoFit/>
          </a:bodyPr>
          <a:lstStyle/>
          <a:p>
            <a:pPr marL="285750" marR="0" lvl="0" indent="-285750" rtl="0">
              <a:lnSpc>
                <a:spcPct val="130000"/>
              </a:lnSpc>
              <a:spcBef>
                <a:spcPts val="0"/>
              </a:spcBef>
              <a:spcAft>
                <a:spcPts val="0"/>
              </a:spcAft>
              <a:buClr>
                <a:srgbClr val="000000"/>
              </a:buClr>
              <a:buSzPts val="1600"/>
              <a:buFont typeface="Arial" panose="020B0604020202020204" pitchFamily="34" charset="0"/>
              <a:buChar char="•"/>
            </a:pPr>
            <a:r>
              <a:rPr lang="fr-BE" b="0" i="0" u="none" strike="noStrike" cap="none" dirty="0">
                <a:solidFill>
                  <a:schemeClr val="dk1"/>
                </a:solidFill>
                <a:latin typeface="Calibri"/>
                <a:ea typeface="Calibri"/>
                <a:cs typeface="Calibri"/>
                <a:sym typeface="Calibri"/>
              </a:rPr>
              <a:t>Ranger une fois par semaine le frigo</a:t>
            </a:r>
            <a:endParaRPr b="0" i="0" u="none" strike="noStrike" cap="none" dirty="0">
              <a:solidFill>
                <a:srgbClr val="000000"/>
              </a:solidFill>
              <a:sym typeface="Arial"/>
            </a:endParaRPr>
          </a:p>
        </p:txBody>
      </p:sp>
      <p:sp>
        <p:nvSpPr>
          <p:cNvPr id="80" name="Google Shape;319;p19"/>
          <p:cNvSpPr txBox="1"/>
          <p:nvPr/>
        </p:nvSpPr>
        <p:spPr>
          <a:xfrm>
            <a:off x="2570812" y="3982974"/>
            <a:ext cx="2088232" cy="652446"/>
          </a:xfrm>
          <a:prstGeom prst="rect">
            <a:avLst/>
          </a:prstGeom>
          <a:solidFill>
            <a:srgbClr val="D6E3BC"/>
          </a:solidFill>
          <a:ln>
            <a:noFill/>
          </a:ln>
        </p:spPr>
        <p:txBody>
          <a:bodyPr spcFirstLastPara="1" wrap="square" lIns="91425" tIns="45700" rIns="91425" bIns="45700" anchor="t" anchorCtr="0">
            <a:spAutoFit/>
          </a:bodyPr>
          <a:lstStyle/>
          <a:p>
            <a:pPr marL="285750" marR="0" lvl="0" indent="-285750" rtl="0">
              <a:lnSpc>
                <a:spcPct val="130000"/>
              </a:lnSpc>
              <a:spcBef>
                <a:spcPts val="0"/>
              </a:spcBef>
              <a:spcAft>
                <a:spcPts val="0"/>
              </a:spcAft>
              <a:buClr>
                <a:srgbClr val="000000"/>
              </a:buClr>
              <a:buSzPts val="1600"/>
              <a:buFont typeface="Arial" panose="020B0604020202020204" pitchFamily="34" charset="0"/>
              <a:buChar char="•"/>
            </a:pPr>
            <a:r>
              <a:rPr lang="fr-BE" b="0" i="0" u="none" strike="noStrike" cap="none" dirty="0">
                <a:solidFill>
                  <a:srgbClr val="000000"/>
                </a:solidFill>
                <a:latin typeface="Calibri"/>
                <a:ea typeface="Calibri"/>
                <a:cs typeface="Calibri"/>
                <a:sym typeface="Calibri"/>
              </a:rPr>
              <a:t>Avoir sac à vrac sur soi en permanence</a:t>
            </a:r>
            <a:endParaRPr b="0" i="0" u="none" strike="noStrike" cap="none" dirty="0">
              <a:solidFill>
                <a:srgbClr val="000000"/>
              </a:solidFill>
              <a:latin typeface="Calibri"/>
              <a:ea typeface="Calibri"/>
              <a:cs typeface="Calibri"/>
              <a:sym typeface="Calibri"/>
            </a:endParaRPr>
          </a:p>
        </p:txBody>
      </p:sp>
      <p:sp>
        <p:nvSpPr>
          <p:cNvPr id="6" name="ZoneTexte 5"/>
          <p:cNvSpPr txBox="1"/>
          <p:nvPr/>
        </p:nvSpPr>
        <p:spPr>
          <a:xfrm>
            <a:off x="5449454" y="73008"/>
            <a:ext cx="3585151" cy="1023540"/>
          </a:xfrm>
          <a:prstGeom prst="rect">
            <a:avLst/>
          </a:prstGeom>
          <a:noFill/>
          <a:ln>
            <a:solidFill>
              <a:schemeClr val="tx1"/>
            </a:solidFill>
            <a:prstDash val="sysDash"/>
          </a:ln>
        </p:spPr>
        <p:txBody>
          <a:bodyPr wrap="square" rtlCol="0">
            <a:spAutoFit/>
          </a:bodyPr>
          <a:lstStyle/>
          <a:p>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aphicFrame>
        <p:nvGraphicFramePr>
          <p:cNvPr id="291" name="Google Shape;291;p64"/>
          <p:cNvGraphicFramePr/>
          <p:nvPr>
            <p:extLst>
              <p:ext uri="{D42A27DB-BD31-4B8C-83A1-F6EECF244321}">
                <p14:modId xmlns:p14="http://schemas.microsoft.com/office/powerpoint/2010/main" val="760716703"/>
              </p:ext>
            </p:extLst>
          </p:nvPr>
        </p:nvGraphicFramePr>
        <p:xfrm>
          <a:off x="0" y="160256"/>
          <a:ext cx="9269141" cy="67920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6"/>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332" name="Google Shape;332;p66"/>
          <p:cNvSpPr txBox="1"/>
          <p:nvPr/>
        </p:nvSpPr>
        <p:spPr>
          <a:xfrm>
            <a:off x="235706" y="3846429"/>
            <a:ext cx="8805664" cy="2509806"/>
          </a:xfrm>
          <a:prstGeom prst="rect">
            <a:avLst/>
          </a:prstGeom>
          <a:noFill/>
          <a:ln>
            <a:noFill/>
          </a:ln>
        </p:spPr>
        <p:txBody>
          <a:bodyPr spcFirstLastPara="1" wrap="square" lIns="62850" tIns="62850" rIns="62850" bIns="62850" anchor="t" anchorCtr="0">
            <a:noAutofit/>
          </a:bodyPr>
          <a:lstStyle/>
          <a:p>
            <a:pPr marL="285750" marR="0" lvl="0" indent="-184150" algn="l" rtl="0">
              <a:lnSpc>
                <a:spcPct val="130000"/>
              </a:lnSpc>
              <a:spcBef>
                <a:spcPts val="0"/>
              </a:spcBef>
              <a:spcAft>
                <a:spcPts val="0"/>
              </a:spcAft>
              <a:buClr>
                <a:schemeClr val="dk1"/>
              </a:buClr>
              <a:buSzPts val="1600"/>
              <a:buFont typeface="Noto Sans Symbols"/>
              <a:buNone/>
            </a:pPr>
            <a:endParaRPr sz="1600" b="0" i="0" u="none" strike="noStrike" cap="none" dirty="0">
              <a:solidFill>
                <a:schemeClr val="dk1"/>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1600"/>
              <a:buFont typeface="Arial"/>
              <a:buNone/>
            </a:pPr>
            <a:r>
              <a:rPr lang="fr-BE" sz="1600" b="0" i="0" u="none" strike="noStrike" cap="none" dirty="0">
                <a:solidFill>
                  <a:schemeClr val="dk1"/>
                </a:solidFill>
                <a:latin typeface="Calibri"/>
                <a:ea typeface="Calibri"/>
                <a:cs typeface="Calibri"/>
                <a:sym typeface="Calibri"/>
              </a:rPr>
              <a:t>Par rapport aux gestes acquis au niveau de la population bruxelloise, certains gestes ancrés dans les habitudes des Challengers sont bien différents : </a:t>
            </a:r>
            <a:r>
              <a:rPr lang="fr-BE" sz="1600" b="0" i="1" u="none" strike="noStrike" cap="none" dirty="0">
                <a:solidFill>
                  <a:schemeClr val="dk1"/>
                </a:solidFill>
                <a:latin typeface="Calibri"/>
                <a:ea typeface="Calibri"/>
                <a:cs typeface="Calibri"/>
                <a:sym typeface="Calibri"/>
              </a:rPr>
              <a:t>ils boivent de l'eau du robinet à la maison et utilisent des gourdes et des contenants réutilisables pour transporter leurs boissons et leurs repas de midi (lunch)</a:t>
            </a:r>
            <a:endParaRPr sz="1400" b="0" i="0" u="none" strike="noStrike" cap="none" dirty="0">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000"/>
              <a:buFont typeface="Arial"/>
              <a:buNone/>
            </a:pPr>
            <a:endParaRPr sz="2000" b="1" i="0" u="none" strike="noStrike" cap="none" dirty="0">
              <a:solidFill>
                <a:schemeClr val="dk1"/>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1800"/>
              <a:buFont typeface="Arial"/>
              <a:buNone/>
            </a:pPr>
            <a:r>
              <a:rPr lang="fr-BE" sz="1800" b="1" i="0" u="none" strike="noStrike" cap="none" dirty="0">
                <a:solidFill>
                  <a:schemeClr val="dk1"/>
                </a:solidFill>
                <a:latin typeface="Calibri"/>
                <a:ea typeface="Calibri"/>
                <a:cs typeface="Calibri"/>
                <a:sym typeface="Calibri"/>
              </a:rPr>
              <a:t>Si on considère les Challengers comme des </a:t>
            </a:r>
            <a:r>
              <a:rPr lang="fr-BE" sz="1800" b="1" i="0" u="sng" strike="noStrike" cap="none" dirty="0">
                <a:solidFill>
                  <a:schemeClr val="dk1"/>
                </a:solidFill>
                <a:latin typeface="Calibri"/>
                <a:ea typeface="Calibri"/>
                <a:cs typeface="Calibri"/>
                <a:sym typeface="Calibri"/>
              </a:rPr>
              <a:t>précurseurs</a:t>
            </a:r>
            <a:r>
              <a:rPr lang="fr-BE" sz="1800" b="1" i="0" u="none" strike="noStrike" cap="none" dirty="0">
                <a:solidFill>
                  <a:schemeClr val="dk1"/>
                </a:solidFill>
                <a:latin typeface="Calibri"/>
                <a:ea typeface="Calibri"/>
                <a:cs typeface="Calibri"/>
                <a:sym typeface="Calibri"/>
              </a:rPr>
              <a:t> en matière de ZD, ces gestes pourraient être vus comme les </a:t>
            </a:r>
            <a:r>
              <a:rPr lang="fr-BE" sz="1800" b="1" i="0" u="sng" strike="noStrike" cap="none" dirty="0">
                <a:solidFill>
                  <a:schemeClr val="dk1"/>
                </a:solidFill>
                <a:latin typeface="Calibri"/>
                <a:ea typeface="Calibri"/>
                <a:cs typeface="Calibri"/>
                <a:sym typeface="Calibri"/>
              </a:rPr>
              <a:t>premiers pas vers le Zéro Déchet</a:t>
            </a:r>
            <a:endParaRPr sz="1400" b="0" i="0" u="none" strike="noStrike" cap="none" dirty="0">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p:txBody>
      </p:sp>
      <p:sp>
        <p:nvSpPr>
          <p:cNvPr id="333" name="Google Shape;333;p66"/>
          <p:cNvSpPr txBox="1">
            <a:spLocks noGrp="1"/>
          </p:cNvSpPr>
          <p:nvPr>
            <p:ph type="title"/>
          </p:nvPr>
        </p:nvSpPr>
        <p:spPr>
          <a:xfrm>
            <a:off x="683568" y="160282"/>
            <a:ext cx="8229600" cy="1049829"/>
          </a:xfrm>
          <a:prstGeom prst="rect">
            <a:avLst/>
          </a:prstGeom>
          <a:noFill/>
          <a:ln>
            <a:noFill/>
          </a:ln>
        </p:spPr>
        <p:txBody>
          <a:bodyPr spcFirstLastPara="1" wrap="square" lIns="62850" tIns="62850" rIns="62850" bIns="62850" anchor="t" anchorCtr="0">
            <a:noAutofit/>
          </a:bodyPr>
          <a:lstStyle/>
          <a:p>
            <a:pPr marL="0" marR="0" lvl="0" indent="0" algn="just" rtl="0">
              <a:lnSpc>
                <a:spcPct val="100000"/>
              </a:lnSpc>
              <a:spcBef>
                <a:spcPts val="0"/>
              </a:spcBef>
              <a:spcAft>
                <a:spcPts val="0"/>
              </a:spcAft>
              <a:buClr>
                <a:srgbClr val="00799D"/>
              </a:buClr>
              <a:buSzPts val="1000"/>
              <a:buFont typeface="Arial"/>
              <a:buNone/>
            </a:pPr>
            <a:r>
              <a:rPr lang="fr-BE" sz="2800" b="1" i="0" u="none" strike="noStrike" cap="none" dirty="0">
                <a:latin typeface="Arial"/>
                <a:ea typeface="Arial"/>
                <a:cs typeface="Arial"/>
                <a:sym typeface="Arial"/>
              </a:rPr>
              <a:t>Quels comportements Zéro Déchet chez les </a:t>
            </a:r>
            <a:r>
              <a:rPr lang="fr-BE" sz="2800" b="1" i="0" u="none" strike="noStrike" cap="none" dirty="0">
                <a:solidFill>
                  <a:srgbClr val="92D050"/>
                </a:solidFill>
                <a:latin typeface="Arial"/>
                <a:ea typeface="Arial"/>
                <a:cs typeface="Arial"/>
                <a:sym typeface="Arial"/>
              </a:rPr>
              <a:t>participants au Challenge 2021</a:t>
            </a:r>
            <a:r>
              <a:rPr lang="fr-BE" sz="2800" b="1" i="0" u="none" strike="noStrike" cap="none" dirty="0">
                <a:latin typeface="Arial"/>
                <a:ea typeface="Arial"/>
                <a:cs typeface="Arial"/>
                <a:sym typeface="Arial"/>
              </a:rPr>
              <a:t>?</a:t>
            </a:r>
            <a:endParaRPr sz="2800" b="1" i="0" u="none" strike="noStrike" cap="none" dirty="0">
              <a:solidFill>
                <a:srgbClr val="6CB644"/>
              </a:solidFill>
              <a:latin typeface="Arial"/>
              <a:ea typeface="Arial"/>
              <a:cs typeface="Arial"/>
              <a:sym typeface="Arial"/>
            </a:endParaRPr>
          </a:p>
        </p:txBody>
      </p:sp>
      <p:sp>
        <p:nvSpPr>
          <p:cNvPr id="5" name="Google Shape;297;p65"/>
          <p:cNvSpPr txBox="1"/>
          <p:nvPr/>
        </p:nvSpPr>
        <p:spPr>
          <a:xfrm>
            <a:off x="351625" y="1329580"/>
            <a:ext cx="8573827" cy="2516849"/>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201F1E"/>
              </a:solidFill>
              <a:latin typeface="Quattrocento Sans"/>
              <a:ea typeface="Quattrocento Sans"/>
              <a:cs typeface="Quattrocento Sans"/>
              <a:sym typeface="Quattrocento Sans"/>
            </a:endParaRPr>
          </a:p>
          <a:p>
            <a:pPr marL="342900" marR="0" lvl="0" indent="-342900" algn="l" rtl="0">
              <a:lnSpc>
                <a:spcPct val="100000"/>
              </a:lnSpc>
              <a:spcBef>
                <a:spcPts val="0"/>
              </a:spcBef>
              <a:spcAft>
                <a:spcPts val="0"/>
              </a:spcAft>
              <a:buClr>
                <a:srgbClr val="000000"/>
              </a:buClr>
              <a:buSzPts val="2400"/>
              <a:buFont typeface="Noto Sans Symbols"/>
              <a:buChar char="✔"/>
            </a:pPr>
            <a:r>
              <a:rPr lang="fr-BE" sz="2400" b="0" i="0" u="none" strike="noStrike" cap="none" dirty="0" smtClean="0">
                <a:solidFill>
                  <a:srgbClr val="262626"/>
                </a:solidFill>
                <a:latin typeface="Calibri"/>
                <a:ea typeface="Calibri"/>
                <a:cs typeface="Calibri"/>
                <a:sym typeface="Calibri"/>
              </a:rPr>
              <a:t>Boire de l’eau </a:t>
            </a:r>
            <a:r>
              <a:rPr lang="fr-BE" sz="2400" b="0" i="0" u="none" strike="noStrike" cap="none" dirty="0">
                <a:solidFill>
                  <a:srgbClr val="262626"/>
                </a:solidFill>
                <a:latin typeface="Calibri"/>
                <a:ea typeface="Calibri"/>
                <a:cs typeface="Calibri"/>
                <a:sym typeface="Calibri"/>
              </a:rPr>
              <a:t>du robinet (&gt;90</a:t>
            </a:r>
            <a:r>
              <a:rPr lang="fr-BE" sz="2400" b="0" i="0" u="none" strike="noStrike" cap="none" dirty="0" smtClean="0">
                <a:solidFill>
                  <a:srgbClr val="262626"/>
                </a:solidFill>
                <a:latin typeface="Calibri"/>
                <a:ea typeface="Calibri"/>
                <a:cs typeface="Calibri"/>
                <a:sym typeface="Calibri"/>
              </a:rPr>
              <a:t>% des participants au Challenge)</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fr-BE" sz="2400" b="0" i="0" u="none" strike="noStrike" cap="none" dirty="0" smtClean="0">
                <a:solidFill>
                  <a:srgbClr val="262626"/>
                </a:solidFill>
                <a:latin typeface="Calibri"/>
                <a:ea typeface="Calibri"/>
                <a:cs typeface="Calibri"/>
                <a:sym typeface="Calibri"/>
              </a:rPr>
              <a:t>Nettoyer avec </a:t>
            </a:r>
            <a:r>
              <a:rPr lang="fr-BE" sz="2400" b="0" i="0" u="none" strike="noStrike" cap="none" dirty="0">
                <a:solidFill>
                  <a:srgbClr val="262626"/>
                </a:solidFill>
                <a:latin typeface="Calibri"/>
                <a:ea typeface="Calibri"/>
                <a:cs typeface="Calibri"/>
                <a:sym typeface="Calibri"/>
              </a:rPr>
              <a:t>du matériel réutilisable (&gt;85%)</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fr-BE" sz="2400" b="0" i="0" u="none" strike="noStrike" cap="none" dirty="0" smtClean="0">
                <a:solidFill>
                  <a:srgbClr val="262626"/>
                </a:solidFill>
                <a:latin typeface="Calibri"/>
                <a:ea typeface="Calibri"/>
                <a:cs typeface="Calibri"/>
                <a:sym typeface="Calibri"/>
              </a:rPr>
              <a:t>Utiliser une </a:t>
            </a:r>
            <a:r>
              <a:rPr lang="fr-BE" sz="2400" b="0" i="0" u="none" strike="noStrike" cap="none" dirty="0">
                <a:solidFill>
                  <a:srgbClr val="262626"/>
                </a:solidFill>
                <a:latin typeface="Calibri"/>
                <a:ea typeface="Calibri"/>
                <a:cs typeface="Calibri"/>
                <a:sym typeface="Calibri"/>
              </a:rPr>
              <a:t>gourde (&gt;90%)</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fr-BE" sz="2400" b="0" i="0" u="none" strike="noStrike" cap="none" dirty="0" smtClean="0">
                <a:solidFill>
                  <a:srgbClr val="262626"/>
                </a:solidFill>
                <a:latin typeface="Calibri"/>
                <a:ea typeface="Calibri"/>
                <a:cs typeface="Calibri"/>
                <a:sym typeface="Calibri"/>
              </a:rPr>
              <a:t>Do-It-</a:t>
            </a:r>
            <a:r>
              <a:rPr lang="fr-BE" sz="2400" b="0" i="0" u="none" strike="noStrike" cap="none" dirty="0" err="1" smtClean="0">
                <a:solidFill>
                  <a:srgbClr val="262626"/>
                </a:solidFill>
                <a:latin typeface="Calibri"/>
                <a:ea typeface="Calibri"/>
                <a:cs typeface="Calibri"/>
                <a:sym typeface="Calibri"/>
              </a:rPr>
              <a:t>Yourself</a:t>
            </a:r>
            <a:r>
              <a:rPr lang="fr-BE" sz="2400" b="0" i="0" u="none" strike="noStrike" cap="none" dirty="0" smtClean="0">
                <a:solidFill>
                  <a:srgbClr val="262626"/>
                </a:solidFill>
                <a:latin typeface="Calibri"/>
                <a:ea typeface="Calibri"/>
                <a:cs typeface="Calibri"/>
                <a:sym typeface="Calibri"/>
              </a:rPr>
              <a:t> pour des petites préparations alimentaires (&gt;</a:t>
            </a:r>
            <a:r>
              <a:rPr lang="fr-BE" sz="2400" b="0" i="0" u="none" strike="noStrike" cap="none" dirty="0">
                <a:solidFill>
                  <a:srgbClr val="262626"/>
                </a:solidFill>
                <a:latin typeface="Calibri"/>
                <a:ea typeface="Calibri"/>
                <a:cs typeface="Calibri"/>
                <a:sym typeface="Calibri"/>
              </a:rPr>
              <a:t>90%)</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fr-BE" sz="2400" b="0" i="0" u="none" strike="noStrike" cap="none" dirty="0" smtClean="0">
                <a:solidFill>
                  <a:srgbClr val="262626"/>
                </a:solidFill>
                <a:latin typeface="Calibri"/>
                <a:ea typeface="Calibri"/>
                <a:cs typeface="Calibri"/>
                <a:sym typeface="Calibri"/>
              </a:rPr>
              <a:t>Avoir </a:t>
            </a:r>
            <a:r>
              <a:rPr lang="fr-BE" sz="2400" b="0" i="0" u="none" strike="noStrike" cap="none" dirty="0">
                <a:solidFill>
                  <a:srgbClr val="262626"/>
                </a:solidFill>
                <a:latin typeface="Calibri"/>
                <a:ea typeface="Calibri"/>
                <a:cs typeface="Calibri"/>
                <a:sym typeface="Calibri"/>
              </a:rPr>
              <a:t>un sac à vrac lors des courses ( &gt; 75%) </a:t>
            </a:r>
            <a:endParaRPr lang="fr-BE" sz="2400" b="0" i="0" u="none" strike="noStrike" cap="none" dirty="0" smtClean="0">
              <a:solidFill>
                <a:srgbClr val="262626"/>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Noto Sans Symbols"/>
              <a:buChar char="✔"/>
            </a:pPr>
            <a:r>
              <a:rPr lang="fr-BE" sz="2400" b="0" i="0" u="none" strike="noStrike" cap="none" dirty="0" smtClean="0">
                <a:solidFill>
                  <a:srgbClr val="262626"/>
                </a:solidFill>
                <a:latin typeface="Calibri"/>
                <a:ea typeface="Calibri"/>
                <a:cs typeface="Calibri"/>
                <a:sym typeface="Calibri"/>
              </a:rPr>
              <a:t>Acheter en </a:t>
            </a:r>
            <a:r>
              <a:rPr lang="fr-BE" sz="2400" b="0" i="0" u="none" strike="noStrike" cap="none" dirty="0">
                <a:solidFill>
                  <a:srgbClr val="262626"/>
                </a:solidFill>
                <a:latin typeface="Calibri"/>
                <a:ea typeface="Calibri"/>
                <a:cs typeface="Calibri"/>
                <a:sym typeface="Calibri"/>
              </a:rPr>
              <a:t>vrac les produits secs (&gt;65%) </a:t>
            </a:r>
            <a:endParaRPr sz="2400" b="0" i="0" u="none" strike="noStrike" cap="none" dirty="0">
              <a:solidFill>
                <a:srgbClr val="262626"/>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400"/>
              <a:buFont typeface="Arial"/>
              <a:buNone/>
            </a:pPr>
            <a:endParaRPr sz="2400" b="0" i="0" u="none" strike="noStrike" cap="none" dirty="0">
              <a:solidFill>
                <a:srgbClr val="FF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400"/>
              <a:buFont typeface="Arial"/>
              <a:buNone/>
            </a:pPr>
            <a:endParaRPr sz="2400" b="0" i="0" u="none" strike="noStrike" cap="none" dirty="0">
              <a:solidFill>
                <a:srgbClr val="FF0000"/>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2400" b="0" i="0" u="none" strike="noStrike" cap="none" dirty="0">
              <a:solidFill>
                <a:schemeClr val="dk1"/>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2400" b="0" i="0" u="none" strike="noStrike" cap="none" dirty="0">
              <a:solidFill>
                <a:srgbClr val="000000"/>
              </a:solidFill>
              <a:latin typeface="Calibri"/>
              <a:ea typeface="Calibri"/>
              <a:cs typeface="Calibri"/>
              <a:sym typeface="Calibri"/>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a:spLocks noGrp="1"/>
          </p:cNvSpPr>
          <p:nvPr>
            <p:ph type="title"/>
          </p:nvPr>
        </p:nvSpPr>
        <p:spPr>
          <a:xfrm>
            <a:off x="1027052" y="426019"/>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a:t>Pour les courses…</a:t>
            </a:r>
            <a:endParaRPr/>
          </a:p>
        </p:txBody>
      </p:sp>
      <p:sp>
        <p:nvSpPr>
          <p:cNvPr id="339" name="Google Shape;339;p22"/>
          <p:cNvSpPr txBox="1">
            <a:spLocks noGrp="1"/>
          </p:cNvSpPr>
          <p:nvPr>
            <p:ph type="body" idx="1"/>
          </p:nvPr>
        </p:nvSpPr>
        <p:spPr>
          <a:xfrm>
            <a:off x="251520" y="1646803"/>
            <a:ext cx="8501819" cy="4526000"/>
          </a:xfrm>
          <a:prstGeom prst="rect">
            <a:avLst/>
          </a:prstGeom>
          <a:noFill/>
          <a:ln>
            <a:noFill/>
          </a:ln>
        </p:spPr>
        <p:txBody>
          <a:bodyPr spcFirstLastPara="1" wrap="square" lIns="62850" tIns="62850" rIns="62850" bIns="62850" anchor="t" anchorCtr="0">
            <a:noAutofit/>
          </a:bodyPr>
          <a:lstStyle/>
          <a:p>
            <a:pPr marL="571500" lvl="0" indent="-342900" algn="l" rtl="0">
              <a:lnSpc>
                <a:spcPct val="100000"/>
              </a:lnSpc>
              <a:spcBef>
                <a:spcPts val="0"/>
              </a:spcBef>
              <a:spcAft>
                <a:spcPts val="0"/>
              </a:spcAft>
              <a:buSzPts val="2800"/>
              <a:buFont typeface="Arial"/>
              <a:buChar char="•"/>
            </a:pPr>
            <a:r>
              <a:rPr lang="fr-BE" sz="2000"/>
              <a:t>Plus de 85 % des challengers </a:t>
            </a:r>
            <a:r>
              <a:rPr lang="fr-BE" sz="2000" b="1"/>
              <a:t>s’organisent</a:t>
            </a:r>
            <a:r>
              <a:rPr lang="fr-BE" sz="2000"/>
              <a:t> pour faire leurs </a:t>
            </a:r>
            <a:r>
              <a:rPr lang="fr-BE" sz="2000" b="1"/>
              <a:t>courses</a:t>
            </a:r>
            <a:r>
              <a:rPr lang="fr-BE" sz="2000"/>
              <a:t>. Ils rangent une fois par semaine le </a:t>
            </a:r>
            <a:r>
              <a:rPr lang="fr-BE" sz="2000" u="sng"/>
              <a:t>frigo</a:t>
            </a:r>
            <a:r>
              <a:rPr lang="fr-BE" sz="2000"/>
              <a:t> pour éviter d’oublier des aliments. Ils font </a:t>
            </a:r>
            <a:r>
              <a:rPr lang="fr-BE" sz="2000" u="sng"/>
              <a:t>une liste de course</a:t>
            </a:r>
            <a:r>
              <a:rPr lang="fr-BE" sz="2000"/>
              <a:t>. Ils s’organisent pour avoir un </a:t>
            </a:r>
            <a:r>
              <a:rPr lang="fr-BE" sz="2000" u="sng"/>
              <a:t>sac à vrac </a:t>
            </a:r>
            <a:r>
              <a:rPr lang="fr-BE" sz="2000"/>
              <a:t>sur eux en permanence. Ils utilisent un </a:t>
            </a:r>
            <a:r>
              <a:rPr lang="fr-BE" sz="2000" u="sng"/>
              <a:t>sac ou contenant réutilisable</a:t>
            </a:r>
            <a:r>
              <a:rPr lang="fr-BE" sz="2000"/>
              <a:t> pour emporter leurs achats dans les petits commerces ou les grandes surfaces. </a:t>
            </a:r>
            <a:endParaRPr/>
          </a:p>
          <a:p>
            <a:pPr marL="571500" lvl="0" indent="-165100" algn="l" rtl="0">
              <a:lnSpc>
                <a:spcPct val="100000"/>
              </a:lnSpc>
              <a:spcBef>
                <a:spcPts val="0"/>
              </a:spcBef>
              <a:spcAft>
                <a:spcPts val="0"/>
              </a:spcAft>
              <a:buSzPts val="2800"/>
              <a:buFont typeface="Arial"/>
              <a:buNone/>
            </a:pPr>
            <a:endParaRPr sz="2000"/>
          </a:p>
          <a:p>
            <a:pPr marL="571500" lvl="0" indent="-342900" algn="l" rtl="0">
              <a:lnSpc>
                <a:spcPct val="100000"/>
              </a:lnSpc>
              <a:spcBef>
                <a:spcPts val="0"/>
              </a:spcBef>
              <a:spcAft>
                <a:spcPts val="0"/>
              </a:spcAft>
              <a:buSzPts val="2800"/>
              <a:buFont typeface="Arial"/>
              <a:buChar char="•"/>
            </a:pPr>
            <a:r>
              <a:rPr lang="fr-BE" sz="2000"/>
              <a:t>Ils achètent </a:t>
            </a:r>
            <a:r>
              <a:rPr lang="fr-BE" sz="2000" b="1"/>
              <a:t>en</a:t>
            </a:r>
            <a:r>
              <a:rPr lang="fr-BE" sz="2000"/>
              <a:t> </a:t>
            </a:r>
            <a:r>
              <a:rPr lang="fr-BE" sz="2000" b="1"/>
              <a:t>VRAC:</a:t>
            </a:r>
            <a:r>
              <a:rPr lang="fr-BE" sz="2000"/>
              <a:t> 90 % achètent des </a:t>
            </a:r>
            <a:r>
              <a:rPr lang="fr-BE" sz="2000" u="sng"/>
              <a:t>produits secs </a:t>
            </a:r>
            <a:r>
              <a:rPr lang="fr-BE" sz="2000"/>
              <a:t>(pâtes, riz, céréales, farine, etc.), plus de 70 % achètent en VRAC les </a:t>
            </a:r>
            <a:r>
              <a:rPr lang="fr-BE" sz="2000" u="sng"/>
              <a:t>produits «à la découpe»</a:t>
            </a:r>
            <a:r>
              <a:rPr lang="fr-BE" sz="2000"/>
              <a:t> (charcuterie, laiterie, etc. ) et utilisent un sac réutilisable pour acheter du </a:t>
            </a:r>
            <a:r>
              <a:rPr lang="fr-BE" sz="2000" u="sng"/>
              <a:t>pain</a:t>
            </a:r>
            <a:r>
              <a:rPr lang="fr-BE" sz="2000"/>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7"/>
          <p:cNvSpPr txBox="1">
            <a:spLocks noGrp="1"/>
          </p:cNvSpPr>
          <p:nvPr>
            <p:ph type="title"/>
          </p:nvPr>
        </p:nvSpPr>
        <p:spPr>
          <a:xfrm>
            <a:off x="744248" y="237484"/>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a:t>Pour les courses…</a:t>
            </a:r>
            <a:endParaRPr/>
          </a:p>
        </p:txBody>
      </p:sp>
      <p:graphicFrame>
        <p:nvGraphicFramePr>
          <p:cNvPr id="345" name="Google Shape;345;p67"/>
          <p:cNvGraphicFramePr/>
          <p:nvPr>
            <p:extLst>
              <p:ext uri="{D42A27DB-BD31-4B8C-83A1-F6EECF244321}">
                <p14:modId xmlns:p14="http://schemas.microsoft.com/office/powerpoint/2010/main" val="1136430131"/>
              </p:ext>
            </p:extLst>
          </p:nvPr>
        </p:nvGraphicFramePr>
        <p:xfrm>
          <a:off x="441102" y="756400"/>
          <a:ext cx="8835892" cy="267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6" name="Google Shape;346;p67"/>
          <p:cNvGraphicFramePr/>
          <p:nvPr>
            <p:extLst>
              <p:ext uri="{D42A27DB-BD31-4B8C-83A1-F6EECF244321}">
                <p14:modId xmlns:p14="http://schemas.microsoft.com/office/powerpoint/2010/main" val="1649459514"/>
              </p:ext>
            </p:extLst>
          </p:nvPr>
        </p:nvGraphicFramePr>
        <p:xfrm>
          <a:off x="-174089" y="3429000"/>
          <a:ext cx="9609202" cy="3412503"/>
        </p:xfrm>
        <a:graphic>
          <a:graphicData uri="http://schemas.openxmlformats.org/drawingml/2006/chart">
            <c:chart xmlns:c="http://schemas.openxmlformats.org/drawingml/2006/chart" xmlns:r="http://schemas.openxmlformats.org/officeDocument/2006/relationships" r:id="rId4"/>
          </a:graphicData>
        </a:graphic>
      </p:graphicFrame>
      <p:sp>
        <p:nvSpPr>
          <p:cNvPr id="347" name="Google Shape;347;p67"/>
          <p:cNvSpPr/>
          <p:nvPr/>
        </p:nvSpPr>
        <p:spPr>
          <a:xfrm>
            <a:off x="1557337" y="2233612"/>
            <a:ext cx="447675" cy="123825"/>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348" name="Google Shape;348;p67"/>
          <p:cNvSpPr/>
          <p:nvPr/>
        </p:nvSpPr>
        <p:spPr>
          <a:xfrm>
            <a:off x="1471612" y="4647125"/>
            <a:ext cx="447675" cy="123825"/>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2" name="ZoneTexte 1"/>
          <p:cNvSpPr txBox="1"/>
          <p:nvPr/>
        </p:nvSpPr>
        <p:spPr>
          <a:xfrm>
            <a:off x="1471612" y="6134897"/>
            <a:ext cx="5291327" cy="612719"/>
          </a:xfrm>
          <a:prstGeom prst="rect">
            <a:avLst/>
          </a:prstGeom>
          <a:noFill/>
          <a:ln>
            <a:solidFill>
              <a:schemeClr val="tx1"/>
            </a:solidFill>
            <a:prstDash val="sysDash"/>
          </a:ln>
        </p:spPr>
        <p:txBody>
          <a:bodyPr wrap="square" rtlCol="0">
            <a:spAutoFit/>
          </a:bodyPr>
          <a:lstStyle/>
          <a:p>
            <a:endParaRPr lang="fr-B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8"/>
          <p:cNvSpPr txBox="1">
            <a:spLocks noGrp="1"/>
          </p:cNvSpPr>
          <p:nvPr>
            <p:ph type="title"/>
          </p:nvPr>
        </p:nvSpPr>
        <p:spPr>
          <a:xfrm>
            <a:off x="914400" y="143214"/>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a:t>Pour les courses…</a:t>
            </a:r>
            <a:endParaRPr/>
          </a:p>
        </p:txBody>
      </p:sp>
      <p:graphicFrame>
        <p:nvGraphicFramePr>
          <p:cNvPr id="354" name="Google Shape;354;p68"/>
          <p:cNvGraphicFramePr/>
          <p:nvPr>
            <p:extLst>
              <p:ext uri="{D42A27DB-BD31-4B8C-83A1-F6EECF244321}">
                <p14:modId xmlns:p14="http://schemas.microsoft.com/office/powerpoint/2010/main" val="553625486"/>
              </p:ext>
            </p:extLst>
          </p:nvPr>
        </p:nvGraphicFramePr>
        <p:xfrm>
          <a:off x="-96134" y="3377324"/>
          <a:ext cx="9426804" cy="3346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5" name="Google Shape;355;p68"/>
          <p:cNvGraphicFramePr/>
          <p:nvPr>
            <p:extLst>
              <p:ext uri="{D42A27DB-BD31-4B8C-83A1-F6EECF244321}">
                <p14:modId xmlns:p14="http://schemas.microsoft.com/office/powerpoint/2010/main" val="1465667210"/>
              </p:ext>
            </p:extLst>
          </p:nvPr>
        </p:nvGraphicFramePr>
        <p:xfrm>
          <a:off x="0" y="697584"/>
          <a:ext cx="9143999" cy="2799761"/>
        </p:xfrm>
        <a:graphic>
          <a:graphicData uri="http://schemas.openxmlformats.org/drawingml/2006/chart">
            <c:chart xmlns:c="http://schemas.openxmlformats.org/drawingml/2006/chart" xmlns:r="http://schemas.openxmlformats.org/officeDocument/2006/relationships" r:id="rId4"/>
          </a:graphicData>
        </a:graphic>
      </p:graphicFrame>
      <p:sp>
        <p:nvSpPr>
          <p:cNvPr id="356" name="Google Shape;356;p68"/>
          <p:cNvSpPr/>
          <p:nvPr/>
        </p:nvSpPr>
        <p:spPr>
          <a:xfrm>
            <a:off x="1481137" y="3019648"/>
            <a:ext cx="447675" cy="123825"/>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5"/>
          <p:cNvSpPr txBox="1">
            <a:spLocks noGrp="1"/>
          </p:cNvSpPr>
          <p:nvPr>
            <p:ph type="title"/>
          </p:nvPr>
        </p:nvSpPr>
        <p:spPr>
          <a:xfrm>
            <a:off x="914400" y="188641"/>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a:t>Pour les repas… </a:t>
            </a:r>
            <a:r>
              <a:rPr lang="fr-BE" sz="2800"/>
              <a:t>à la maison ou en dehors</a:t>
            </a:r>
            <a:endParaRPr/>
          </a:p>
        </p:txBody>
      </p:sp>
      <p:sp>
        <p:nvSpPr>
          <p:cNvPr id="367" name="Google Shape;367;p25"/>
          <p:cNvSpPr txBox="1">
            <a:spLocks noGrp="1"/>
          </p:cNvSpPr>
          <p:nvPr>
            <p:ph type="body" idx="1"/>
          </p:nvPr>
        </p:nvSpPr>
        <p:spPr>
          <a:xfrm>
            <a:off x="160659" y="869841"/>
            <a:ext cx="8573827" cy="5562141"/>
          </a:xfrm>
          <a:prstGeom prst="rect">
            <a:avLst/>
          </a:prstGeom>
          <a:noFill/>
          <a:ln>
            <a:noFill/>
          </a:ln>
        </p:spPr>
        <p:txBody>
          <a:bodyPr spcFirstLastPara="1" wrap="square" lIns="62850" tIns="62850" rIns="62850" bIns="62850" anchor="t" anchorCtr="0">
            <a:noAutofit/>
          </a:bodyPr>
          <a:lstStyle/>
          <a:p>
            <a:pPr marL="571500" lvl="0" indent="-342900" algn="l" rtl="0">
              <a:lnSpc>
                <a:spcPct val="100000"/>
              </a:lnSpc>
              <a:spcBef>
                <a:spcPts val="0"/>
              </a:spcBef>
              <a:spcAft>
                <a:spcPts val="0"/>
              </a:spcAft>
              <a:buSzPts val="2800"/>
              <a:buFont typeface="Arial"/>
              <a:buChar char="•"/>
            </a:pPr>
            <a:r>
              <a:rPr lang="fr-BE" sz="2000"/>
              <a:t>Plus de 95 % des challengers boivent de </a:t>
            </a:r>
            <a:r>
              <a:rPr lang="fr-BE" sz="2000" b="1"/>
              <a:t>l’eau du robinet </a:t>
            </a:r>
            <a:r>
              <a:rPr lang="fr-BE" sz="2000"/>
              <a:t>et </a:t>
            </a:r>
            <a:r>
              <a:rPr lang="fr-BE" sz="2000" b="1"/>
              <a:t>cuisinent</a:t>
            </a:r>
            <a:r>
              <a:rPr lang="fr-BE" sz="2000"/>
              <a:t> les repas en tenant compte de ce qui est </a:t>
            </a:r>
            <a:r>
              <a:rPr lang="fr-BE" sz="2000" u="sng"/>
              <a:t>encore disponible </a:t>
            </a:r>
            <a:r>
              <a:rPr lang="fr-BE" sz="2000"/>
              <a:t>à la maison et des </a:t>
            </a:r>
            <a:r>
              <a:rPr lang="fr-BE" sz="2000" u="sng"/>
              <a:t>restes</a:t>
            </a:r>
            <a:r>
              <a:rPr lang="fr-BE" sz="2000"/>
              <a:t> à consommer.</a:t>
            </a:r>
            <a:endParaRPr/>
          </a:p>
          <a:p>
            <a:pPr marL="571500" lvl="0" indent="-165100" algn="l" rtl="0">
              <a:lnSpc>
                <a:spcPct val="100000"/>
              </a:lnSpc>
              <a:spcBef>
                <a:spcPts val="0"/>
              </a:spcBef>
              <a:spcAft>
                <a:spcPts val="0"/>
              </a:spcAft>
              <a:buSzPts val="2800"/>
              <a:buFont typeface="Arial"/>
              <a:buNone/>
            </a:pPr>
            <a:endParaRPr sz="2000"/>
          </a:p>
          <a:p>
            <a:pPr marL="571500" lvl="0" indent="-342900" algn="l" rtl="0">
              <a:lnSpc>
                <a:spcPct val="100000"/>
              </a:lnSpc>
              <a:spcBef>
                <a:spcPts val="0"/>
              </a:spcBef>
              <a:spcAft>
                <a:spcPts val="0"/>
              </a:spcAft>
              <a:buSzPts val="2800"/>
              <a:buFont typeface="Arial"/>
              <a:buChar char="•"/>
            </a:pPr>
            <a:r>
              <a:rPr lang="fr-BE" sz="2000"/>
              <a:t>Ils cuisinent différemment et, plus que le bruxellois moyen, ils </a:t>
            </a:r>
            <a:r>
              <a:rPr lang="fr-BE" sz="2000" b="1"/>
              <a:t>préparent beaucoup eux-mêmes</a:t>
            </a:r>
            <a:r>
              <a:rPr lang="fr-BE" sz="2000"/>
              <a:t>. En effet, plus de 95 % font des préparations maison telles que : vinaigrettes, soupes, sauces, houmous, crêpes, Plus de 60 % d’entre eux font également des préparations maison telles que : biscuits, yaourts, pains, etc. Ils sont même 60 % à tenter d’éviter le gaspillage alimentaire en cuisinant également les fanes de légumes, la peau des fruits, en transformant les fruits trop mûrs en smoothies ou confitures et les légumes défraîchis en soupes.</a:t>
            </a:r>
            <a:endParaRPr/>
          </a:p>
          <a:p>
            <a:pPr marL="571500" lvl="0" indent="-165100" algn="l" rtl="0">
              <a:lnSpc>
                <a:spcPct val="100000"/>
              </a:lnSpc>
              <a:spcBef>
                <a:spcPts val="0"/>
              </a:spcBef>
              <a:spcAft>
                <a:spcPts val="0"/>
              </a:spcAft>
              <a:buSzPts val="2800"/>
              <a:buFont typeface="Arial"/>
              <a:buNone/>
            </a:pPr>
            <a:endParaRPr sz="2000"/>
          </a:p>
          <a:p>
            <a:pPr marL="571500" lvl="0" indent="-342900" algn="l" rtl="0">
              <a:lnSpc>
                <a:spcPct val="100000"/>
              </a:lnSpc>
              <a:spcBef>
                <a:spcPts val="0"/>
              </a:spcBef>
              <a:spcAft>
                <a:spcPts val="0"/>
              </a:spcAft>
              <a:buSzPts val="2800"/>
              <a:buFont typeface="Arial"/>
              <a:buChar char="•"/>
            </a:pPr>
            <a:r>
              <a:rPr lang="fr-BE" sz="2000"/>
              <a:t>Pour les </a:t>
            </a:r>
            <a:r>
              <a:rPr lang="fr-BE" sz="2000" b="1"/>
              <a:t>repas de midi </a:t>
            </a:r>
            <a:r>
              <a:rPr lang="fr-BE" sz="2000"/>
              <a:t>(lunch), ils sont plus de 80 % à utiliser des contenants réutilisables (boîtes à tartine, sacs en tissus, boîtes à biscuits). Ils sont même 100 % à utiliser une gourde (bouteilles isothermes, mugs,...) pour les </a:t>
            </a:r>
            <a:r>
              <a:rPr lang="fr-BE" sz="2000" b="1"/>
              <a:t>boissons</a:t>
            </a:r>
            <a:r>
              <a:rPr lang="fr-BE" sz="2000"/>
              <a:t>.</a:t>
            </a:r>
            <a:endParaRPr/>
          </a:p>
          <a:p>
            <a:pPr marL="457200" marR="0" lvl="0" indent="-228600" algn="l" rtl="0">
              <a:lnSpc>
                <a:spcPct val="100000"/>
              </a:lnSpc>
              <a:spcBef>
                <a:spcPts val="0"/>
              </a:spcBef>
              <a:spcAft>
                <a:spcPts val="0"/>
              </a:spcAft>
              <a:buClr>
                <a:srgbClr val="000000"/>
              </a:buClr>
              <a:buSzPts val="2800"/>
              <a:buFont typeface="Merriweather Sans"/>
              <a:buNone/>
            </a:pPr>
            <a:endParaRPr sz="2000"/>
          </a:p>
          <a:p>
            <a:pPr marL="457200" marR="0" lvl="0" indent="-228600" algn="l" rtl="0">
              <a:lnSpc>
                <a:spcPct val="100000"/>
              </a:lnSpc>
              <a:spcBef>
                <a:spcPts val="0"/>
              </a:spcBef>
              <a:spcAft>
                <a:spcPts val="0"/>
              </a:spcAft>
              <a:buClr>
                <a:srgbClr val="000000"/>
              </a:buClr>
              <a:buSzPts val="2800"/>
              <a:buFont typeface="Merriweather Sans"/>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6"/>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373" name="Google Shape;373;p26"/>
          <p:cNvSpPr txBox="1">
            <a:spLocks noGrp="1"/>
          </p:cNvSpPr>
          <p:nvPr>
            <p:ph type="title"/>
          </p:nvPr>
        </p:nvSpPr>
        <p:spPr>
          <a:xfrm>
            <a:off x="744248" y="98909"/>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dirty="0"/>
              <a:t>Pour les repas… </a:t>
            </a:r>
            <a:r>
              <a:rPr lang="fr-BE" sz="2800" dirty="0"/>
              <a:t>à la maison</a:t>
            </a:r>
            <a:endParaRPr dirty="0"/>
          </a:p>
        </p:txBody>
      </p:sp>
      <p:graphicFrame>
        <p:nvGraphicFramePr>
          <p:cNvPr id="374" name="Google Shape;374;p26"/>
          <p:cNvGraphicFramePr/>
          <p:nvPr>
            <p:extLst>
              <p:ext uri="{D42A27DB-BD31-4B8C-83A1-F6EECF244321}">
                <p14:modId xmlns:p14="http://schemas.microsoft.com/office/powerpoint/2010/main" val="1893064728"/>
              </p:ext>
            </p:extLst>
          </p:nvPr>
        </p:nvGraphicFramePr>
        <p:xfrm>
          <a:off x="0" y="3429000"/>
          <a:ext cx="914400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5" name="Google Shape;375;p26"/>
          <p:cNvGraphicFramePr/>
          <p:nvPr>
            <p:extLst>
              <p:ext uri="{D42A27DB-BD31-4B8C-83A1-F6EECF244321}">
                <p14:modId xmlns:p14="http://schemas.microsoft.com/office/powerpoint/2010/main" val="3729424299"/>
              </p:ext>
            </p:extLst>
          </p:nvPr>
        </p:nvGraphicFramePr>
        <p:xfrm>
          <a:off x="0" y="685197"/>
          <a:ext cx="9143999" cy="2863893"/>
        </p:xfrm>
        <a:graphic>
          <a:graphicData uri="http://schemas.openxmlformats.org/drawingml/2006/chart">
            <c:chart xmlns:c="http://schemas.openxmlformats.org/drawingml/2006/chart" xmlns:r="http://schemas.openxmlformats.org/officeDocument/2006/relationships" r:id="rId4"/>
          </a:graphicData>
        </a:graphic>
      </p:graphicFrame>
      <p:sp>
        <p:nvSpPr>
          <p:cNvPr id="376" name="Google Shape;376;p26"/>
          <p:cNvSpPr/>
          <p:nvPr/>
        </p:nvSpPr>
        <p:spPr>
          <a:xfrm>
            <a:off x="-1" y="2848198"/>
            <a:ext cx="447675" cy="123825"/>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9"/>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382" name="Google Shape;382;p69"/>
          <p:cNvSpPr txBox="1">
            <a:spLocks noGrp="1"/>
          </p:cNvSpPr>
          <p:nvPr>
            <p:ph type="title"/>
          </p:nvPr>
        </p:nvSpPr>
        <p:spPr>
          <a:xfrm>
            <a:off x="583920" y="116632"/>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a:t>Pour les repas… </a:t>
            </a:r>
            <a:r>
              <a:rPr lang="fr-BE" sz="2800"/>
              <a:t>en dehors</a:t>
            </a:r>
            <a:endParaRPr/>
          </a:p>
        </p:txBody>
      </p:sp>
      <p:graphicFrame>
        <p:nvGraphicFramePr>
          <p:cNvPr id="383" name="Google Shape;383;p69"/>
          <p:cNvGraphicFramePr/>
          <p:nvPr>
            <p:extLst>
              <p:ext uri="{D42A27DB-BD31-4B8C-83A1-F6EECF244321}">
                <p14:modId xmlns:p14="http://schemas.microsoft.com/office/powerpoint/2010/main" val="134882741"/>
              </p:ext>
            </p:extLst>
          </p:nvPr>
        </p:nvGraphicFramePr>
        <p:xfrm>
          <a:off x="0" y="685197"/>
          <a:ext cx="9280918" cy="28333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4" name="Google Shape;384;p69"/>
          <p:cNvGraphicFramePr/>
          <p:nvPr>
            <p:extLst>
              <p:ext uri="{D42A27DB-BD31-4B8C-83A1-F6EECF244321}">
                <p14:modId xmlns:p14="http://schemas.microsoft.com/office/powerpoint/2010/main" val="1267078897"/>
              </p:ext>
            </p:extLst>
          </p:nvPr>
        </p:nvGraphicFramePr>
        <p:xfrm>
          <a:off x="0" y="3642858"/>
          <a:ext cx="9144000" cy="3020492"/>
        </p:xfrm>
        <a:graphic>
          <a:graphicData uri="http://schemas.openxmlformats.org/drawingml/2006/chart">
            <c:chart xmlns:c="http://schemas.openxmlformats.org/drawingml/2006/chart" xmlns:r="http://schemas.openxmlformats.org/officeDocument/2006/relationships" r:id="rId4"/>
          </a:graphicData>
        </a:graphic>
      </p:graphicFrame>
      <p:sp>
        <p:nvSpPr>
          <p:cNvPr id="385" name="Google Shape;385;p69"/>
          <p:cNvSpPr/>
          <p:nvPr/>
        </p:nvSpPr>
        <p:spPr>
          <a:xfrm>
            <a:off x="114300" y="2324100"/>
            <a:ext cx="123825" cy="333375"/>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4"/>
          <p:cNvSpPr txBox="1">
            <a:spLocks noGrp="1"/>
          </p:cNvSpPr>
          <p:nvPr>
            <p:ph type="title"/>
          </p:nvPr>
        </p:nvSpPr>
        <p:spPr>
          <a:xfrm>
            <a:off x="791580" y="219961"/>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sz="3200" b="1" dirty="0" smtClean="0">
                <a:latin typeface="Calibri"/>
                <a:ea typeface="Calibri"/>
                <a:cs typeface="Calibri"/>
                <a:sym typeface="Calibri"/>
              </a:rPr>
              <a:t>Qui sont les participants ?</a:t>
            </a:r>
            <a:endParaRPr sz="3300" b="1" i="0" u="none" strike="noStrike" cap="none" dirty="0">
              <a:solidFill>
                <a:srgbClr val="6CB644"/>
              </a:solidFill>
              <a:latin typeface="Arial"/>
              <a:ea typeface="Arial"/>
              <a:cs typeface="Arial"/>
              <a:sym typeface="Arial"/>
            </a:endParaRPr>
          </a:p>
        </p:txBody>
      </p:sp>
      <p:sp>
        <p:nvSpPr>
          <p:cNvPr id="99" name="Google Shape;99;p54"/>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100" name="Google Shape;100;p54"/>
          <p:cNvSpPr txBox="1"/>
          <p:nvPr/>
        </p:nvSpPr>
        <p:spPr>
          <a:xfrm>
            <a:off x="291000" y="901161"/>
            <a:ext cx="8562000" cy="5481200"/>
          </a:xfrm>
          <a:prstGeom prst="rect">
            <a:avLst/>
          </a:prstGeom>
          <a:noFill/>
          <a:ln>
            <a:noFill/>
          </a:ln>
        </p:spPr>
        <p:txBody>
          <a:bodyPr spcFirstLastPara="1" wrap="square" lIns="62850" tIns="62850" rIns="62850" bIns="62850" anchor="t" anchorCtr="0">
            <a:noAutofit/>
          </a:bodyPr>
          <a:lstStyle/>
          <a:p>
            <a:pPr marL="342900" marR="0" lvl="0" indent="-342900" algn="l" rtl="0">
              <a:lnSpc>
                <a:spcPct val="100000"/>
              </a:lnSpc>
              <a:spcBef>
                <a:spcPts val="0"/>
              </a:spcBef>
              <a:spcAft>
                <a:spcPts val="0"/>
              </a:spcAft>
              <a:buClr>
                <a:schemeClr val="dk1"/>
              </a:buClr>
              <a:buSzPts val="2400"/>
              <a:buFont typeface="Noto Sans Symbols"/>
              <a:buChar char="∙"/>
            </a:pPr>
            <a:endParaRPr lang="fr-BE" sz="2400" b="0" i="0" u="none" strike="noStrike" cap="none" dirty="0" smtClean="0">
              <a:solidFill>
                <a:schemeClr val="dk1"/>
              </a:solidFill>
              <a:latin typeface="+mn-lt"/>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Noto Sans Symbols"/>
              <a:buChar char="∙"/>
            </a:pPr>
            <a:r>
              <a:rPr lang="fr-BE" sz="2400" b="0" i="0" u="none" strike="noStrike" cap="none" dirty="0" smtClean="0">
                <a:solidFill>
                  <a:schemeClr val="dk1"/>
                </a:solidFill>
                <a:latin typeface="+mn-lt"/>
                <a:ea typeface="Calibri"/>
                <a:cs typeface="Calibri"/>
                <a:sym typeface="Calibri"/>
              </a:rPr>
              <a:t>222 pré-inscriptions </a:t>
            </a:r>
          </a:p>
          <a:p>
            <a:pPr marL="342900" marR="0" lvl="0" indent="-342900" algn="l" rtl="0">
              <a:lnSpc>
                <a:spcPct val="100000"/>
              </a:lnSpc>
              <a:spcBef>
                <a:spcPts val="0"/>
              </a:spcBef>
              <a:spcAft>
                <a:spcPts val="0"/>
              </a:spcAft>
              <a:buClr>
                <a:schemeClr val="dk1"/>
              </a:buClr>
              <a:buSzPts val="2400"/>
              <a:buFont typeface="Noto Sans Symbols"/>
              <a:buChar char="∙"/>
            </a:pPr>
            <a:r>
              <a:rPr lang="fr-BE" sz="2400" b="0" i="0" u="none" strike="noStrike" cap="none" dirty="0" smtClean="0">
                <a:solidFill>
                  <a:schemeClr val="dk1"/>
                </a:solidFill>
                <a:latin typeface="+mn-lt"/>
                <a:ea typeface="Calibri"/>
                <a:cs typeface="Calibri"/>
                <a:sym typeface="Calibri"/>
              </a:rPr>
              <a:t>154 ménages sélectionnés </a:t>
            </a:r>
            <a:r>
              <a:rPr lang="fr-BE" sz="2400" dirty="0" smtClean="0">
                <a:solidFill>
                  <a:schemeClr val="dk1"/>
                </a:solidFill>
                <a:latin typeface="+mn-lt"/>
                <a:ea typeface="Calibri"/>
                <a:cs typeface="Calibri"/>
                <a:sym typeface="Wingdings" panose="05000000000000000000" pitchFamily="2" charset="2"/>
              </a:rPr>
              <a:t> </a:t>
            </a:r>
            <a:r>
              <a:rPr lang="fr-BE" sz="2400" b="0" i="0" u="none" strike="noStrike" cap="none" dirty="0" smtClean="0">
                <a:solidFill>
                  <a:schemeClr val="dk1"/>
                </a:solidFill>
                <a:latin typeface="+mn-lt"/>
                <a:ea typeface="Calibri"/>
                <a:cs typeface="Calibri"/>
                <a:sym typeface="Calibri"/>
              </a:rPr>
              <a:t> </a:t>
            </a:r>
            <a:r>
              <a:rPr lang="fr-BE" sz="2400" b="0" i="0" u="none" strike="noStrike" cap="none" dirty="0" smtClean="0">
                <a:solidFill>
                  <a:schemeClr val="dk1"/>
                </a:solidFill>
                <a:latin typeface="+mn-lt"/>
                <a:ea typeface="Calibri"/>
                <a:cs typeface="Calibri"/>
                <a:sym typeface="Calibri"/>
              </a:rPr>
              <a:t>366 personnes concernées</a:t>
            </a:r>
            <a:endParaRPr sz="2400" b="0" i="1" u="none" strike="noStrike" cap="none" dirty="0" smtClean="0">
              <a:solidFill>
                <a:schemeClr val="dk1"/>
              </a:solidFill>
              <a:latin typeface="+mn-lt"/>
              <a:ea typeface="Calibri"/>
              <a:cs typeface="Calibri"/>
              <a:sym typeface="Calibri"/>
            </a:endParaRPr>
          </a:p>
          <a:p>
            <a:pPr marL="0" marR="0" lvl="0" indent="0" algn="l" rtl="0">
              <a:lnSpc>
                <a:spcPct val="130000"/>
              </a:lnSpc>
              <a:spcBef>
                <a:spcPts val="0"/>
              </a:spcBef>
              <a:spcAft>
                <a:spcPts val="0"/>
              </a:spcAft>
              <a:buClr>
                <a:srgbClr val="000000"/>
              </a:buClr>
              <a:buSzPts val="1200"/>
              <a:buFont typeface="Arial"/>
              <a:buNone/>
            </a:pPr>
            <a:endParaRPr sz="1200" b="1" i="0" u="none" strike="noStrike" cap="none" dirty="0" smtClean="0">
              <a:solidFill>
                <a:srgbClr val="007890"/>
              </a:solidFill>
              <a:latin typeface="+mn-lt"/>
              <a:ea typeface="Calibri"/>
              <a:cs typeface="Calibri"/>
              <a:sym typeface="Calibri"/>
            </a:endParaRPr>
          </a:p>
          <a:p>
            <a:pPr marL="0" marR="0" lvl="0" indent="0" algn="l" rtl="0">
              <a:lnSpc>
                <a:spcPct val="130000"/>
              </a:lnSpc>
              <a:spcBef>
                <a:spcPts val="0"/>
              </a:spcBef>
              <a:spcAft>
                <a:spcPts val="0"/>
              </a:spcAft>
              <a:buClr>
                <a:srgbClr val="000000"/>
              </a:buClr>
              <a:buSzPts val="1200"/>
              <a:buFont typeface="Arial"/>
              <a:buNone/>
            </a:pPr>
            <a:r>
              <a:rPr lang="fr-BE" sz="1200" b="1" i="0" u="none" strike="noStrike" cap="none" dirty="0" smtClean="0">
                <a:solidFill>
                  <a:srgbClr val="007890"/>
                </a:solidFill>
                <a:latin typeface="+mn-lt"/>
                <a:ea typeface="Calibri"/>
                <a:cs typeface="Calibri"/>
                <a:sym typeface="Calibri"/>
              </a:rPr>
              <a:t> </a:t>
            </a:r>
            <a:endParaRPr sz="1400" b="0" i="0" u="none" strike="noStrike" cap="none" dirty="0" smtClean="0">
              <a:solidFill>
                <a:srgbClr val="000000"/>
              </a:solidFill>
              <a:latin typeface="+mn-lt"/>
              <a:sym typeface="Arial"/>
            </a:endParaRPr>
          </a:p>
          <a:p>
            <a:pPr marL="0" marR="0" lvl="0" indent="0" algn="l" rtl="0">
              <a:lnSpc>
                <a:spcPct val="130000"/>
              </a:lnSpc>
              <a:spcBef>
                <a:spcPts val="0"/>
              </a:spcBef>
              <a:spcAft>
                <a:spcPts val="0"/>
              </a:spcAft>
              <a:buClr>
                <a:srgbClr val="000000"/>
              </a:buClr>
              <a:buSzPts val="1200"/>
              <a:buFont typeface="Arial"/>
              <a:buNone/>
            </a:pPr>
            <a:r>
              <a:rPr lang="fr-BE" sz="1200" b="1" i="0" u="none" strike="noStrike" cap="none" dirty="0" smtClean="0">
                <a:solidFill>
                  <a:srgbClr val="6CB644"/>
                </a:solidFill>
                <a:latin typeface="+mn-lt"/>
                <a:ea typeface="Calibri"/>
                <a:cs typeface="Calibri"/>
                <a:sym typeface="Calibri"/>
              </a:rPr>
              <a:t> </a:t>
            </a:r>
            <a:endParaRPr sz="1400" b="0" i="0" u="none" strike="noStrike" cap="none" dirty="0" smtClean="0">
              <a:solidFill>
                <a:srgbClr val="000000"/>
              </a:solidFill>
              <a:latin typeface="+mn-lt"/>
              <a:sym typeface="Arial"/>
            </a:endParaRPr>
          </a:p>
          <a:p>
            <a:pPr marL="0" marR="0" lvl="0" indent="0" algn="l" rtl="0">
              <a:lnSpc>
                <a:spcPct val="130000"/>
              </a:lnSpc>
              <a:spcBef>
                <a:spcPts val="0"/>
              </a:spcBef>
              <a:spcAft>
                <a:spcPts val="0"/>
              </a:spcAft>
              <a:buClr>
                <a:srgbClr val="000000"/>
              </a:buClr>
              <a:buSzPts val="1050"/>
              <a:buFont typeface="Arial"/>
              <a:buNone/>
            </a:pPr>
            <a:endParaRPr sz="1050" b="0" i="0" u="none" strike="noStrike" cap="none" dirty="0" smtClean="0">
              <a:solidFill>
                <a:schemeClr val="dk1"/>
              </a:solidFill>
              <a:latin typeface="+mn-lt"/>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smtClean="0">
              <a:solidFill>
                <a:schemeClr val="dk1"/>
              </a:solidFill>
              <a:latin typeface="+mn-lt"/>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smtClean="0">
              <a:solidFill>
                <a:srgbClr val="000000"/>
              </a:solidFill>
              <a:latin typeface="+mn-lt"/>
              <a:sym typeface="Arial"/>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latin typeface="+mn-lt"/>
              <a:ea typeface="Calibri"/>
              <a:cs typeface="Calibri"/>
              <a:sym typeface="Calibri"/>
            </a:endParaRPr>
          </a:p>
        </p:txBody>
      </p:sp>
      <p:graphicFrame>
        <p:nvGraphicFramePr>
          <p:cNvPr id="6" name="Google Shape;109;p39"/>
          <p:cNvGraphicFramePr/>
          <p:nvPr>
            <p:extLst>
              <p:ext uri="{D42A27DB-BD31-4B8C-83A1-F6EECF244321}">
                <p14:modId xmlns:p14="http://schemas.microsoft.com/office/powerpoint/2010/main" val="2872061031"/>
              </p:ext>
            </p:extLst>
          </p:nvPr>
        </p:nvGraphicFramePr>
        <p:xfrm>
          <a:off x="303636" y="2292068"/>
          <a:ext cx="4332923" cy="26993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oogle Shape;108;p39"/>
          <p:cNvGraphicFramePr/>
          <p:nvPr>
            <p:extLst>
              <p:ext uri="{D42A27DB-BD31-4B8C-83A1-F6EECF244321}">
                <p14:modId xmlns:p14="http://schemas.microsoft.com/office/powerpoint/2010/main" val="2620607410"/>
              </p:ext>
            </p:extLst>
          </p:nvPr>
        </p:nvGraphicFramePr>
        <p:xfrm>
          <a:off x="4804739" y="3330286"/>
          <a:ext cx="3915183" cy="269760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8"/>
          <p:cNvSpPr txBox="1">
            <a:spLocks noGrp="1"/>
          </p:cNvSpPr>
          <p:nvPr>
            <p:ph type="title"/>
          </p:nvPr>
        </p:nvSpPr>
        <p:spPr>
          <a:xfrm>
            <a:off x="1027052" y="426019"/>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a:t>Pour l’entretien de la maison…</a:t>
            </a:r>
            <a:endParaRPr/>
          </a:p>
        </p:txBody>
      </p:sp>
      <p:sp>
        <p:nvSpPr>
          <p:cNvPr id="391" name="Google Shape;391;p28"/>
          <p:cNvSpPr txBox="1">
            <a:spLocks noGrp="1"/>
          </p:cNvSpPr>
          <p:nvPr>
            <p:ph type="body" idx="1"/>
          </p:nvPr>
        </p:nvSpPr>
        <p:spPr>
          <a:xfrm>
            <a:off x="457200" y="1166000"/>
            <a:ext cx="8229600" cy="4526000"/>
          </a:xfrm>
          <a:prstGeom prst="rect">
            <a:avLst/>
          </a:prstGeom>
          <a:noFill/>
          <a:ln>
            <a:noFill/>
          </a:ln>
        </p:spPr>
        <p:txBody>
          <a:bodyPr spcFirstLastPara="1" wrap="square" lIns="62850" tIns="62850" rIns="62850" bIns="62850" anchor="t" anchorCtr="0">
            <a:noAutofit/>
          </a:bodyPr>
          <a:lstStyle/>
          <a:p>
            <a:pPr marL="514350" lvl="0" indent="-285750" algn="l" rtl="0">
              <a:lnSpc>
                <a:spcPct val="100000"/>
              </a:lnSpc>
              <a:spcBef>
                <a:spcPts val="0"/>
              </a:spcBef>
              <a:spcAft>
                <a:spcPts val="0"/>
              </a:spcAft>
              <a:buSzPts val="2800"/>
              <a:buFont typeface="Arial"/>
              <a:buChar char="•"/>
            </a:pPr>
            <a:r>
              <a:rPr lang="fr-BE" sz="2000" dirty="0"/>
              <a:t>Pour l’entretien de la maison, 100 % d’entre eux nettoient avec du </a:t>
            </a:r>
            <a:r>
              <a:rPr lang="fr-BE" sz="2000" b="1" dirty="0"/>
              <a:t>matériel réutilisable </a:t>
            </a:r>
            <a:r>
              <a:rPr lang="fr-BE" sz="2000" dirty="0"/>
              <a:t>(torchon, chiffons… au lieu de lingettes). Ils sont plus de 80 % à </a:t>
            </a:r>
            <a:r>
              <a:rPr lang="fr-BE" sz="2000" b="1" dirty="0"/>
              <a:t>se limiter à 1 ou 2 produits</a:t>
            </a:r>
            <a:r>
              <a:rPr lang="fr-BE" sz="2000" dirty="0"/>
              <a:t> différents pour l’entretien de leur maison. Et plus de 60 % </a:t>
            </a:r>
            <a:r>
              <a:rPr lang="fr-BE" sz="2000" b="1" dirty="0"/>
              <a:t>fabriquent certains produits d’entretien maison </a:t>
            </a:r>
            <a:r>
              <a:rPr lang="fr-BE" sz="2000" dirty="0"/>
              <a:t>(lessive, ..). Quand, ils en achètent, ils sont plus de 60 % à acheter les produits d’entretien </a:t>
            </a:r>
            <a:r>
              <a:rPr lang="fr-BE" sz="2000" b="1" dirty="0"/>
              <a:t>en vrac</a:t>
            </a:r>
            <a:r>
              <a:rPr lang="fr-BE" sz="2000" dirty="0"/>
              <a:t>. </a:t>
            </a:r>
            <a:endParaRPr dirty="0"/>
          </a:p>
          <a:p>
            <a:pPr marL="514350" lvl="0" indent="-107950" algn="l" rtl="0">
              <a:lnSpc>
                <a:spcPct val="100000"/>
              </a:lnSpc>
              <a:spcBef>
                <a:spcPts val="0"/>
              </a:spcBef>
              <a:spcAft>
                <a:spcPts val="0"/>
              </a:spcAft>
              <a:buSzPts val="2800"/>
              <a:buFont typeface="Arial"/>
              <a:buNone/>
            </a:pPr>
            <a:endParaRPr sz="2000" dirty="0"/>
          </a:p>
          <a:p>
            <a:pPr marL="514350" lvl="0" indent="-285750" algn="l" rtl="0">
              <a:lnSpc>
                <a:spcPct val="100000"/>
              </a:lnSpc>
              <a:spcBef>
                <a:spcPts val="0"/>
              </a:spcBef>
              <a:spcAft>
                <a:spcPts val="0"/>
              </a:spcAft>
              <a:buSzPts val="2800"/>
              <a:buFont typeface="Arial"/>
              <a:buChar char="•"/>
            </a:pPr>
            <a:r>
              <a:rPr lang="fr-BE" sz="2000" dirty="0"/>
              <a:t>Par contre, ils sont 40 % à fabriquer certains produits cosmétiques (dentifrice, savon, …)</a:t>
            </a:r>
            <a:endParaRPr dirty="0"/>
          </a:p>
          <a:p>
            <a:pPr marL="514350" lvl="0" indent="-107950" algn="l" rtl="0">
              <a:lnSpc>
                <a:spcPct val="100000"/>
              </a:lnSpc>
              <a:spcBef>
                <a:spcPts val="0"/>
              </a:spcBef>
              <a:spcAft>
                <a:spcPts val="0"/>
              </a:spcAft>
              <a:buSzPts val="2800"/>
              <a:buFont typeface="Arial"/>
              <a:buNone/>
            </a:pPr>
            <a:endParaRPr sz="2000" dirty="0"/>
          </a:p>
          <a:p>
            <a:pPr marL="514350" lvl="0" indent="-285750" algn="l" rtl="0">
              <a:lnSpc>
                <a:spcPct val="100000"/>
              </a:lnSpc>
              <a:spcBef>
                <a:spcPts val="0"/>
              </a:spcBef>
              <a:spcAft>
                <a:spcPts val="0"/>
              </a:spcAft>
              <a:buSzPts val="2800"/>
              <a:buFont typeface="Arial"/>
              <a:buChar char="•"/>
            </a:pPr>
            <a:r>
              <a:rPr lang="fr-BE" sz="2000" dirty="0"/>
              <a:t>Dans leur lutte anti gaspillage, ils sont presque 90 % à se </a:t>
            </a:r>
            <a:r>
              <a:rPr lang="fr-BE" sz="2000" b="1" dirty="0"/>
              <a:t>désabonner</a:t>
            </a:r>
            <a:r>
              <a:rPr lang="fr-BE" sz="2000" dirty="0"/>
              <a:t> ou se désinscrire des publications qu’ils ne lisent plus/pas. </a:t>
            </a:r>
            <a:endParaRPr dirty="0"/>
          </a:p>
          <a:p>
            <a:pPr marL="514350" lvl="0" indent="-107950" algn="l" rtl="0">
              <a:lnSpc>
                <a:spcPct val="100000"/>
              </a:lnSpc>
              <a:spcBef>
                <a:spcPts val="0"/>
              </a:spcBef>
              <a:spcAft>
                <a:spcPts val="0"/>
              </a:spcAft>
              <a:buSzPts val="2800"/>
              <a:buFont typeface="Arial"/>
              <a:buNone/>
            </a:pPr>
            <a:endParaRPr sz="2000" dirty="0"/>
          </a:p>
          <a:p>
            <a:pPr marL="514350" lvl="0" indent="-285750" algn="l" rtl="0">
              <a:lnSpc>
                <a:spcPct val="100000"/>
              </a:lnSpc>
              <a:spcBef>
                <a:spcPts val="0"/>
              </a:spcBef>
              <a:spcAft>
                <a:spcPts val="0"/>
              </a:spcAft>
              <a:buSzPts val="2800"/>
              <a:buFont typeface="Arial"/>
              <a:buChar char="•"/>
            </a:pPr>
            <a:r>
              <a:rPr lang="fr-BE" sz="2000" dirty="0"/>
              <a:t>Plus de 60% des challengers fabriquent certains produits d’entretien mais ce n’est pas un must. </a:t>
            </a:r>
            <a:endParaRPr sz="2000" dirty="0"/>
          </a:p>
          <a:p>
            <a:pPr marL="514350" lvl="0" indent="-107950" algn="l" rtl="0">
              <a:lnSpc>
                <a:spcPct val="100000"/>
              </a:lnSpc>
              <a:spcBef>
                <a:spcPts val="0"/>
              </a:spcBef>
              <a:spcAft>
                <a:spcPts val="0"/>
              </a:spcAft>
              <a:buSzPts val="2800"/>
              <a:buFont typeface="Arial"/>
              <a:buNone/>
            </a:pPr>
            <a:endParaRP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9"/>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graphicFrame>
        <p:nvGraphicFramePr>
          <p:cNvPr id="397" name="Google Shape;397;p29"/>
          <p:cNvGraphicFramePr/>
          <p:nvPr>
            <p:extLst>
              <p:ext uri="{D42A27DB-BD31-4B8C-83A1-F6EECF244321}">
                <p14:modId xmlns:p14="http://schemas.microsoft.com/office/powerpoint/2010/main" val="4247083328"/>
              </p:ext>
            </p:extLst>
          </p:nvPr>
        </p:nvGraphicFramePr>
        <p:xfrm>
          <a:off x="-39480" y="275499"/>
          <a:ext cx="9144000" cy="2580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8" name="Google Shape;398;p29"/>
          <p:cNvGraphicFramePr/>
          <p:nvPr/>
        </p:nvGraphicFramePr>
        <p:xfrm>
          <a:off x="2940" y="3081414"/>
          <a:ext cx="9059159" cy="3091389"/>
        </p:xfrm>
        <a:graphic>
          <a:graphicData uri="http://schemas.openxmlformats.org/drawingml/2006/chart">
            <c:chart xmlns:c="http://schemas.openxmlformats.org/drawingml/2006/chart" xmlns:r="http://schemas.openxmlformats.org/officeDocument/2006/relationships" r:id="rId4"/>
          </a:graphicData>
        </a:graphic>
      </p:graphicFrame>
      <p:sp>
        <p:nvSpPr>
          <p:cNvPr id="399" name="Google Shape;399;p29"/>
          <p:cNvSpPr/>
          <p:nvPr/>
        </p:nvSpPr>
        <p:spPr>
          <a:xfrm>
            <a:off x="681037" y="3681412"/>
            <a:ext cx="447675" cy="123825"/>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0"/>
          <p:cNvSpPr txBox="1">
            <a:spLocks noGrp="1"/>
          </p:cNvSpPr>
          <p:nvPr>
            <p:ph type="title"/>
          </p:nvPr>
        </p:nvSpPr>
        <p:spPr>
          <a:xfrm>
            <a:off x="1027052" y="426019"/>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a:t>Du réutilisable à tous les étages…</a:t>
            </a:r>
            <a:endParaRPr/>
          </a:p>
        </p:txBody>
      </p:sp>
      <p:sp>
        <p:nvSpPr>
          <p:cNvPr id="405" name="Google Shape;405;p30"/>
          <p:cNvSpPr txBox="1">
            <a:spLocks noGrp="1"/>
          </p:cNvSpPr>
          <p:nvPr>
            <p:ph type="body" idx="1"/>
          </p:nvPr>
        </p:nvSpPr>
        <p:spPr>
          <a:xfrm>
            <a:off x="251520" y="1556792"/>
            <a:ext cx="8501819" cy="5048059"/>
          </a:xfrm>
          <a:prstGeom prst="rect">
            <a:avLst/>
          </a:prstGeom>
          <a:noFill/>
          <a:ln>
            <a:noFill/>
          </a:ln>
        </p:spPr>
        <p:txBody>
          <a:bodyPr spcFirstLastPara="1" wrap="square" lIns="62850" tIns="62850" rIns="62850" bIns="62850" anchor="t" anchorCtr="0">
            <a:noAutofit/>
          </a:bodyPr>
          <a:lstStyle/>
          <a:p>
            <a:pPr marL="571500" lvl="0" indent="-342900" algn="l" rtl="0">
              <a:lnSpc>
                <a:spcPct val="100000"/>
              </a:lnSpc>
              <a:spcBef>
                <a:spcPts val="0"/>
              </a:spcBef>
              <a:spcAft>
                <a:spcPts val="0"/>
              </a:spcAft>
              <a:buSzPts val="2800"/>
              <a:buFont typeface="Arial"/>
              <a:buChar char="•"/>
            </a:pPr>
            <a:r>
              <a:rPr lang="fr-BE" sz="2000"/>
              <a:t>Ils remplacent les objets jetables par des </a:t>
            </a:r>
            <a:r>
              <a:rPr lang="fr-BE" sz="2000" b="1"/>
              <a:t>alternatives réutilisables</a:t>
            </a:r>
            <a:r>
              <a:rPr lang="fr-BE" sz="2000"/>
              <a:t>. </a:t>
            </a:r>
            <a:endParaRPr/>
          </a:p>
          <a:p>
            <a:pPr marL="571500" lvl="0" indent="-165100" algn="l" rtl="0">
              <a:lnSpc>
                <a:spcPct val="100000"/>
              </a:lnSpc>
              <a:spcBef>
                <a:spcPts val="0"/>
              </a:spcBef>
              <a:spcAft>
                <a:spcPts val="0"/>
              </a:spcAft>
              <a:buSzPts val="2800"/>
              <a:buFont typeface="Arial"/>
              <a:buNone/>
            </a:pPr>
            <a:endParaRPr sz="2000"/>
          </a:p>
          <a:p>
            <a:pPr marL="571500" lvl="0" indent="-342900" algn="l" rtl="0">
              <a:lnSpc>
                <a:spcPct val="100000"/>
              </a:lnSpc>
              <a:spcBef>
                <a:spcPts val="0"/>
              </a:spcBef>
              <a:spcAft>
                <a:spcPts val="0"/>
              </a:spcAft>
              <a:buSzPts val="2800"/>
              <a:buFont typeface="Arial"/>
              <a:buChar char="•"/>
            </a:pPr>
            <a:r>
              <a:rPr lang="fr-BE" sz="2000"/>
              <a:t>C’est le cas lors de </a:t>
            </a:r>
            <a:r>
              <a:rPr lang="fr-BE" sz="2000" b="1"/>
              <a:t>fêtes</a:t>
            </a:r>
            <a:r>
              <a:rPr lang="fr-BE" sz="2000"/>
              <a:t> où plus de 90 % remplacent les objets en plastique jetables par des alternatives réutilisables (gobelets, assiettes, couverts, pailles , etc.). Ils sont presque 70 % à emballer leurs cadeaux avec des tissus réutilisables (</a:t>
            </a:r>
            <a:r>
              <a:rPr lang="fr-BE" sz="2000" b="1"/>
              <a:t>furoshiki</a:t>
            </a:r>
            <a:r>
              <a:rPr lang="fr-BE" sz="2000"/>
              <a:t>). </a:t>
            </a:r>
            <a:endParaRPr/>
          </a:p>
          <a:p>
            <a:pPr marL="571500" lvl="0" indent="-165100" algn="l" rtl="0">
              <a:lnSpc>
                <a:spcPct val="100000"/>
              </a:lnSpc>
              <a:spcBef>
                <a:spcPts val="0"/>
              </a:spcBef>
              <a:spcAft>
                <a:spcPts val="0"/>
              </a:spcAft>
              <a:buSzPts val="2800"/>
              <a:buFont typeface="Arial"/>
              <a:buNone/>
            </a:pPr>
            <a:endParaRPr sz="2000"/>
          </a:p>
          <a:p>
            <a:pPr marL="571500" lvl="0" indent="-342900" algn="l" rtl="0">
              <a:lnSpc>
                <a:spcPct val="100000"/>
              </a:lnSpc>
              <a:spcBef>
                <a:spcPts val="0"/>
              </a:spcBef>
              <a:spcAft>
                <a:spcPts val="0"/>
              </a:spcAft>
              <a:buSzPts val="2800"/>
              <a:buFont typeface="Arial"/>
              <a:buChar char="•"/>
            </a:pPr>
            <a:r>
              <a:rPr lang="fr-BE" sz="2000"/>
              <a:t>Plus de 80 % font également la </a:t>
            </a:r>
            <a:r>
              <a:rPr lang="fr-BE" sz="2000" b="1"/>
              <a:t>chasse aux objets jetables à usages uniques</a:t>
            </a:r>
            <a:r>
              <a:rPr lang="fr-BE" sz="2000"/>
              <a:t> de type essuie-tout, </a:t>
            </a:r>
            <a:r>
              <a:rPr lang="fr-BE" sz="2000" u="sng"/>
              <a:t>mouchoirs, serviettes en papier</a:t>
            </a:r>
            <a:r>
              <a:rPr lang="fr-BE" sz="2000"/>
              <a:t> par des alternatives en tissu. </a:t>
            </a:r>
            <a:endParaRPr/>
          </a:p>
          <a:p>
            <a:pPr marL="571500" lvl="0" indent="-165100" algn="l" rtl="0">
              <a:lnSpc>
                <a:spcPct val="100000"/>
              </a:lnSpc>
              <a:spcBef>
                <a:spcPts val="0"/>
              </a:spcBef>
              <a:spcAft>
                <a:spcPts val="0"/>
              </a:spcAft>
              <a:buSzPts val="2800"/>
              <a:buFont typeface="Arial"/>
              <a:buNone/>
            </a:pPr>
            <a:endParaRPr sz="2000"/>
          </a:p>
          <a:p>
            <a:pPr marL="571500" lvl="0" indent="-342900" algn="l" rtl="0">
              <a:lnSpc>
                <a:spcPct val="100000"/>
              </a:lnSpc>
              <a:spcBef>
                <a:spcPts val="0"/>
              </a:spcBef>
              <a:spcAft>
                <a:spcPts val="0"/>
              </a:spcAft>
              <a:buSzPts val="2800"/>
              <a:buFont typeface="Arial"/>
              <a:buChar char="•"/>
            </a:pPr>
            <a:r>
              <a:rPr lang="fr-BE" sz="2000"/>
              <a:t>Dans la cuisine, plus de 60 % évitent les </a:t>
            </a:r>
            <a:r>
              <a:rPr lang="fr-BE" sz="2000" u="sng"/>
              <a:t>dosettes jetables de café</a:t>
            </a:r>
            <a:r>
              <a:rPr lang="fr-BE" sz="2000"/>
              <a:t> en utilisant un percolateur avec un filtre permanent, dans une cafetière italienne ou à piston et plus de 45 %  utilisent un </a:t>
            </a:r>
            <a:r>
              <a:rPr lang="fr-BE" sz="2000" u="sng"/>
              <a:t>emballage réutilisable</a:t>
            </a:r>
            <a:r>
              <a:rPr lang="fr-BE" sz="2000"/>
              <a:t> en tissu imbibé de cire d'abeilles (bees wraps).</a:t>
            </a:r>
            <a:endParaRPr/>
          </a:p>
          <a:p>
            <a:pPr marL="457200" marR="0" lvl="0" indent="-228600" algn="l" rtl="0">
              <a:lnSpc>
                <a:spcPct val="100000"/>
              </a:lnSpc>
              <a:spcBef>
                <a:spcPts val="0"/>
              </a:spcBef>
              <a:spcAft>
                <a:spcPts val="0"/>
              </a:spcAft>
              <a:buClr>
                <a:srgbClr val="000000"/>
              </a:buClr>
              <a:buSzPts val="2800"/>
              <a:buFont typeface="Merriweather Sans"/>
              <a:buNone/>
            </a:pP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1"/>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graphicFrame>
        <p:nvGraphicFramePr>
          <p:cNvPr id="411" name="Google Shape;411;p31"/>
          <p:cNvGraphicFramePr/>
          <p:nvPr/>
        </p:nvGraphicFramePr>
        <p:xfrm>
          <a:off x="66539" y="218056"/>
          <a:ext cx="9144000" cy="25334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2" name="Google Shape;412;p31"/>
          <p:cNvGraphicFramePr/>
          <p:nvPr/>
        </p:nvGraphicFramePr>
        <p:xfrm>
          <a:off x="66539" y="2832753"/>
          <a:ext cx="9144000" cy="294405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2"/>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418" name="Google Shape;418;p32"/>
          <p:cNvSpPr txBox="1"/>
          <p:nvPr/>
        </p:nvSpPr>
        <p:spPr>
          <a:xfrm>
            <a:off x="251520" y="1484783"/>
            <a:ext cx="8562000" cy="5256585"/>
          </a:xfrm>
          <a:prstGeom prst="rect">
            <a:avLst/>
          </a:prstGeom>
          <a:noFill/>
          <a:ln>
            <a:noFill/>
          </a:ln>
        </p:spPr>
        <p:txBody>
          <a:bodyPr spcFirstLastPara="1" wrap="square" lIns="62850" tIns="62850" rIns="62850" bIns="62850" anchor="t" anchorCtr="0">
            <a:noAutofit/>
          </a:bodyPr>
          <a:lstStyle/>
          <a:p>
            <a:pPr marL="0" marR="0" lvl="0" indent="0" algn="l" rtl="0">
              <a:lnSpc>
                <a:spcPct val="13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p:txBody>
      </p:sp>
      <p:graphicFrame>
        <p:nvGraphicFramePr>
          <p:cNvPr id="419" name="Google Shape;419;p32"/>
          <p:cNvGraphicFramePr/>
          <p:nvPr/>
        </p:nvGraphicFramePr>
        <p:xfrm>
          <a:off x="-39480" y="79168"/>
          <a:ext cx="9144000" cy="28112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0" name="Google Shape;420;p32"/>
          <p:cNvGraphicFramePr/>
          <p:nvPr/>
        </p:nvGraphicFramePr>
        <p:xfrm>
          <a:off x="0" y="2856986"/>
          <a:ext cx="9104520" cy="331581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3"/>
          <p:cNvSpPr txBox="1">
            <a:spLocks noGrp="1"/>
          </p:cNvSpPr>
          <p:nvPr>
            <p:ph type="title"/>
          </p:nvPr>
        </p:nvSpPr>
        <p:spPr>
          <a:xfrm>
            <a:off x="827584" y="344597"/>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a:t>Pour les équipements et les vêtements</a:t>
            </a:r>
            <a:endParaRPr/>
          </a:p>
        </p:txBody>
      </p:sp>
      <p:sp>
        <p:nvSpPr>
          <p:cNvPr id="426" name="Google Shape;426;p33"/>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571500" lvl="0" indent="-165100" algn="l" rtl="0">
              <a:lnSpc>
                <a:spcPct val="100000"/>
              </a:lnSpc>
              <a:spcBef>
                <a:spcPts val="0"/>
              </a:spcBef>
              <a:spcAft>
                <a:spcPts val="0"/>
              </a:spcAft>
              <a:buSzPts val="2800"/>
              <a:buFont typeface="Arial"/>
              <a:buNone/>
            </a:pPr>
            <a:endParaRPr sz="2000"/>
          </a:p>
          <a:p>
            <a:pPr marL="571500" lvl="0" indent="-342900" algn="l" rtl="0">
              <a:lnSpc>
                <a:spcPct val="100000"/>
              </a:lnSpc>
              <a:spcBef>
                <a:spcPts val="0"/>
              </a:spcBef>
              <a:spcAft>
                <a:spcPts val="0"/>
              </a:spcAft>
              <a:buSzPts val="2800"/>
              <a:buFont typeface="Arial"/>
              <a:buChar char="•"/>
            </a:pPr>
            <a:r>
              <a:rPr lang="fr-BE" sz="2000"/>
              <a:t>Environ, 60 % d’entre eux privilégient les </a:t>
            </a:r>
            <a:r>
              <a:rPr lang="fr-BE" sz="2000" b="1"/>
              <a:t>appareils manuels</a:t>
            </a:r>
            <a:r>
              <a:rPr lang="fr-BE" sz="2000"/>
              <a:t>. Ils </a:t>
            </a:r>
            <a:r>
              <a:rPr lang="fr-BE" sz="2000" b="1"/>
              <a:t>évitent</a:t>
            </a:r>
            <a:r>
              <a:rPr lang="fr-BE" sz="2000"/>
              <a:t> les appareils électriques ou nécessitant des </a:t>
            </a:r>
            <a:r>
              <a:rPr lang="fr-BE" sz="2000" b="1"/>
              <a:t>piles</a:t>
            </a:r>
            <a:r>
              <a:rPr lang="fr-BE" sz="2000"/>
              <a:t> ; y compris lorsqu’ils achètent des jouets.</a:t>
            </a:r>
            <a:endParaRPr/>
          </a:p>
          <a:p>
            <a:pPr marL="571500" lvl="0" indent="-165100" algn="l" rtl="0">
              <a:lnSpc>
                <a:spcPct val="100000"/>
              </a:lnSpc>
              <a:spcBef>
                <a:spcPts val="0"/>
              </a:spcBef>
              <a:spcAft>
                <a:spcPts val="0"/>
              </a:spcAft>
              <a:buSzPts val="2800"/>
              <a:buFont typeface="Arial"/>
              <a:buNone/>
            </a:pPr>
            <a:endParaRPr sz="2000"/>
          </a:p>
          <a:p>
            <a:pPr marL="571500" lvl="0" indent="-342900" algn="l" rtl="0">
              <a:lnSpc>
                <a:spcPct val="100000"/>
              </a:lnSpc>
              <a:spcBef>
                <a:spcPts val="0"/>
              </a:spcBef>
              <a:spcAft>
                <a:spcPts val="0"/>
              </a:spcAft>
              <a:buSzPts val="2800"/>
              <a:buFont typeface="Arial"/>
              <a:buChar char="•"/>
            </a:pPr>
            <a:r>
              <a:rPr lang="fr-BE" sz="2000">
                <a:latin typeface="Arial"/>
                <a:ea typeface="Arial"/>
                <a:cs typeface="Arial"/>
                <a:sym typeface="Arial"/>
              </a:rPr>
              <a:t>Plus de 75% d’entre eux achètent des </a:t>
            </a:r>
            <a:r>
              <a:rPr lang="fr-BE" sz="2000" b="1">
                <a:latin typeface="Arial"/>
                <a:ea typeface="Arial"/>
                <a:cs typeface="Arial"/>
                <a:sym typeface="Arial"/>
              </a:rPr>
              <a:t>vêtements en seconde main </a:t>
            </a:r>
            <a:r>
              <a:rPr lang="fr-BE" sz="2000">
                <a:latin typeface="Arial"/>
                <a:ea typeface="Arial"/>
                <a:cs typeface="Arial"/>
                <a:sym typeface="Arial"/>
              </a:rPr>
              <a:t>mais bien </a:t>
            </a:r>
            <a:r>
              <a:rPr lang="fr-BE" sz="2000">
                <a:solidFill>
                  <a:srgbClr val="3F3F3F"/>
                </a:solidFill>
                <a:latin typeface="Arial"/>
                <a:ea typeface="Arial"/>
                <a:cs typeface="Arial"/>
                <a:sym typeface="Arial"/>
              </a:rPr>
              <a:t>que largement perçu comme « en valant la peine », deux tiers des répondants ne le font que « parfois ». Lever les derniers freins pour généraliser cette pratique est un enjeu à relever pour le Zéro</a:t>
            </a:r>
            <a:r>
              <a:rPr lang="fr-BE" sz="2000" i="0" strike="noStrike" cap="none">
                <a:solidFill>
                  <a:srgbClr val="3F3F3F"/>
                </a:solidFill>
                <a:latin typeface="Arial"/>
                <a:ea typeface="Arial"/>
                <a:cs typeface="Arial"/>
                <a:sym typeface="Arial"/>
              </a:rPr>
              <a:t> Déchet.</a:t>
            </a:r>
            <a:endParaRPr/>
          </a:p>
          <a:p>
            <a:pPr marL="571500" lvl="0" indent="-165100" algn="l" rtl="0">
              <a:lnSpc>
                <a:spcPct val="100000"/>
              </a:lnSpc>
              <a:spcBef>
                <a:spcPts val="0"/>
              </a:spcBef>
              <a:spcAft>
                <a:spcPts val="0"/>
              </a:spcAft>
              <a:buSzPts val="2800"/>
              <a:buFont typeface="Arial"/>
              <a:buNone/>
            </a:pPr>
            <a:endParaRPr sz="2000" i="0" u="none" strike="noStrike" cap="none">
              <a:solidFill>
                <a:srgbClr val="3F3F3F"/>
              </a:solidFill>
              <a:latin typeface="Arial"/>
              <a:ea typeface="Arial"/>
              <a:cs typeface="Arial"/>
              <a:sym typeface="Arial"/>
            </a:endParaRPr>
          </a:p>
          <a:p>
            <a:pPr marL="228600" lvl="0" indent="0" algn="l" rtl="0">
              <a:lnSpc>
                <a:spcPct val="100000"/>
              </a:lnSpc>
              <a:spcBef>
                <a:spcPts val="0"/>
              </a:spcBef>
              <a:spcAft>
                <a:spcPts val="0"/>
              </a:spcAft>
              <a:buSzPts val="2800"/>
              <a:buNone/>
            </a:pPr>
            <a:endParaRPr sz="2000" b="1"/>
          </a:p>
          <a:p>
            <a:pPr marL="571500" lvl="0" indent="-165100" algn="l" rtl="0">
              <a:lnSpc>
                <a:spcPct val="100000"/>
              </a:lnSpc>
              <a:spcBef>
                <a:spcPts val="0"/>
              </a:spcBef>
              <a:spcAft>
                <a:spcPts val="0"/>
              </a:spcAft>
              <a:buSzPts val="2800"/>
              <a:buFont typeface="Arial"/>
              <a:buNone/>
            </a:pPr>
            <a:endParaRPr sz="2000"/>
          </a:p>
          <a:p>
            <a:pPr marL="457200" marR="0" lvl="0" indent="-228600" algn="l" rtl="0">
              <a:lnSpc>
                <a:spcPct val="100000"/>
              </a:lnSpc>
              <a:spcBef>
                <a:spcPts val="0"/>
              </a:spcBef>
              <a:spcAft>
                <a:spcPts val="0"/>
              </a:spcAft>
              <a:buClr>
                <a:srgbClr val="000000"/>
              </a:buClr>
              <a:buSzPts val="2800"/>
              <a:buFont typeface="Merriweather Sans"/>
              <a:buNone/>
            </a:pP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4"/>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graphicFrame>
        <p:nvGraphicFramePr>
          <p:cNvPr id="432" name="Google Shape;432;p34"/>
          <p:cNvGraphicFramePr/>
          <p:nvPr/>
        </p:nvGraphicFramePr>
        <p:xfrm>
          <a:off x="0" y="3520911"/>
          <a:ext cx="9144000" cy="33370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3" name="Google Shape;433;p34"/>
          <p:cNvGraphicFramePr/>
          <p:nvPr/>
        </p:nvGraphicFramePr>
        <p:xfrm>
          <a:off x="0" y="434143"/>
          <a:ext cx="9144000" cy="308676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5"/>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439" name="Google Shape;439;p35"/>
          <p:cNvSpPr txBox="1"/>
          <p:nvPr/>
        </p:nvSpPr>
        <p:spPr>
          <a:xfrm>
            <a:off x="390661" y="800707"/>
            <a:ext cx="8422859" cy="5256585"/>
          </a:xfrm>
          <a:prstGeom prst="rect">
            <a:avLst/>
          </a:prstGeom>
          <a:noFill/>
          <a:ln>
            <a:noFill/>
          </a:ln>
        </p:spPr>
        <p:txBody>
          <a:bodyPr spcFirstLastPara="1" wrap="square" lIns="62850" tIns="62850" rIns="62850" bIns="62850" anchor="t" anchorCtr="0">
            <a:noAutofit/>
          </a:bodyPr>
          <a:lstStyle/>
          <a:p>
            <a:pPr marL="0" marR="0" lvl="0" indent="0" algn="ctr" rtl="0">
              <a:lnSpc>
                <a:spcPct val="130000"/>
              </a:lnSpc>
              <a:spcBef>
                <a:spcPts val="0"/>
              </a:spcBef>
              <a:spcAft>
                <a:spcPts val="0"/>
              </a:spcAft>
              <a:buClr>
                <a:srgbClr val="3F3F3F"/>
              </a:buClr>
              <a:buSzPts val="2000"/>
              <a:buFont typeface="Arial"/>
              <a:buNone/>
            </a:pPr>
            <a:r>
              <a:rPr lang="fr-BE" sz="2000" b="0" i="0" u="none" strike="noStrike" cap="none">
                <a:solidFill>
                  <a:srgbClr val="3F3F3F"/>
                </a:solidFill>
                <a:latin typeface="Arial"/>
                <a:ea typeface="Arial"/>
                <a:cs typeface="Arial"/>
                <a:sym typeface="Arial"/>
              </a:rPr>
              <a:t>Les déchets organiques représentent une grosse part de la poubelle.</a:t>
            </a:r>
            <a:endParaRPr sz="1600" b="0" i="0" u="none" strike="noStrike" cap="none">
              <a:solidFill>
                <a:srgbClr val="000000"/>
              </a:solidFill>
              <a:latin typeface="Calibri"/>
              <a:ea typeface="Calibri"/>
              <a:cs typeface="Calibri"/>
              <a:sym typeface="Calibri"/>
            </a:endParaRPr>
          </a:p>
          <a:p>
            <a:pPr marL="0" marR="0" lvl="0" indent="0" algn="l" rtl="0">
              <a:lnSpc>
                <a:spcPct val="13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p:txBody>
      </p:sp>
      <p:sp>
        <p:nvSpPr>
          <p:cNvPr id="440" name="Google Shape;440;p35"/>
          <p:cNvSpPr txBox="1">
            <a:spLocks noGrp="1"/>
          </p:cNvSpPr>
          <p:nvPr>
            <p:ph type="title"/>
          </p:nvPr>
        </p:nvSpPr>
        <p:spPr>
          <a:xfrm>
            <a:off x="755576" y="290938"/>
            <a:ext cx="8229600" cy="1049829"/>
          </a:xfrm>
          <a:prstGeom prst="rect">
            <a:avLst/>
          </a:prstGeom>
          <a:noFill/>
          <a:ln>
            <a:noFill/>
          </a:ln>
        </p:spPr>
        <p:txBody>
          <a:bodyPr spcFirstLastPara="1" wrap="square" lIns="62850" tIns="62850" rIns="62850" bIns="62850" anchor="t" anchorCtr="0">
            <a:noAutofit/>
          </a:bodyPr>
          <a:lstStyle/>
          <a:p>
            <a:pPr marL="0" marR="0" lvl="0" indent="0" algn="just" rtl="0">
              <a:lnSpc>
                <a:spcPct val="100000"/>
              </a:lnSpc>
              <a:spcBef>
                <a:spcPts val="0"/>
              </a:spcBef>
              <a:spcAft>
                <a:spcPts val="0"/>
              </a:spcAft>
              <a:buClr>
                <a:srgbClr val="00799D"/>
              </a:buClr>
              <a:buSzPts val="1000"/>
              <a:buFont typeface="Arial"/>
              <a:buNone/>
            </a:pPr>
            <a:r>
              <a:rPr lang="fr-BE" sz="3300" b="1" i="0" u="none" strike="noStrike" cap="none">
                <a:latin typeface="Arial"/>
                <a:ea typeface="Arial"/>
                <a:cs typeface="Arial"/>
                <a:sym typeface="Arial"/>
              </a:rPr>
              <a:t>Quid des déchets organiques?</a:t>
            </a:r>
            <a:endParaRPr sz="3300" b="1" i="0" u="none" strike="noStrike" cap="none">
              <a:solidFill>
                <a:srgbClr val="6CB644"/>
              </a:solidFill>
              <a:latin typeface="Arial"/>
              <a:ea typeface="Arial"/>
              <a:cs typeface="Arial"/>
              <a:sym typeface="Arial"/>
            </a:endParaRPr>
          </a:p>
        </p:txBody>
      </p:sp>
      <p:sp>
        <p:nvSpPr>
          <p:cNvPr id="441" name="Google Shape;441;p35"/>
          <p:cNvSpPr txBox="1"/>
          <p:nvPr/>
        </p:nvSpPr>
        <p:spPr>
          <a:xfrm>
            <a:off x="-41946" y="6596098"/>
            <a:ext cx="922310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BE" sz="1200" b="0" i="1" u="none" strike="noStrike" cap="none">
                <a:solidFill>
                  <a:srgbClr val="000000"/>
                </a:solidFill>
                <a:latin typeface="Arial"/>
                <a:ea typeface="Arial"/>
                <a:cs typeface="Arial"/>
                <a:sym typeface="Arial"/>
              </a:rPr>
              <a:t>Analyse de la composition des ordures ménagères brutes et des déchets organiques collectés sélectivement à Bruxelles </a:t>
            </a:r>
            <a:endParaRPr sz="1200" b="0" i="1" u="none" strike="noStrike" cap="none">
              <a:solidFill>
                <a:schemeClr val="dk1"/>
              </a:solidFill>
              <a:latin typeface="Calibri"/>
              <a:ea typeface="Calibri"/>
              <a:cs typeface="Calibri"/>
              <a:sym typeface="Calibri"/>
            </a:endParaRPr>
          </a:p>
        </p:txBody>
      </p:sp>
      <p:pic>
        <p:nvPicPr>
          <p:cNvPr id="442" name="Google Shape;442;p35"/>
          <p:cNvPicPr preferRelativeResize="0"/>
          <p:nvPr/>
        </p:nvPicPr>
        <p:blipFill rotWithShape="1">
          <a:blip r:embed="rId3">
            <a:alphaModFix/>
          </a:blip>
          <a:srcRect/>
          <a:stretch/>
        </p:blipFill>
        <p:spPr>
          <a:xfrm>
            <a:off x="1650192" y="1364775"/>
            <a:ext cx="5838825" cy="5019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6"/>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449" name="Google Shape;449;p36"/>
          <p:cNvSpPr txBox="1">
            <a:spLocks noGrp="1"/>
          </p:cNvSpPr>
          <p:nvPr>
            <p:ph type="title"/>
          </p:nvPr>
        </p:nvSpPr>
        <p:spPr>
          <a:xfrm>
            <a:off x="755576" y="290938"/>
            <a:ext cx="8229600" cy="693843"/>
          </a:xfrm>
          <a:prstGeom prst="rect">
            <a:avLst/>
          </a:prstGeom>
          <a:noFill/>
          <a:ln>
            <a:noFill/>
          </a:ln>
        </p:spPr>
        <p:txBody>
          <a:bodyPr spcFirstLastPara="1" wrap="square" lIns="62850" tIns="62850" rIns="62850" bIns="62850" anchor="t" anchorCtr="0">
            <a:noAutofit/>
          </a:bodyPr>
          <a:lstStyle/>
          <a:p>
            <a:pPr marL="0" marR="0" lvl="0" indent="0" algn="just" rtl="0">
              <a:lnSpc>
                <a:spcPct val="100000"/>
              </a:lnSpc>
              <a:spcBef>
                <a:spcPts val="0"/>
              </a:spcBef>
              <a:spcAft>
                <a:spcPts val="0"/>
              </a:spcAft>
              <a:buClr>
                <a:srgbClr val="00799D"/>
              </a:buClr>
              <a:buSzPts val="1000"/>
              <a:buFont typeface="Arial"/>
              <a:buNone/>
            </a:pPr>
            <a:r>
              <a:rPr lang="fr-BE" sz="3300" b="1" i="0" u="none" strike="noStrike" cap="none" dirty="0" smtClean="0">
                <a:latin typeface="Arial"/>
                <a:ea typeface="Arial"/>
                <a:cs typeface="Arial"/>
                <a:sym typeface="Arial"/>
              </a:rPr>
              <a:t>Tri des déchets de cuisine</a:t>
            </a:r>
            <a:endParaRPr sz="3300" b="1" i="0" u="none" strike="noStrike" cap="none" dirty="0">
              <a:solidFill>
                <a:srgbClr val="6CB644"/>
              </a:solidFill>
              <a:latin typeface="Arial"/>
              <a:ea typeface="Arial"/>
              <a:cs typeface="Arial"/>
              <a:sym typeface="Arial"/>
            </a:endParaRPr>
          </a:p>
        </p:txBody>
      </p:sp>
      <p:graphicFrame>
        <p:nvGraphicFramePr>
          <p:cNvPr id="450" name="Google Shape;450;p36"/>
          <p:cNvGraphicFramePr/>
          <p:nvPr>
            <p:extLst>
              <p:ext uri="{D42A27DB-BD31-4B8C-83A1-F6EECF244321}">
                <p14:modId xmlns:p14="http://schemas.microsoft.com/office/powerpoint/2010/main" val="2439416121"/>
              </p:ext>
            </p:extLst>
          </p:nvPr>
        </p:nvGraphicFramePr>
        <p:xfrm>
          <a:off x="291901" y="1186530"/>
          <a:ext cx="4876865" cy="2846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1" name="Google Shape;451;p36"/>
          <p:cNvGraphicFramePr/>
          <p:nvPr>
            <p:extLst>
              <p:ext uri="{D42A27DB-BD31-4B8C-83A1-F6EECF244321}">
                <p14:modId xmlns:p14="http://schemas.microsoft.com/office/powerpoint/2010/main" val="127037293"/>
              </p:ext>
            </p:extLst>
          </p:nvPr>
        </p:nvGraphicFramePr>
        <p:xfrm>
          <a:off x="5168766" y="1301119"/>
          <a:ext cx="3667226" cy="2856995"/>
        </p:xfrm>
        <a:graphic>
          <a:graphicData uri="http://schemas.openxmlformats.org/drawingml/2006/chart">
            <c:chart xmlns:c="http://schemas.openxmlformats.org/drawingml/2006/chart" xmlns:r="http://schemas.openxmlformats.org/officeDocument/2006/relationships" r:id="rId4"/>
          </a:graphicData>
        </a:graphic>
      </p:graphicFrame>
      <p:sp>
        <p:nvSpPr>
          <p:cNvPr id="452" name="Google Shape;452;p36"/>
          <p:cNvSpPr txBox="1"/>
          <p:nvPr/>
        </p:nvSpPr>
        <p:spPr>
          <a:xfrm>
            <a:off x="291901" y="4234734"/>
            <a:ext cx="8352928" cy="2160240"/>
          </a:xfrm>
          <a:prstGeom prst="rect">
            <a:avLst/>
          </a:prstGeom>
          <a:noFill/>
          <a:ln>
            <a:noFill/>
          </a:ln>
        </p:spPr>
        <p:txBody>
          <a:bodyPr spcFirstLastPara="1" wrap="square" lIns="62850" tIns="62850" rIns="62850" bIns="62850" anchor="t" anchorCtr="0">
            <a:noAutofit/>
          </a:bodyPr>
          <a:lstStyle/>
          <a:p>
            <a:pPr lvl="0">
              <a:lnSpc>
                <a:spcPct val="130000"/>
              </a:lnSpc>
              <a:buSzPts val="1800"/>
            </a:pPr>
            <a:r>
              <a:rPr lang="fr-BE" sz="1800" dirty="0" smtClean="0">
                <a:solidFill>
                  <a:srgbClr val="3F3F3F"/>
                </a:solidFill>
                <a:latin typeface="Calibri"/>
                <a:ea typeface="Calibri"/>
                <a:cs typeface="Calibri"/>
                <a:sym typeface="Calibri"/>
              </a:rPr>
              <a:t>Presque tous </a:t>
            </a:r>
            <a:r>
              <a:rPr lang="fr-BE" sz="1800" dirty="0">
                <a:solidFill>
                  <a:srgbClr val="3F3F3F"/>
                </a:solidFill>
                <a:latin typeface="Calibri"/>
                <a:ea typeface="Calibri"/>
                <a:cs typeface="Calibri"/>
                <a:sym typeface="Calibri"/>
              </a:rPr>
              <a:t>les Challengers </a:t>
            </a:r>
            <a:r>
              <a:rPr lang="fr-BE" sz="1800" dirty="0" smtClean="0">
                <a:solidFill>
                  <a:srgbClr val="3F3F3F"/>
                </a:solidFill>
                <a:latin typeface="Calibri"/>
                <a:ea typeface="Calibri"/>
                <a:cs typeface="Calibri"/>
                <a:sym typeface="Calibri"/>
              </a:rPr>
              <a:t>valorisent </a:t>
            </a:r>
            <a:r>
              <a:rPr lang="fr-BE" sz="1800" dirty="0">
                <a:solidFill>
                  <a:srgbClr val="3F3F3F"/>
                </a:solidFill>
                <a:latin typeface="Calibri"/>
                <a:ea typeface="Calibri"/>
                <a:cs typeface="Calibri"/>
                <a:sym typeface="Calibri"/>
              </a:rPr>
              <a:t>l’ensemble de leurs </a:t>
            </a:r>
            <a:r>
              <a:rPr lang="fr-BE" sz="1800" dirty="0" smtClean="0">
                <a:solidFill>
                  <a:srgbClr val="3F3F3F"/>
                </a:solidFill>
                <a:latin typeface="Calibri"/>
                <a:ea typeface="Calibri"/>
                <a:cs typeface="Calibri"/>
                <a:sym typeface="Calibri"/>
              </a:rPr>
              <a:t>déchets. Le sac blanc est quasiment abandonné pour les déchets de cuisine.</a:t>
            </a:r>
            <a:r>
              <a:rPr lang="fr-BE" sz="1800" b="0" i="0" u="none" strike="noStrike" cap="none" dirty="0" smtClean="0">
                <a:solidFill>
                  <a:srgbClr val="3F3F3F"/>
                </a:solidFill>
                <a:latin typeface="Calibri"/>
                <a:ea typeface="Calibri"/>
                <a:cs typeface="Calibri"/>
                <a:sym typeface="Calibri"/>
              </a:rPr>
              <a:t> </a:t>
            </a:r>
            <a:r>
              <a:rPr lang="fr-BE" sz="1800" b="0" i="0" u="none" strike="noStrike" cap="none" dirty="0">
                <a:solidFill>
                  <a:srgbClr val="3F3F3F"/>
                </a:solidFill>
                <a:latin typeface="Calibri"/>
                <a:ea typeface="Calibri"/>
                <a:cs typeface="Calibri"/>
                <a:sym typeface="Calibri"/>
              </a:rPr>
              <a:t>Ils </a:t>
            </a:r>
            <a:r>
              <a:rPr lang="fr-BE" sz="1800" b="0" i="0" u="none" strike="noStrike" cap="none" dirty="0" smtClean="0">
                <a:solidFill>
                  <a:srgbClr val="3F3F3F"/>
                </a:solidFill>
                <a:latin typeface="Calibri"/>
                <a:ea typeface="Calibri"/>
                <a:cs typeface="Calibri"/>
                <a:sym typeface="Calibri"/>
              </a:rPr>
              <a:t>pratiquent le </a:t>
            </a:r>
            <a:r>
              <a:rPr lang="fr-BE" sz="1800" u="sng" dirty="0" smtClean="0">
                <a:solidFill>
                  <a:srgbClr val="92D050"/>
                </a:solidFill>
                <a:latin typeface="Calibri"/>
                <a:ea typeface="Calibri"/>
                <a:cs typeface="Calibri"/>
                <a:sym typeface="Calibri"/>
              </a:rPr>
              <a:t>compostage</a:t>
            </a:r>
            <a:r>
              <a:rPr lang="fr-BE" sz="1800" dirty="0" smtClean="0">
                <a:solidFill>
                  <a:srgbClr val="92D050"/>
                </a:solidFill>
                <a:latin typeface="Calibri"/>
                <a:ea typeface="Calibri"/>
                <a:cs typeface="Calibri"/>
                <a:sym typeface="Calibri"/>
              </a:rPr>
              <a:t> </a:t>
            </a:r>
            <a:r>
              <a:rPr lang="fr-BE" sz="1800" dirty="0">
                <a:solidFill>
                  <a:srgbClr val="3F3F3F"/>
                </a:solidFill>
                <a:latin typeface="Calibri"/>
                <a:ea typeface="Calibri"/>
                <a:cs typeface="Calibri"/>
                <a:sym typeface="Calibri"/>
              </a:rPr>
              <a:t>(</a:t>
            </a:r>
            <a:r>
              <a:rPr lang="fr-BE" sz="1800" b="1" dirty="0">
                <a:solidFill>
                  <a:srgbClr val="92D050"/>
                </a:solidFill>
                <a:latin typeface="Calibri"/>
                <a:ea typeface="Calibri"/>
                <a:cs typeface="Calibri"/>
                <a:sym typeface="Calibri"/>
              </a:rPr>
              <a:t>47%</a:t>
            </a:r>
            <a:r>
              <a:rPr lang="fr-BE" sz="1800" dirty="0">
                <a:solidFill>
                  <a:srgbClr val="92D050"/>
                </a:solidFill>
                <a:latin typeface="Calibri"/>
                <a:ea typeface="Calibri"/>
                <a:cs typeface="Calibri"/>
                <a:sym typeface="Calibri"/>
              </a:rPr>
              <a:t> </a:t>
            </a:r>
            <a:r>
              <a:rPr lang="fr-BE" sz="1800" dirty="0">
                <a:solidFill>
                  <a:srgbClr val="3F3F3F"/>
                </a:solidFill>
                <a:latin typeface="Calibri"/>
                <a:ea typeface="Calibri"/>
                <a:cs typeface="Calibri"/>
                <a:sym typeface="Calibri"/>
              </a:rPr>
              <a:t>à domicile, </a:t>
            </a:r>
            <a:r>
              <a:rPr lang="fr-BE" sz="1800" dirty="0" err="1">
                <a:solidFill>
                  <a:srgbClr val="3F3F3F"/>
                </a:solidFill>
                <a:latin typeface="Calibri"/>
                <a:ea typeface="Calibri"/>
                <a:cs typeface="Calibri"/>
                <a:sym typeface="Calibri"/>
              </a:rPr>
              <a:t>bokashi</a:t>
            </a:r>
            <a:r>
              <a:rPr lang="fr-BE" sz="1800" dirty="0">
                <a:solidFill>
                  <a:srgbClr val="3F3F3F"/>
                </a:solidFill>
                <a:latin typeface="Calibri"/>
                <a:ea typeface="Calibri"/>
                <a:cs typeface="Calibri"/>
                <a:sym typeface="Calibri"/>
              </a:rPr>
              <a:t> ou compost de quartier). </a:t>
            </a:r>
            <a:r>
              <a:rPr lang="fr-BE" sz="1800" dirty="0" smtClean="0">
                <a:solidFill>
                  <a:srgbClr val="3F3F3F"/>
                </a:solidFill>
                <a:latin typeface="Calibri"/>
                <a:ea typeface="Calibri"/>
                <a:cs typeface="Calibri"/>
                <a:sym typeface="Calibri"/>
              </a:rPr>
              <a:t>ou ont </a:t>
            </a:r>
            <a:r>
              <a:rPr lang="fr-BE" sz="1800" b="0" i="0" u="none" strike="noStrike" cap="none" dirty="0" smtClean="0">
                <a:solidFill>
                  <a:srgbClr val="92D050"/>
                </a:solidFill>
                <a:latin typeface="Calibri"/>
                <a:ea typeface="Calibri"/>
                <a:cs typeface="Calibri"/>
                <a:sym typeface="Calibri"/>
              </a:rPr>
              <a:t> </a:t>
            </a:r>
            <a:r>
              <a:rPr lang="fr-BE" sz="1800" b="0" i="0" u="none" strike="noStrike" cap="none" dirty="0">
                <a:solidFill>
                  <a:srgbClr val="92D050"/>
                </a:solidFill>
                <a:latin typeface="Calibri"/>
                <a:ea typeface="Calibri"/>
                <a:cs typeface="Calibri"/>
                <a:sym typeface="Calibri"/>
              </a:rPr>
              <a:t>recours à la </a:t>
            </a:r>
            <a:r>
              <a:rPr lang="fr-BE" sz="1800" b="0" i="0" u="sng" strike="noStrike" cap="none" dirty="0">
                <a:solidFill>
                  <a:srgbClr val="92D050"/>
                </a:solidFill>
                <a:latin typeface="Calibri"/>
                <a:ea typeface="Calibri"/>
                <a:cs typeface="Calibri"/>
                <a:sym typeface="Calibri"/>
              </a:rPr>
              <a:t>collecte sélective</a:t>
            </a:r>
            <a:r>
              <a:rPr lang="fr-BE" sz="1800" b="0" i="0" u="none" strike="noStrike" cap="none" dirty="0">
                <a:solidFill>
                  <a:srgbClr val="92D050"/>
                </a:solidFill>
                <a:latin typeface="Calibri"/>
                <a:ea typeface="Calibri"/>
                <a:cs typeface="Calibri"/>
                <a:sym typeface="Calibri"/>
              </a:rPr>
              <a:t> </a:t>
            </a:r>
            <a:r>
              <a:rPr lang="fr-BE" sz="1800" b="0" i="0" u="none" strike="noStrike" cap="none" dirty="0" smtClean="0">
                <a:solidFill>
                  <a:srgbClr val="3F3F3F"/>
                </a:solidFill>
                <a:latin typeface="Calibri"/>
                <a:ea typeface="Calibri"/>
                <a:cs typeface="Calibri"/>
                <a:sym typeface="Calibri"/>
              </a:rPr>
              <a:t>(</a:t>
            </a:r>
            <a:r>
              <a:rPr lang="fr-BE" sz="1800" dirty="0">
                <a:solidFill>
                  <a:srgbClr val="92D050"/>
                </a:solidFill>
                <a:latin typeface="Calibri"/>
                <a:ea typeface="Calibri"/>
                <a:cs typeface="Calibri"/>
                <a:sym typeface="Calibri"/>
              </a:rPr>
              <a:t>46</a:t>
            </a:r>
            <a:r>
              <a:rPr lang="fr-BE" sz="1800" b="1" dirty="0">
                <a:solidFill>
                  <a:srgbClr val="92D050"/>
                </a:solidFill>
                <a:latin typeface="Calibri"/>
                <a:ea typeface="Calibri"/>
                <a:cs typeface="Calibri"/>
                <a:sym typeface="Calibri"/>
              </a:rPr>
              <a:t>%</a:t>
            </a:r>
            <a:r>
              <a:rPr lang="fr-BE" sz="1800" dirty="0">
                <a:solidFill>
                  <a:srgbClr val="92D050"/>
                </a:solidFill>
                <a:latin typeface="Calibri"/>
                <a:ea typeface="Calibri"/>
                <a:cs typeface="Calibri"/>
                <a:sym typeface="Calibri"/>
              </a:rPr>
              <a:t> </a:t>
            </a:r>
            <a:r>
              <a:rPr lang="fr-BE" sz="1800" b="0" i="0" u="none" strike="noStrike" cap="none" dirty="0" smtClean="0">
                <a:solidFill>
                  <a:srgbClr val="3F3F3F"/>
                </a:solidFill>
                <a:latin typeface="Calibri"/>
                <a:ea typeface="Calibri"/>
                <a:cs typeface="Calibri"/>
                <a:sym typeface="Calibri"/>
              </a:rPr>
              <a:t>sac </a:t>
            </a:r>
            <a:r>
              <a:rPr lang="fr-BE" sz="1800" b="0" i="0" u="none" strike="noStrike" cap="none" dirty="0">
                <a:solidFill>
                  <a:srgbClr val="3F3F3F"/>
                </a:solidFill>
                <a:latin typeface="Calibri"/>
                <a:ea typeface="Calibri"/>
                <a:cs typeface="Calibri"/>
                <a:sym typeface="Calibri"/>
              </a:rPr>
              <a:t>orange</a:t>
            </a:r>
            <a:r>
              <a:rPr lang="fr-BE" sz="1800" b="0" i="0" u="none" strike="noStrike" cap="none" dirty="0" smtClean="0">
                <a:solidFill>
                  <a:srgbClr val="3F3F3F"/>
                </a:solidFill>
                <a:latin typeface="Calibri"/>
                <a:ea typeface="Calibri"/>
                <a:cs typeface="Calibri"/>
                <a:sym typeface="Calibri"/>
              </a:rPr>
              <a:t>).</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8"/>
          <p:cNvSpPr txBox="1">
            <a:spLocks noGrp="1"/>
          </p:cNvSpPr>
          <p:nvPr>
            <p:ph type="title"/>
          </p:nvPr>
        </p:nvSpPr>
        <p:spPr>
          <a:xfrm>
            <a:off x="683568" y="103328"/>
            <a:ext cx="8573084" cy="1220784"/>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dirty="0" smtClean="0"/>
              <a:t>Tri des déchets de jardin</a:t>
            </a:r>
            <a:endParaRPr dirty="0"/>
          </a:p>
        </p:txBody>
      </p:sp>
      <p:sp>
        <p:nvSpPr>
          <p:cNvPr id="458" name="Google Shape;458;p38"/>
          <p:cNvSpPr txBox="1"/>
          <p:nvPr/>
        </p:nvSpPr>
        <p:spPr>
          <a:xfrm>
            <a:off x="366660" y="5115181"/>
            <a:ext cx="8352928" cy="1295243"/>
          </a:xfrm>
          <a:prstGeom prst="rect">
            <a:avLst/>
          </a:prstGeom>
          <a:noFill/>
          <a:ln>
            <a:noFill/>
          </a:ln>
        </p:spPr>
        <p:txBody>
          <a:bodyPr spcFirstLastPara="1" wrap="square" lIns="62850" tIns="62850" rIns="62850" bIns="62850" anchor="t" anchorCtr="0">
            <a:noAutofit/>
          </a:bodyPr>
          <a:lstStyle/>
          <a:p>
            <a:pPr marL="0" marR="0" lvl="0" indent="0" algn="l" rtl="0">
              <a:lnSpc>
                <a:spcPct val="130000"/>
              </a:lnSpc>
              <a:spcBef>
                <a:spcPts val="0"/>
              </a:spcBef>
              <a:spcAft>
                <a:spcPts val="0"/>
              </a:spcAft>
              <a:buClr>
                <a:srgbClr val="000000"/>
              </a:buClr>
              <a:buSzPts val="2000"/>
              <a:buFont typeface="Arial"/>
              <a:buNone/>
            </a:pPr>
            <a:r>
              <a:rPr lang="fr-BE" sz="2000" b="0" i="0" u="none" strike="noStrike" cap="none" dirty="0" smtClean="0">
                <a:solidFill>
                  <a:srgbClr val="3F3F3F"/>
                </a:solidFill>
                <a:latin typeface="Calibri"/>
                <a:ea typeface="Calibri"/>
                <a:cs typeface="Calibri"/>
                <a:sym typeface="Calibri"/>
              </a:rPr>
              <a:t>Tous les Challengers qui ont un jardin valorisent l’ensemble de leurs déchets de jardin. Le sac blanc est abandonné. Ils pratiquent plus le compostage à domicile.</a:t>
            </a:r>
            <a:r>
              <a:rPr lang="fr-BE" sz="2000" dirty="0" smtClean="0">
                <a:solidFill>
                  <a:srgbClr val="3F3F3F"/>
                </a:solidFill>
                <a:latin typeface="Calibri"/>
                <a:ea typeface="Calibri"/>
                <a:cs typeface="Calibri"/>
                <a:sym typeface="Calibri"/>
              </a:rPr>
              <a:t> L’apport au parc à conteneurs reste minoritaire. </a:t>
            </a:r>
          </a:p>
        </p:txBody>
      </p:sp>
      <p:graphicFrame>
        <p:nvGraphicFramePr>
          <p:cNvPr id="459" name="Google Shape;459;p38"/>
          <p:cNvGraphicFramePr/>
          <p:nvPr>
            <p:extLst>
              <p:ext uri="{D42A27DB-BD31-4B8C-83A1-F6EECF244321}">
                <p14:modId xmlns:p14="http://schemas.microsoft.com/office/powerpoint/2010/main" val="1281658627"/>
              </p:ext>
            </p:extLst>
          </p:nvPr>
        </p:nvGraphicFramePr>
        <p:xfrm>
          <a:off x="5236143" y="1324111"/>
          <a:ext cx="3766414" cy="34885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1" name="Google Shape;461;p38"/>
          <p:cNvGraphicFramePr/>
          <p:nvPr>
            <p:extLst>
              <p:ext uri="{D42A27DB-BD31-4B8C-83A1-F6EECF244321}">
                <p14:modId xmlns:p14="http://schemas.microsoft.com/office/powerpoint/2010/main" val="2018781333"/>
              </p:ext>
            </p:extLst>
          </p:nvPr>
        </p:nvGraphicFramePr>
        <p:xfrm>
          <a:off x="251460" y="1247835"/>
          <a:ext cx="5716203" cy="36803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4"/>
          <p:cNvSpPr txBox="1">
            <a:spLocks noGrp="1"/>
          </p:cNvSpPr>
          <p:nvPr>
            <p:ph type="title"/>
          </p:nvPr>
        </p:nvSpPr>
        <p:spPr>
          <a:xfrm>
            <a:off x="791580" y="219961"/>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sz="3200" b="1" dirty="0" smtClean="0">
                <a:latin typeface="Calibri"/>
                <a:ea typeface="Calibri"/>
                <a:cs typeface="Calibri"/>
                <a:sym typeface="Calibri"/>
              </a:rPr>
              <a:t>Activités pendant le Challenge</a:t>
            </a:r>
            <a:endParaRPr sz="3300" b="1" i="0" u="none" strike="noStrike" cap="none" dirty="0">
              <a:solidFill>
                <a:srgbClr val="6CB644"/>
              </a:solidFill>
              <a:latin typeface="Arial"/>
              <a:ea typeface="Arial"/>
              <a:cs typeface="Arial"/>
              <a:sym typeface="Arial"/>
            </a:endParaRPr>
          </a:p>
        </p:txBody>
      </p:sp>
      <p:sp>
        <p:nvSpPr>
          <p:cNvPr id="99" name="Google Shape;99;p54"/>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100" name="Google Shape;100;p54"/>
          <p:cNvSpPr txBox="1"/>
          <p:nvPr/>
        </p:nvSpPr>
        <p:spPr>
          <a:xfrm>
            <a:off x="291000" y="901161"/>
            <a:ext cx="8562000" cy="1995948"/>
          </a:xfrm>
          <a:prstGeom prst="rect">
            <a:avLst/>
          </a:prstGeom>
          <a:noFill/>
          <a:ln>
            <a:noFill/>
          </a:ln>
        </p:spPr>
        <p:txBody>
          <a:bodyPr spcFirstLastPara="1" wrap="square" lIns="62850" tIns="62850" rIns="62850" bIns="62850" anchor="t" anchorCtr="0">
            <a:noAutofit/>
          </a:bodyPr>
          <a:lstStyle/>
          <a:p>
            <a:pPr marL="342900" marR="0" lvl="0" indent="-342900" algn="l" rtl="0">
              <a:lnSpc>
                <a:spcPct val="100000"/>
              </a:lnSpc>
              <a:spcBef>
                <a:spcPts val="0"/>
              </a:spcBef>
              <a:spcAft>
                <a:spcPts val="0"/>
              </a:spcAft>
              <a:buClr>
                <a:schemeClr val="dk1"/>
              </a:buClr>
              <a:buSzPts val="2400"/>
              <a:buFont typeface="Noto Sans Symbols"/>
              <a:buChar char="∙"/>
            </a:pPr>
            <a:r>
              <a:rPr lang="fr-BE" sz="2400" b="0" i="0" u="none" strike="noStrike" cap="none" dirty="0" smtClean="0">
                <a:solidFill>
                  <a:schemeClr val="dk1"/>
                </a:solidFill>
                <a:latin typeface="+mn-lt"/>
                <a:ea typeface="Calibri"/>
                <a:cs typeface="Calibri"/>
                <a:sym typeface="Calibri"/>
              </a:rPr>
              <a:t>Durée : 01/03/2021 </a:t>
            </a:r>
            <a:r>
              <a:rPr lang="fr-BE" sz="2400" b="0" i="0" u="none" strike="noStrike" cap="none" dirty="0">
                <a:solidFill>
                  <a:schemeClr val="dk1"/>
                </a:solidFill>
                <a:latin typeface="+mn-lt"/>
                <a:ea typeface="Calibri"/>
                <a:cs typeface="Calibri"/>
                <a:sym typeface="Calibri"/>
              </a:rPr>
              <a:t>au 30/11/2021</a:t>
            </a:r>
            <a:endParaRPr sz="2400" b="0" i="0" u="none" strike="noStrike" cap="none" dirty="0">
              <a:solidFill>
                <a:schemeClr val="dk1"/>
              </a:solidFill>
              <a:latin typeface="+mn-lt"/>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Noto Sans Symbols"/>
              <a:buChar char="∙"/>
            </a:pPr>
            <a:r>
              <a:rPr lang="fr-BE" sz="2400" b="1" i="0" u="none" strike="noStrike" cap="none" dirty="0">
                <a:solidFill>
                  <a:schemeClr val="dk1"/>
                </a:solidFill>
                <a:latin typeface="+mn-lt"/>
                <a:ea typeface="Calibri"/>
                <a:cs typeface="Calibri"/>
                <a:sym typeface="Calibri"/>
              </a:rPr>
              <a:t>8 défis</a:t>
            </a:r>
            <a:r>
              <a:rPr lang="fr-BE" sz="2400" b="0" i="0" u="none" strike="noStrike" cap="none" dirty="0">
                <a:solidFill>
                  <a:schemeClr val="dk1"/>
                </a:solidFill>
                <a:latin typeface="+mn-lt"/>
                <a:ea typeface="Calibri"/>
                <a:cs typeface="Calibri"/>
                <a:sym typeface="Calibri"/>
              </a:rPr>
              <a:t> envoyés </a:t>
            </a:r>
            <a:endParaRPr lang="fr-BE" sz="2400" b="0" i="0" u="none" strike="noStrike" cap="none" dirty="0" smtClean="0">
              <a:solidFill>
                <a:schemeClr val="dk1"/>
              </a:solidFill>
              <a:latin typeface="+mn-lt"/>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Noto Sans Symbols"/>
              <a:buChar char="∙"/>
            </a:pPr>
            <a:r>
              <a:rPr lang="fr-BE" sz="2400" b="1" i="0" u="none" strike="noStrike" cap="none" dirty="0" smtClean="0">
                <a:solidFill>
                  <a:schemeClr val="dk1"/>
                </a:solidFill>
                <a:latin typeface="+mn-lt"/>
                <a:ea typeface="Calibri"/>
                <a:cs typeface="Calibri"/>
                <a:sym typeface="Calibri"/>
              </a:rPr>
              <a:t>3 </a:t>
            </a:r>
            <a:r>
              <a:rPr lang="fr-BE" sz="2400" b="1" i="0" u="none" strike="noStrike" cap="none" dirty="0">
                <a:solidFill>
                  <a:schemeClr val="dk1"/>
                </a:solidFill>
                <a:latin typeface="+mn-lt"/>
                <a:ea typeface="Calibri"/>
                <a:cs typeface="Calibri"/>
                <a:sym typeface="Calibri"/>
              </a:rPr>
              <a:t>rencontres</a:t>
            </a:r>
            <a:r>
              <a:rPr lang="fr-BE" sz="2400" b="0" i="0" u="none" strike="noStrike" cap="none" dirty="0">
                <a:solidFill>
                  <a:schemeClr val="dk1"/>
                </a:solidFill>
                <a:latin typeface="+mn-lt"/>
                <a:ea typeface="Calibri"/>
                <a:cs typeface="Calibri"/>
                <a:sym typeface="Calibri"/>
              </a:rPr>
              <a:t>: au début, à mi-parcours et en </a:t>
            </a:r>
            <a:r>
              <a:rPr lang="fr-BE" sz="2400" b="0" i="0" u="none" strike="noStrike" cap="none" dirty="0" smtClean="0">
                <a:solidFill>
                  <a:schemeClr val="dk1"/>
                </a:solidFill>
                <a:latin typeface="+mn-lt"/>
                <a:ea typeface="Calibri"/>
                <a:cs typeface="Calibri"/>
                <a:sym typeface="Calibri"/>
              </a:rPr>
              <a:t>clôture et </a:t>
            </a:r>
          </a:p>
          <a:p>
            <a:pPr marL="342900" marR="0" lvl="0" indent="-342900" algn="l" rtl="0">
              <a:lnSpc>
                <a:spcPct val="100000"/>
              </a:lnSpc>
              <a:spcBef>
                <a:spcPts val="0"/>
              </a:spcBef>
              <a:spcAft>
                <a:spcPts val="0"/>
              </a:spcAft>
              <a:buClr>
                <a:schemeClr val="dk1"/>
              </a:buClr>
              <a:buSzPts val="2400"/>
              <a:buFont typeface="Noto Sans Symbols"/>
              <a:buChar char="∙"/>
            </a:pPr>
            <a:r>
              <a:rPr lang="fr-BE" sz="2400" b="1" i="0" u="none" strike="noStrike" cap="none" dirty="0" smtClean="0">
                <a:solidFill>
                  <a:schemeClr val="dk1"/>
                </a:solidFill>
                <a:latin typeface="+mn-lt"/>
                <a:ea typeface="Calibri"/>
                <a:cs typeface="Calibri"/>
                <a:sym typeface="Calibri"/>
              </a:rPr>
              <a:t>45 </a:t>
            </a:r>
            <a:r>
              <a:rPr lang="fr-BE" sz="2400" b="1" i="0" u="none" strike="noStrike" cap="none" dirty="0">
                <a:solidFill>
                  <a:schemeClr val="dk1"/>
                </a:solidFill>
                <a:latin typeface="+mn-lt"/>
                <a:ea typeface="Calibri"/>
                <a:cs typeface="Calibri"/>
                <a:sym typeface="Calibri"/>
              </a:rPr>
              <a:t>ateliers </a:t>
            </a:r>
            <a:r>
              <a:rPr lang="fr-BE" sz="2400" b="0" i="0" u="none" strike="noStrike" cap="none" dirty="0">
                <a:solidFill>
                  <a:schemeClr val="dk1"/>
                </a:solidFill>
                <a:latin typeface="+mn-lt"/>
                <a:ea typeface="Calibri"/>
                <a:cs typeface="Calibri"/>
                <a:sym typeface="Calibri"/>
              </a:rPr>
              <a:t>(dont 24 ateliers en ligne)</a:t>
            </a:r>
            <a:r>
              <a:rPr lang="fr-BE" sz="2400" b="1" i="0" u="none" strike="noStrike" cap="none" dirty="0">
                <a:solidFill>
                  <a:schemeClr val="dk1"/>
                </a:solidFill>
                <a:latin typeface="+mn-lt"/>
                <a:ea typeface="Calibri"/>
                <a:cs typeface="Calibri"/>
                <a:sym typeface="Calibri"/>
              </a:rPr>
              <a:t>- 461 </a:t>
            </a:r>
            <a:r>
              <a:rPr lang="fr-BE" sz="2400" b="0" i="0" u="none" strike="noStrike" cap="none" dirty="0">
                <a:solidFill>
                  <a:schemeClr val="dk1"/>
                </a:solidFill>
                <a:latin typeface="+mn-lt"/>
                <a:ea typeface="Calibri"/>
                <a:cs typeface="Calibri"/>
                <a:sym typeface="Calibri"/>
              </a:rPr>
              <a:t>participations aux ateliers, 10 personnes en </a:t>
            </a:r>
            <a:r>
              <a:rPr lang="fr-BE" sz="2400" b="0" i="0" u="none" strike="noStrike" cap="none" dirty="0" smtClean="0">
                <a:solidFill>
                  <a:schemeClr val="dk1"/>
                </a:solidFill>
                <a:latin typeface="+mn-lt"/>
                <a:ea typeface="Calibri"/>
                <a:cs typeface="Calibri"/>
                <a:sym typeface="Calibri"/>
              </a:rPr>
              <a:t>moyenne/activité</a:t>
            </a:r>
          </a:p>
          <a:p>
            <a:pPr marL="342900" marR="0" lvl="0" indent="-342900" algn="l" rtl="0">
              <a:lnSpc>
                <a:spcPct val="100000"/>
              </a:lnSpc>
              <a:spcBef>
                <a:spcPts val="0"/>
              </a:spcBef>
              <a:spcAft>
                <a:spcPts val="0"/>
              </a:spcAft>
              <a:buClr>
                <a:schemeClr val="dk1"/>
              </a:buClr>
              <a:buSzPts val="2400"/>
              <a:buFont typeface="Noto Sans Symbols"/>
              <a:buChar char="∙"/>
            </a:pPr>
            <a:r>
              <a:rPr lang="fr-BE" sz="2400" dirty="0" smtClean="0">
                <a:solidFill>
                  <a:schemeClr val="dk1"/>
                </a:solidFill>
                <a:latin typeface="+mn-lt"/>
                <a:ea typeface="Calibri"/>
                <a:cs typeface="Calibri"/>
                <a:sym typeface="Calibri"/>
              </a:rPr>
              <a:t>Pesée au début et en fin de challenge</a:t>
            </a:r>
            <a:endParaRPr sz="2400" b="0" i="0" u="none" strike="noStrike" cap="none" dirty="0">
              <a:solidFill>
                <a:schemeClr val="dk1"/>
              </a:solidFill>
              <a:latin typeface="+mn-lt"/>
              <a:ea typeface="Calibri"/>
              <a:cs typeface="Calibri"/>
              <a:sym typeface="Calibri"/>
            </a:endParaRPr>
          </a:p>
          <a:p>
            <a:pPr marL="0" marR="0" lvl="0" indent="0" algn="l" rtl="0">
              <a:lnSpc>
                <a:spcPct val="130000"/>
              </a:lnSpc>
              <a:spcBef>
                <a:spcPts val="0"/>
              </a:spcBef>
              <a:spcAft>
                <a:spcPts val="0"/>
              </a:spcAft>
              <a:buClr>
                <a:srgbClr val="000000"/>
              </a:buClr>
              <a:buSzPts val="1200"/>
              <a:buFont typeface="Arial"/>
              <a:buNone/>
            </a:pPr>
            <a:endParaRPr lang="fr-BE" sz="1200" b="1" i="0" u="none" strike="noStrike" cap="none" dirty="0" smtClean="0">
              <a:solidFill>
                <a:srgbClr val="007890"/>
              </a:solidFill>
              <a:latin typeface="+mn-lt"/>
              <a:ea typeface="Calibri"/>
              <a:cs typeface="Calibri"/>
              <a:sym typeface="Calibri"/>
            </a:endParaRPr>
          </a:p>
          <a:p>
            <a:pPr marL="0" marR="0" lvl="0" indent="0" algn="l" rtl="0">
              <a:lnSpc>
                <a:spcPct val="130000"/>
              </a:lnSpc>
              <a:spcBef>
                <a:spcPts val="0"/>
              </a:spcBef>
              <a:spcAft>
                <a:spcPts val="0"/>
              </a:spcAft>
              <a:buClr>
                <a:srgbClr val="000000"/>
              </a:buClr>
              <a:buSzPts val="1200"/>
              <a:buFont typeface="Arial"/>
              <a:buNone/>
            </a:pPr>
            <a:endParaRPr sz="1200" b="1" i="0" u="none" strike="noStrike" cap="none" dirty="0">
              <a:solidFill>
                <a:srgbClr val="007890"/>
              </a:solidFill>
              <a:latin typeface="+mn-lt"/>
              <a:ea typeface="Calibri"/>
              <a:cs typeface="Calibri"/>
              <a:sym typeface="Calibri"/>
            </a:endParaRPr>
          </a:p>
          <a:p>
            <a:pPr marL="0" marR="0" lvl="0" indent="0" algn="l" rtl="0">
              <a:lnSpc>
                <a:spcPct val="130000"/>
              </a:lnSpc>
              <a:spcBef>
                <a:spcPts val="0"/>
              </a:spcBef>
              <a:spcAft>
                <a:spcPts val="0"/>
              </a:spcAft>
              <a:buClr>
                <a:srgbClr val="000000"/>
              </a:buClr>
              <a:buSzPts val="1200"/>
              <a:buFont typeface="Arial"/>
              <a:buNone/>
            </a:pPr>
            <a:r>
              <a:rPr lang="fr-BE" sz="1200" b="1" i="0" u="none" strike="noStrike" cap="none" dirty="0">
                <a:solidFill>
                  <a:srgbClr val="007890"/>
                </a:solidFill>
                <a:latin typeface="+mn-lt"/>
                <a:ea typeface="Calibri"/>
                <a:cs typeface="Calibri"/>
                <a:sym typeface="Calibri"/>
              </a:rPr>
              <a:t> </a:t>
            </a:r>
            <a:endParaRPr sz="1400" b="0" i="0" u="none" strike="noStrike" cap="none" dirty="0">
              <a:solidFill>
                <a:srgbClr val="000000"/>
              </a:solidFill>
              <a:latin typeface="+mn-lt"/>
              <a:sym typeface="Arial"/>
            </a:endParaRPr>
          </a:p>
          <a:p>
            <a:pPr marL="0" marR="0" lvl="0" indent="0" algn="l" rtl="0">
              <a:lnSpc>
                <a:spcPct val="130000"/>
              </a:lnSpc>
              <a:spcBef>
                <a:spcPts val="0"/>
              </a:spcBef>
              <a:spcAft>
                <a:spcPts val="0"/>
              </a:spcAft>
              <a:buClr>
                <a:srgbClr val="000000"/>
              </a:buClr>
              <a:buSzPts val="1200"/>
              <a:buFont typeface="Arial"/>
              <a:buNone/>
            </a:pPr>
            <a:r>
              <a:rPr lang="fr-BE" sz="1200" b="1" i="0" u="none" strike="noStrike" cap="none" dirty="0">
                <a:solidFill>
                  <a:srgbClr val="6CB644"/>
                </a:solidFill>
                <a:latin typeface="+mn-lt"/>
                <a:ea typeface="Calibri"/>
                <a:cs typeface="Calibri"/>
                <a:sym typeface="Calibri"/>
              </a:rPr>
              <a:t> </a:t>
            </a:r>
            <a:endParaRPr sz="1400" b="0" i="0" u="none" strike="noStrike" cap="none" dirty="0">
              <a:solidFill>
                <a:srgbClr val="000000"/>
              </a:solidFill>
              <a:latin typeface="+mn-lt"/>
              <a:sym typeface="Arial"/>
            </a:endParaRPr>
          </a:p>
          <a:p>
            <a:pPr marL="0" marR="0" lvl="0" indent="0" algn="l" rtl="0">
              <a:lnSpc>
                <a:spcPct val="130000"/>
              </a:lnSpc>
              <a:spcBef>
                <a:spcPts val="0"/>
              </a:spcBef>
              <a:spcAft>
                <a:spcPts val="0"/>
              </a:spcAft>
              <a:buClr>
                <a:srgbClr val="000000"/>
              </a:buClr>
              <a:buSzPts val="1050"/>
              <a:buFont typeface="Arial"/>
              <a:buNone/>
            </a:pPr>
            <a:endParaRPr sz="1050" b="0" i="0" u="none" strike="noStrike" cap="none" dirty="0">
              <a:solidFill>
                <a:schemeClr val="dk1"/>
              </a:solidFill>
              <a:latin typeface="+mn-lt"/>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chemeClr val="dk1"/>
              </a:solidFill>
              <a:latin typeface="+mn-lt"/>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rgbClr val="000000"/>
              </a:solidFill>
              <a:latin typeface="+mn-lt"/>
              <a:sym typeface="Arial"/>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latin typeface="+mn-lt"/>
              <a:ea typeface="Calibri"/>
              <a:cs typeface="Calibri"/>
              <a:sym typeface="Calibri"/>
            </a:endParaRPr>
          </a:p>
        </p:txBody>
      </p:sp>
      <p:graphicFrame>
        <p:nvGraphicFramePr>
          <p:cNvPr id="10" name="Google Shape;128;p3"/>
          <p:cNvGraphicFramePr/>
          <p:nvPr>
            <p:extLst>
              <p:ext uri="{D42A27DB-BD31-4B8C-83A1-F6EECF244321}">
                <p14:modId xmlns:p14="http://schemas.microsoft.com/office/powerpoint/2010/main" val="3019539100"/>
              </p:ext>
            </p:extLst>
          </p:nvPr>
        </p:nvGraphicFramePr>
        <p:xfrm>
          <a:off x="357539" y="3642751"/>
          <a:ext cx="8428921" cy="1513252"/>
        </p:xfrm>
        <a:graphic>
          <a:graphicData uri="http://schemas.openxmlformats.org/drawingml/2006/table">
            <a:tbl>
              <a:tblPr>
                <a:noFill/>
                <a:tableStyleId>{0C0EE245-2E5D-4EF6-A770-5C3558C50676}</a:tableStyleId>
              </a:tblPr>
              <a:tblGrid>
                <a:gridCol w="3829630"/>
                <a:gridCol w="2170124"/>
                <a:gridCol w="2429167"/>
              </a:tblGrid>
              <a:tr h="378313">
                <a:tc>
                  <a:txBody>
                    <a:bodyPr/>
                    <a:lstStyle/>
                    <a:p>
                      <a:pPr marL="0" marR="0" lvl="0" indent="0" algn="ctr" rtl="0">
                        <a:lnSpc>
                          <a:spcPct val="100000"/>
                        </a:lnSpc>
                        <a:spcBef>
                          <a:spcPts val="0"/>
                        </a:spcBef>
                        <a:spcAft>
                          <a:spcPts val="0"/>
                        </a:spcAft>
                        <a:buClr>
                          <a:srgbClr val="000000"/>
                        </a:buClr>
                        <a:buSzPts val="2000"/>
                        <a:buFont typeface="Arial"/>
                        <a:buNone/>
                      </a:pPr>
                      <a:r>
                        <a:rPr lang="fr-BE" sz="1800" b="1" u="none" strike="noStrike" cap="none" dirty="0">
                          <a:latin typeface="+mn-lt"/>
                          <a:ea typeface="Calibri"/>
                          <a:cs typeface="Calibri"/>
                          <a:sym typeface="Calibri"/>
                        </a:rPr>
                        <a:t> </a:t>
                      </a:r>
                      <a:endParaRPr sz="1800" b="1" i="0" u="none" strike="noStrike" cap="none" dirty="0">
                        <a:solidFill>
                          <a:srgbClr val="000000"/>
                        </a:solidFill>
                        <a:latin typeface="+mn-lt"/>
                        <a:ea typeface="Calibri"/>
                        <a:cs typeface="Calibri"/>
                        <a:sym typeface="Calibri"/>
                      </a:endParaRPr>
                    </a:p>
                  </a:txBody>
                  <a:tcPr marL="0" marR="0" marT="0" marB="0"/>
                </a:tc>
                <a:tc>
                  <a:txBody>
                    <a:bodyPr/>
                    <a:lstStyle/>
                    <a:p>
                      <a:pPr marL="0" marR="0" lvl="0" indent="0" algn="ctr" rtl="0">
                        <a:lnSpc>
                          <a:spcPct val="100000"/>
                        </a:lnSpc>
                        <a:spcBef>
                          <a:spcPts val="0"/>
                        </a:spcBef>
                        <a:spcAft>
                          <a:spcPts val="0"/>
                        </a:spcAft>
                        <a:buClr>
                          <a:srgbClr val="000000"/>
                        </a:buClr>
                        <a:buSzPts val="2000"/>
                        <a:buFont typeface="Arial"/>
                        <a:buNone/>
                      </a:pPr>
                      <a:r>
                        <a:rPr lang="fr-BE" sz="1800" b="1" u="none" strike="noStrike" cap="none" dirty="0">
                          <a:latin typeface="+mn-lt"/>
                          <a:ea typeface="Calibri"/>
                          <a:cs typeface="Calibri"/>
                          <a:sym typeface="Calibri"/>
                        </a:rPr>
                        <a:t>Mars 2021</a:t>
                      </a:r>
                      <a:endParaRPr sz="1800" b="1" i="0" u="none" strike="noStrike" cap="none" dirty="0">
                        <a:solidFill>
                          <a:srgbClr val="000000"/>
                        </a:solidFill>
                        <a:latin typeface="+mn-lt"/>
                        <a:ea typeface="Calibri"/>
                        <a:cs typeface="Calibri"/>
                        <a:sym typeface="Calibri"/>
                      </a:endParaRPr>
                    </a:p>
                  </a:txBody>
                  <a:tcPr marL="0" marR="0" marT="0" marB="0"/>
                </a:tc>
                <a:tc>
                  <a:txBody>
                    <a:bodyPr/>
                    <a:lstStyle/>
                    <a:p>
                      <a:pPr marL="0" marR="0" lvl="0" indent="0" algn="ctr" rtl="0">
                        <a:lnSpc>
                          <a:spcPct val="100000"/>
                        </a:lnSpc>
                        <a:spcBef>
                          <a:spcPts val="0"/>
                        </a:spcBef>
                        <a:spcAft>
                          <a:spcPts val="0"/>
                        </a:spcAft>
                        <a:buClr>
                          <a:srgbClr val="000000"/>
                        </a:buClr>
                        <a:buSzPts val="2000"/>
                        <a:buFont typeface="Arial"/>
                        <a:buNone/>
                      </a:pPr>
                      <a:r>
                        <a:rPr lang="fr-BE" sz="1800" b="1" u="none" strike="noStrike" cap="none" dirty="0">
                          <a:latin typeface="+mn-lt"/>
                          <a:ea typeface="Calibri"/>
                          <a:cs typeface="Calibri"/>
                          <a:sym typeface="Calibri"/>
                        </a:rPr>
                        <a:t>Novembre 2021</a:t>
                      </a:r>
                      <a:endParaRPr sz="1800" b="1" i="0" u="none" strike="noStrike" cap="none" dirty="0">
                        <a:solidFill>
                          <a:srgbClr val="000000"/>
                        </a:solidFill>
                        <a:latin typeface="+mn-lt"/>
                        <a:ea typeface="Calibri"/>
                        <a:cs typeface="Calibri"/>
                        <a:sym typeface="Calibri"/>
                      </a:endParaRPr>
                    </a:p>
                  </a:txBody>
                  <a:tcPr marL="0" marR="0" marT="0" marB="0"/>
                </a:tc>
              </a:tr>
              <a:tr h="378313">
                <a:tc>
                  <a:txBody>
                    <a:bodyPr/>
                    <a:lstStyle/>
                    <a:p>
                      <a:pPr marL="0" marR="0" lvl="0" indent="0" algn="l" rtl="0">
                        <a:lnSpc>
                          <a:spcPct val="100000"/>
                        </a:lnSpc>
                        <a:spcBef>
                          <a:spcPts val="0"/>
                        </a:spcBef>
                        <a:spcAft>
                          <a:spcPts val="0"/>
                        </a:spcAft>
                        <a:buClr>
                          <a:srgbClr val="000000"/>
                        </a:buClr>
                        <a:buSzPts val="2000"/>
                        <a:buFont typeface="Arial"/>
                        <a:buNone/>
                      </a:pPr>
                      <a:r>
                        <a:rPr lang="fr-BE" sz="1800" u="none" strike="noStrike" cap="none" dirty="0" err="1">
                          <a:latin typeface="+mn-lt"/>
                          <a:ea typeface="Calibri"/>
                          <a:cs typeface="Calibri"/>
                          <a:sym typeface="Calibri"/>
                        </a:rPr>
                        <a:t>Nbre</a:t>
                      </a:r>
                      <a:r>
                        <a:rPr lang="fr-BE" sz="1800" u="none" strike="noStrike" cap="none" dirty="0">
                          <a:latin typeface="+mn-lt"/>
                          <a:ea typeface="Calibri"/>
                          <a:cs typeface="Calibri"/>
                          <a:sym typeface="Calibri"/>
                        </a:rPr>
                        <a:t> de pesées</a:t>
                      </a:r>
                      <a:endParaRPr sz="1700" i="1" u="none" strike="noStrike" cap="none" dirty="0">
                        <a:latin typeface="+mn-lt"/>
                      </a:endParaRPr>
                    </a:p>
                  </a:txBody>
                  <a:tcPr marL="0" marR="0" marT="0" marB="0"/>
                </a:tc>
                <a:tc>
                  <a:txBody>
                    <a:bodyPr/>
                    <a:lstStyle/>
                    <a:p>
                      <a:pPr marL="0" marR="0" lvl="0" indent="0" algn="ctr" rtl="0">
                        <a:lnSpc>
                          <a:spcPct val="100000"/>
                        </a:lnSpc>
                        <a:spcBef>
                          <a:spcPts val="0"/>
                        </a:spcBef>
                        <a:spcAft>
                          <a:spcPts val="0"/>
                        </a:spcAft>
                        <a:buClr>
                          <a:srgbClr val="000000"/>
                        </a:buClr>
                        <a:buSzPts val="2000"/>
                        <a:buFont typeface="Arial"/>
                        <a:buNone/>
                      </a:pPr>
                      <a:r>
                        <a:rPr lang="fr-BE" sz="1800" b="0" i="0" u="none" strike="noStrike" cap="none">
                          <a:solidFill>
                            <a:srgbClr val="000000"/>
                          </a:solidFill>
                          <a:latin typeface="+mn-lt"/>
                          <a:ea typeface="Calibri"/>
                          <a:cs typeface="Calibri"/>
                          <a:sym typeface="Calibri"/>
                        </a:rPr>
                        <a:t>154</a:t>
                      </a:r>
                      <a:endParaRPr sz="1800" b="0" i="0" u="none" strike="noStrike" cap="none">
                        <a:solidFill>
                          <a:srgbClr val="000000"/>
                        </a:solidFill>
                        <a:latin typeface="+mn-lt"/>
                        <a:ea typeface="Calibri"/>
                        <a:cs typeface="Calibri"/>
                        <a:sym typeface="Calibri"/>
                      </a:endParaRPr>
                    </a:p>
                  </a:txBody>
                  <a:tcPr marL="0" marR="0" marT="0" marB="0"/>
                </a:tc>
                <a:tc>
                  <a:txBody>
                    <a:bodyPr/>
                    <a:lstStyle/>
                    <a:p>
                      <a:pPr marL="0" marR="0" lvl="0" indent="0" algn="ctr" rtl="0">
                        <a:lnSpc>
                          <a:spcPct val="100000"/>
                        </a:lnSpc>
                        <a:spcBef>
                          <a:spcPts val="0"/>
                        </a:spcBef>
                        <a:spcAft>
                          <a:spcPts val="0"/>
                        </a:spcAft>
                        <a:buClr>
                          <a:srgbClr val="000000"/>
                        </a:buClr>
                        <a:buSzPts val="2000"/>
                        <a:buFont typeface="Arial"/>
                        <a:buNone/>
                      </a:pPr>
                      <a:r>
                        <a:rPr lang="fr-BE" sz="1800" u="none" strike="noStrike" cap="none">
                          <a:latin typeface="+mn-lt"/>
                          <a:ea typeface="Calibri"/>
                          <a:cs typeface="Calibri"/>
                          <a:sym typeface="Calibri"/>
                        </a:rPr>
                        <a:t>62</a:t>
                      </a:r>
                      <a:endParaRPr sz="1800" b="0" i="0" u="none" strike="noStrike" cap="none">
                        <a:solidFill>
                          <a:srgbClr val="000000"/>
                        </a:solidFill>
                        <a:latin typeface="+mn-lt"/>
                        <a:ea typeface="Calibri"/>
                        <a:cs typeface="Calibri"/>
                        <a:sym typeface="Calibri"/>
                      </a:endParaRPr>
                    </a:p>
                  </a:txBody>
                  <a:tcPr marL="0" marR="0" marT="0" marB="0"/>
                </a:tc>
              </a:tr>
              <a:tr h="378313">
                <a:tc>
                  <a:txBody>
                    <a:bodyPr/>
                    <a:lstStyle/>
                    <a:p>
                      <a:pPr marL="0" marR="0" lvl="0" indent="0" algn="l" rtl="0">
                        <a:lnSpc>
                          <a:spcPct val="100000"/>
                        </a:lnSpc>
                        <a:spcBef>
                          <a:spcPts val="0"/>
                        </a:spcBef>
                        <a:spcAft>
                          <a:spcPts val="0"/>
                        </a:spcAft>
                        <a:buClr>
                          <a:srgbClr val="000000"/>
                        </a:buClr>
                        <a:buSzPts val="2000"/>
                        <a:buFont typeface="Arial"/>
                        <a:buNone/>
                      </a:pPr>
                      <a:r>
                        <a:rPr lang="fr-BE" sz="1800" u="none" strike="noStrike" cap="none" dirty="0">
                          <a:latin typeface="+mn-lt"/>
                          <a:ea typeface="Calibri"/>
                          <a:cs typeface="Calibri"/>
                          <a:sym typeface="Calibri"/>
                        </a:rPr>
                        <a:t>Total pesées OM-PMC-PC(kg</a:t>
                      </a:r>
                      <a:r>
                        <a:rPr lang="fr-BE" sz="1800" u="none" strike="noStrike" cap="none" dirty="0" smtClean="0">
                          <a:latin typeface="+mn-lt"/>
                          <a:ea typeface="Calibri"/>
                          <a:cs typeface="Calibri"/>
                          <a:sym typeface="Calibri"/>
                        </a:rPr>
                        <a:t>) *</a:t>
                      </a:r>
                      <a:endParaRPr sz="1800" b="0" i="0" u="none" strike="noStrike" cap="none" dirty="0">
                        <a:solidFill>
                          <a:srgbClr val="000000"/>
                        </a:solidFill>
                        <a:latin typeface="+mn-lt"/>
                        <a:ea typeface="Calibri"/>
                        <a:cs typeface="Calibri"/>
                        <a:sym typeface="Calibri"/>
                      </a:endParaRPr>
                    </a:p>
                  </a:txBody>
                  <a:tcPr marL="0" marR="0" marT="0" marB="0"/>
                </a:tc>
                <a:tc>
                  <a:txBody>
                    <a:bodyPr/>
                    <a:lstStyle/>
                    <a:p>
                      <a:pPr marL="0" marR="0" lvl="0" indent="0" algn="ctr" rtl="0">
                        <a:lnSpc>
                          <a:spcPct val="100000"/>
                        </a:lnSpc>
                        <a:spcBef>
                          <a:spcPts val="0"/>
                        </a:spcBef>
                        <a:spcAft>
                          <a:spcPts val="0"/>
                        </a:spcAft>
                        <a:buClr>
                          <a:srgbClr val="000000"/>
                        </a:buClr>
                        <a:buSzPts val="2000"/>
                        <a:buFont typeface="Arial"/>
                        <a:buNone/>
                      </a:pPr>
                      <a:r>
                        <a:rPr lang="fr-BE" sz="1800" b="0" i="0" u="none" strike="noStrike" cap="none">
                          <a:solidFill>
                            <a:srgbClr val="000000"/>
                          </a:solidFill>
                          <a:latin typeface="+mn-lt"/>
                          <a:ea typeface="Calibri"/>
                          <a:cs typeface="Calibri"/>
                          <a:sym typeface="Calibri"/>
                        </a:rPr>
                        <a:t>2282,47</a:t>
                      </a:r>
                      <a:endParaRPr sz="1800" b="0" i="0" u="none" strike="noStrike" cap="none">
                        <a:solidFill>
                          <a:srgbClr val="000000"/>
                        </a:solidFill>
                        <a:latin typeface="+mn-lt"/>
                        <a:ea typeface="Calibri"/>
                        <a:cs typeface="Calibri"/>
                        <a:sym typeface="Calibri"/>
                      </a:endParaRPr>
                    </a:p>
                  </a:txBody>
                  <a:tcPr marL="0" marR="0" marT="0" marB="0"/>
                </a:tc>
                <a:tc>
                  <a:txBody>
                    <a:bodyPr/>
                    <a:lstStyle/>
                    <a:p>
                      <a:pPr marL="0" marR="0" lvl="0" indent="0" algn="ctr" rtl="0">
                        <a:lnSpc>
                          <a:spcPct val="100000"/>
                        </a:lnSpc>
                        <a:spcBef>
                          <a:spcPts val="0"/>
                        </a:spcBef>
                        <a:spcAft>
                          <a:spcPts val="0"/>
                        </a:spcAft>
                        <a:buClr>
                          <a:srgbClr val="000000"/>
                        </a:buClr>
                        <a:buSzPts val="2000"/>
                        <a:buFont typeface="Arial"/>
                        <a:buNone/>
                      </a:pPr>
                      <a:r>
                        <a:rPr lang="fr-BE" sz="1800" b="0" i="0" u="none" strike="noStrike" cap="none">
                          <a:solidFill>
                            <a:srgbClr val="000000"/>
                          </a:solidFill>
                          <a:latin typeface="+mn-lt"/>
                          <a:ea typeface="Calibri"/>
                          <a:cs typeface="Calibri"/>
                          <a:sym typeface="Calibri"/>
                        </a:rPr>
                        <a:t>733,31</a:t>
                      </a:r>
                      <a:endParaRPr sz="1800" b="0" i="0" u="none" strike="noStrike" cap="none">
                        <a:solidFill>
                          <a:srgbClr val="000000"/>
                        </a:solidFill>
                        <a:latin typeface="+mn-lt"/>
                        <a:ea typeface="Calibri"/>
                        <a:cs typeface="Calibri"/>
                        <a:sym typeface="Calibri"/>
                      </a:endParaRPr>
                    </a:p>
                  </a:txBody>
                  <a:tcPr marL="0" marR="0" marT="0" marB="0"/>
                </a:tc>
              </a:tr>
              <a:tr h="378313">
                <a:tc>
                  <a:txBody>
                    <a:bodyPr/>
                    <a:lstStyle/>
                    <a:p>
                      <a:pPr marL="0" marR="0" lvl="0" indent="0" algn="l" rtl="0">
                        <a:lnSpc>
                          <a:spcPct val="100000"/>
                        </a:lnSpc>
                        <a:spcBef>
                          <a:spcPts val="0"/>
                        </a:spcBef>
                        <a:spcAft>
                          <a:spcPts val="0"/>
                        </a:spcAft>
                        <a:buClr>
                          <a:srgbClr val="000000"/>
                        </a:buClr>
                        <a:buSzPts val="2000"/>
                        <a:buFont typeface="Arial"/>
                        <a:buNone/>
                      </a:pPr>
                      <a:r>
                        <a:rPr lang="fr-BE" sz="1800" u="none" strike="noStrike" cap="none" dirty="0" err="1">
                          <a:latin typeface="+mn-lt"/>
                          <a:ea typeface="Calibri"/>
                          <a:cs typeface="Calibri"/>
                          <a:sym typeface="Calibri"/>
                        </a:rPr>
                        <a:t>Nbre</a:t>
                      </a:r>
                      <a:r>
                        <a:rPr lang="fr-BE" sz="1800" u="none" strike="noStrike" cap="none" dirty="0">
                          <a:latin typeface="+mn-lt"/>
                          <a:ea typeface="Calibri"/>
                          <a:cs typeface="Calibri"/>
                          <a:sym typeface="Calibri"/>
                        </a:rPr>
                        <a:t> pers concernées</a:t>
                      </a:r>
                      <a:endParaRPr sz="1400" b="0" i="1" u="none" strike="noStrike" cap="none" dirty="0">
                        <a:solidFill>
                          <a:srgbClr val="000000"/>
                        </a:solidFill>
                        <a:latin typeface="+mn-lt"/>
                        <a:ea typeface="Calibri"/>
                        <a:cs typeface="Calibri"/>
                        <a:sym typeface="Calibri"/>
                      </a:endParaRPr>
                    </a:p>
                  </a:txBody>
                  <a:tcPr marL="0" marR="0" marT="0" marB="0"/>
                </a:tc>
                <a:tc>
                  <a:txBody>
                    <a:bodyPr/>
                    <a:lstStyle/>
                    <a:p>
                      <a:pPr marL="0" marR="0" lvl="0" indent="0" algn="ctr" rtl="0">
                        <a:lnSpc>
                          <a:spcPct val="100000"/>
                        </a:lnSpc>
                        <a:spcBef>
                          <a:spcPts val="0"/>
                        </a:spcBef>
                        <a:spcAft>
                          <a:spcPts val="0"/>
                        </a:spcAft>
                        <a:buClr>
                          <a:srgbClr val="000000"/>
                        </a:buClr>
                        <a:buSzPts val="2000"/>
                        <a:buFont typeface="Arial"/>
                        <a:buNone/>
                      </a:pPr>
                      <a:r>
                        <a:rPr lang="fr-BE" sz="1800" u="none" strike="noStrike" cap="none" dirty="0">
                          <a:latin typeface="+mn-lt"/>
                          <a:ea typeface="Calibri"/>
                          <a:cs typeface="Calibri"/>
                          <a:sym typeface="Calibri"/>
                        </a:rPr>
                        <a:t>366</a:t>
                      </a:r>
                      <a:endParaRPr sz="1800" b="0" i="0" u="none" strike="noStrike" cap="none" dirty="0">
                        <a:solidFill>
                          <a:srgbClr val="000000"/>
                        </a:solidFill>
                        <a:latin typeface="+mn-lt"/>
                        <a:ea typeface="Calibri"/>
                        <a:cs typeface="Calibri"/>
                        <a:sym typeface="Calibri"/>
                      </a:endParaRPr>
                    </a:p>
                  </a:txBody>
                  <a:tcPr marL="0" marR="0" marT="0" marB="0"/>
                </a:tc>
                <a:tc>
                  <a:txBody>
                    <a:bodyPr/>
                    <a:lstStyle/>
                    <a:p>
                      <a:pPr marL="0" marR="0" lvl="0" indent="0" algn="ctr" rtl="0">
                        <a:lnSpc>
                          <a:spcPct val="100000"/>
                        </a:lnSpc>
                        <a:spcBef>
                          <a:spcPts val="0"/>
                        </a:spcBef>
                        <a:spcAft>
                          <a:spcPts val="0"/>
                        </a:spcAft>
                        <a:buClr>
                          <a:srgbClr val="000000"/>
                        </a:buClr>
                        <a:buSzPts val="2000"/>
                        <a:buFont typeface="Arial"/>
                        <a:buNone/>
                      </a:pPr>
                      <a:r>
                        <a:rPr lang="fr-BE" sz="1800" u="none" strike="noStrike" cap="none" dirty="0">
                          <a:latin typeface="+mn-lt"/>
                          <a:ea typeface="Calibri"/>
                          <a:cs typeface="Calibri"/>
                          <a:sym typeface="Calibri"/>
                        </a:rPr>
                        <a:t>160</a:t>
                      </a:r>
                      <a:endParaRPr sz="1800" b="0" i="0" u="none" strike="noStrike" cap="none" dirty="0">
                        <a:solidFill>
                          <a:srgbClr val="000000"/>
                        </a:solidFill>
                        <a:latin typeface="+mn-lt"/>
                        <a:ea typeface="Calibri"/>
                        <a:cs typeface="Calibri"/>
                        <a:sym typeface="Calibri"/>
                      </a:endParaRPr>
                    </a:p>
                  </a:txBody>
                  <a:tcPr marL="0" marR="0" marT="0" marB="0"/>
                </a:tc>
              </a:tr>
            </a:tbl>
          </a:graphicData>
        </a:graphic>
      </p:graphicFrame>
      <p:sp>
        <p:nvSpPr>
          <p:cNvPr id="11" name="Google Shape;129;p3"/>
          <p:cNvSpPr txBox="1"/>
          <p:nvPr/>
        </p:nvSpPr>
        <p:spPr>
          <a:xfrm>
            <a:off x="256200" y="5368787"/>
            <a:ext cx="86316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BE" sz="1400" b="0" i="0" u="none" strike="noStrike" cap="none" dirty="0" smtClean="0">
                <a:solidFill>
                  <a:srgbClr val="000000"/>
                </a:solidFill>
                <a:latin typeface="Arial"/>
                <a:ea typeface="Arial"/>
                <a:cs typeface="Arial"/>
                <a:sym typeface="Arial"/>
              </a:rPr>
              <a:t>* OM </a:t>
            </a:r>
            <a:r>
              <a:rPr lang="fr-BE" sz="1400" b="0" i="0" u="none" strike="noStrike" cap="none" dirty="0">
                <a:solidFill>
                  <a:srgbClr val="000000"/>
                </a:solidFill>
                <a:latin typeface="Arial"/>
                <a:ea typeface="Arial"/>
                <a:cs typeface="Arial"/>
                <a:sym typeface="Arial"/>
              </a:rPr>
              <a:t>= Ordures ménagères = sac </a:t>
            </a:r>
            <a:r>
              <a:rPr lang="fr-BE" sz="1400" b="0" i="0" u="none" strike="noStrike" cap="none" dirty="0" smtClean="0">
                <a:solidFill>
                  <a:srgbClr val="000000"/>
                </a:solidFill>
                <a:latin typeface="Arial"/>
                <a:ea typeface="Arial"/>
                <a:cs typeface="Arial"/>
                <a:sym typeface="Arial"/>
              </a:rPr>
              <a:t>blanc - PMC </a:t>
            </a:r>
            <a:r>
              <a:rPr lang="fr-BE" sz="1400" b="0" i="0" u="none" strike="noStrike" cap="none" dirty="0">
                <a:solidFill>
                  <a:srgbClr val="000000"/>
                </a:solidFill>
                <a:latin typeface="Arial"/>
                <a:ea typeface="Arial"/>
                <a:cs typeface="Arial"/>
                <a:sym typeface="Arial"/>
              </a:rPr>
              <a:t>= emballages plastiques, emballages métalliques et cartons à boissons = sac </a:t>
            </a:r>
            <a:r>
              <a:rPr lang="fr-BE" sz="1400" b="0" i="0" u="none" strike="noStrike" cap="none" dirty="0" smtClean="0">
                <a:solidFill>
                  <a:srgbClr val="000000"/>
                </a:solidFill>
                <a:latin typeface="Arial"/>
                <a:ea typeface="Arial"/>
                <a:cs typeface="Arial"/>
                <a:sym typeface="Arial"/>
              </a:rPr>
              <a:t>bleu - PC </a:t>
            </a:r>
            <a:r>
              <a:rPr lang="fr-BE" sz="1400" b="0" i="0" u="none" strike="noStrike" cap="none" dirty="0">
                <a:solidFill>
                  <a:srgbClr val="000000"/>
                </a:solidFill>
                <a:latin typeface="Arial"/>
                <a:ea typeface="Arial"/>
                <a:cs typeface="Arial"/>
                <a:sym typeface="Arial"/>
              </a:rPr>
              <a:t>= papiers et cartons = sac </a:t>
            </a:r>
            <a:r>
              <a:rPr lang="fr-BE" sz="1400" b="0" i="0" u="none" strike="noStrike" cap="none" dirty="0" smtClean="0">
                <a:solidFill>
                  <a:srgbClr val="000000"/>
                </a:solidFill>
                <a:latin typeface="Arial"/>
                <a:ea typeface="Arial"/>
                <a:cs typeface="Arial"/>
                <a:sym typeface="Arial"/>
              </a:rPr>
              <a:t>jaune</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09113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763300" y="134340"/>
            <a:ext cx="8229600" cy="681200"/>
          </a:xfrm>
          <a:prstGeom prst="rect">
            <a:avLst/>
          </a:prstGeom>
          <a:noFill/>
          <a:ln>
            <a:noFill/>
          </a:ln>
        </p:spPr>
        <p:txBody>
          <a:bodyPr spcFirstLastPara="1" wrap="square" lIns="62850" tIns="62850" rIns="62850" bIns="62850" anchor="t" anchorCtr="0">
            <a:noAutofit/>
          </a:bodyPr>
          <a:lstStyle/>
          <a:p>
            <a:pPr lvl="0">
              <a:lnSpc>
                <a:spcPct val="130000"/>
              </a:lnSpc>
              <a:buClr>
                <a:srgbClr val="000000"/>
              </a:buClr>
              <a:buSzPts val="1800"/>
            </a:pPr>
            <a:r>
              <a:rPr lang="fr-BE" sz="3200" dirty="0" smtClean="0">
                <a:solidFill>
                  <a:srgbClr val="92D050"/>
                </a:solidFill>
                <a:latin typeface="Calibri"/>
                <a:ea typeface="Calibri"/>
                <a:cs typeface="Calibri"/>
                <a:sym typeface="Calibri"/>
              </a:rPr>
              <a:t>Impact sur les déchets résiduels (sac blanc)</a:t>
            </a:r>
            <a:r>
              <a:rPr lang="fr-BE" sz="2400" b="0" dirty="0">
                <a:solidFill>
                  <a:srgbClr val="000000"/>
                </a:solidFill>
              </a:rPr>
              <a:t/>
            </a:r>
            <a:br>
              <a:rPr lang="fr-BE" sz="2400" b="0" dirty="0">
                <a:solidFill>
                  <a:srgbClr val="000000"/>
                </a:solidFill>
              </a:rPr>
            </a:br>
            <a:r>
              <a:rPr lang="fr-BE" sz="3200" b="1" i="0" u="none" strike="noStrike" cap="none" dirty="0">
                <a:latin typeface="Arial"/>
                <a:ea typeface="Arial"/>
                <a:cs typeface="Arial"/>
                <a:sym typeface="Arial"/>
              </a:rPr>
              <a:t/>
            </a:r>
            <a:br>
              <a:rPr lang="fr-BE" sz="3200" b="1" i="0" u="none" strike="noStrike" cap="none" dirty="0">
                <a:latin typeface="Arial"/>
                <a:ea typeface="Arial"/>
                <a:cs typeface="Arial"/>
                <a:sym typeface="Arial"/>
              </a:rPr>
            </a:br>
            <a:endParaRPr sz="3200" b="1" i="0" u="none" strike="noStrike" cap="none" dirty="0">
              <a:solidFill>
                <a:srgbClr val="6CB644"/>
              </a:solidFill>
              <a:latin typeface="Arial"/>
              <a:ea typeface="Arial"/>
              <a:cs typeface="Arial"/>
              <a:sym typeface="Arial"/>
            </a:endParaRPr>
          </a:p>
        </p:txBody>
      </p:sp>
      <p:sp>
        <p:nvSpPr>
          <p:cNvPr id="125" name="Google Shape;125;p3"/>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dirty="0">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dirty="0">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dirty="0">
              <a:solidFill>
                <a:srgbClr val="4F5057"/>
              </a:solidFill>
              <a:latin typeface="Arial"/>
              <a:ea typeface="Arial"/>
              <a:cs typeface="Arial"/>
              <a:sym typeface="Arial"/>
            </a:endParaRPr>
          </a:p>
        </p:txBody>
      </p:sp>
      <p:sp>
        <p:nvSpPr>
          <p:cNvPr id="126" name="Google Shape;126;p3"/>
          <p:cNvSpPr txBox="1"/>
          <p:nvPr/>
        </p:nvSpPr>
        <p:spPr>
          <a:xfrm>
            <a:off x="255300" y="2493047"/>
            <a:ext cx="8399250" cy="887240"/>
          </a:xfrm>
          <a:prstGeom prst="rect">
            <a:avLst/>
          </a:prstGeom>
          <a:noFill/>
          <a:ln>
            <a:noFill/>
          </a:ln>
        </p:spPr>
        <p:txBody>
          <a:bodyPr spcFirstLastPara="1" wrap="square" lIns="62850" tIns="62850" rIns="62850" bIns="62850" anchor="t" anchorCtr="0">
            <a:noAutofit/>
          </a:bodyPr>
          <a:lstStyle/>
          <a:p>
            <a:pPr lvl="0" algn="ctr">
              <a:buSzPts val="2800"/>
            </a:pPr>
            <a:r>
              <a:rPr lang="fr-BE" sz="2400" dirty="0">
                <a:latin typeface="Calibri"/>
                <a:ea typeface="Calibri"/>
                <a:cs typeface="Calibri"/>
                <a:sym typeface="Calibri"/>
              </a:rPr>
              <a:t>Réduction Moyenne:  </a:t>
            </a:r>
            <a:r>
              <a:rPr lang="fr-BE" sz="2400" b="1" dirty="0">
                <a:solidFill>
                  <a:schemeClr val="accent6"/>
                </a:solidFill>
                <a:latin typeface="Calibri"/>
                <a:ea typeface="Calibri"/>
                <a:cs typeface="Calibri"/>
                <a:sym typeface="Calibri"/>
              </a:rPr>
              <a:t>- 27% </a:t>
            </a:r>
            <a:r>
              <a:rPr lang="fr-BE" sz="2400" dirty="0">
                <a:latin typeface="Calibri"/>
                <a:ea typeface="Calibri"/>
                <a:cs typeface="Calibri"/>
                <a:sym typeface="Calibri"/>
              </a:rPr>
              <a:t>(sac blanc) en 9 mois</a:t>
            </a:r>
            <a:endParaRPr lang="fr-BE" sz="1200" dirty="0">
              <a:solidFill>
                <a:srgbClr val="3F3F3F"/>
              </a:solidFill>
              <a:latin typeface="Calibri"/>
              <a:ea typeface="Calibri"/>
              <a:cs typeface="Calibri"/>
              <a:sym typeface="Calibri"/>
            </a:endParaRPr>
          </a:p>
          <a:p>
            <a:pPr lvl="0" algn="ctr">
              <a:buSzPts val="2800"/>
            </a:pPr>
            <a:endParaRPr lang="fr-BE" sz="2400" dirty="0" smtClean="0">
              <a:solidFill>
                <a:srgbClr val="3F3F3F"/>
              </a:solidFill>
              <a:latin typeface="Calibri"/>
              <a:ea typeface="Calibri"/>
              <a:cs typeface="Calibri"/>
              <a:sym typeface="Calibri"/>
            </a:endParaRPr>
          </a:p>
          <a:p>
            <a:pPr lvl="0" algn="ctr">
              <a:buSzPts val="2800"/>
            </a:pPr>
            <a:r>
              <a:rPr lang="fr-BE" sz="2400" b="1" dirty="0" smtClean="0">
                <a:solidFill>
                  <a:schemeClr val="accent6"/>
                </a:solidFill>
                <a:latin typeface="Calibri"/>
                <a:ea typeface="Calibri"/>
                <a:cs typeface="Calibri"/>
                <a:sym typeface="Calibri"/>
              </a:rPr>
              <a:t>5 </a:t>
            </a:r>
            <a:r>
              <a:rPr lang="fr-BE" sz="2400" b="1" dirty="0">
                <a:solidFill>
                  <a:schemeClr val="accent6"/>
                </a:solidFill>
                <a:latin typeface="Calibri"/>
                <a:ea typeface="Calibri"/>
                <a:cs typeface="Calibri"/>
                <a:sym typeface="Calibri"/>
              </a:rPr>
              <a:t>X moins que le niveau moyen des bruxellois</a:t>
            </a:r>
            <a:endParaRPr lang="fr-BE" sz="1600" dirty="0">
              <a:latin typeface="Calibri"/>
              <a:ea typeface="Calibri"/>
              <a:cs typeface="Calibri"/>
              <a:sym typeface="Calibri"/>
            </a:endParaRPr>
          </a:p>
        </p:txBody>
      </p:sp>
      <p:graphicFrame>
        <p:nvGraphicFramePr>
          <p:cNvPr id="8" name="Google Shape;136;p4"/>
          <p:cNvGraphicFramePr/>
          <p:nvPr>
            <p:extLst>
              <p:ext uri="{D42A27DB-BD31-4B8C-83A1-F6EECF244321}">
                <p14:modId xmlns:p14="http://schemas.microsoft.com/office/powerpoint/2010/main" val="314691392"/>
              </p:ext>
            </p:extLst>
          </p:nvPr>
        </p:nvGraphicFramePr>
        <p:xfrm>
          <a:off x="255300" y="1006713"/>
          <a:ext cx="8399250" cy="1280180"/>
        </p:xfrm>
        <a:graphic>
          <a:graphicData uri="http://schemas.openxmlformats.org/drawingml/2006/table">
            <a:tbl>
              <a:tblPr firstRow="1" bandRow="1">
                <a:noFill/>
                <a:tableStyleId>{0C0EE245-2E5D-4EF6-A770-5C3558C50676}</a:tableStyleId>
              </a:tblPr>
              <a:tblGrid>
                <a:gridCol w="1679850"/>
                <a:gridCol w="1679850"/>
                <a:gridCol w="1679850"/>
                <a:gridCol w="1679850"/>
                <a:gridCol w="1679850"/>
              </a:tblGrid>
              <a:tr h="370850">
                <a:tc>
                  <a:txBody>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fr-BE" sz="1800" u="none" strike="noStrike" cap="none" dirty="0" smtClean="0"/>
                        <a:t>Kg/pers.an</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BE" sz="1800" u="none" strike="noStrike" cap="none" dirty="0"/>
                        <a:t>Début </a:t>
                      </a:r>
                      <a:r>
                        <a:rPr lang="fr-BE" sz="1800" u="none" strike="noStrike" cap="none" dirty="0" smtClean="0"/>
                        <a:t>challenge 2021</a:t>
                      </a:r>
                      <a:endParaRPr sz="18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fr-BE" sz="1800" u="none" strike="noStrike" cap="none" dirty="0"/>
                        <a:t>Fin </a:t>
                      </a:r>
                      <a:endParaRPr lang="fr-BE" sz="1800" u="none" strike="noStrike" cap="none" dirty="0" smtClean="0"/>
                    </a:p>
                    <a:p>
                      <a:pPr marL="0" marR="0" lvl="0" indent="0" algn="ctr" rtl="0">
                        <a:lnSpc>
                          <a:spcPct val="100000"/>
                        </a:lnSpc>
                        <a:spcBef>
                          <a:spcPts val="0"/>
                        </a:spcBef>
                        <a:spcAft>
                          <a:spcPts val="0"/>
                        </a:spcAft>
                        <a:buClr>
                          <a:srgbClr val="000000"/>
                        </a:buClr>
                        <a:buSzPts val="1800"/>
                        <a:buFont typeface="Arial"/>
                        <a:buNone/>
                      </a:pPr>
                      <a:r>
                        <a:rPr lang="fr-BE" sz="1800" u="none" strike="noStrike" cap="none" dirty="0" smtClean="0"/>
                        <a:t>challenge 2021</a:t>
                      </a:r>
                      <a:endParaRPr sz="18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fr-BE" sz="1800" u="none" strike="noStrike" cap="none" dirty="0"/>
                        <a:t>Moyenne bruxelloise</a:t>
                      </a:r>
                      <a:endParaRPr sz="18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fr-BE" sz="1800" u="none" strike="noStrike" cap="none" dirty="0"/>
                        <a:t>Fin </a:t>
                      </a:r>
                      <a:endParaRPr lang="fr-BE" sz="1800" u="none" strike="noStrike" cap="none" dirty="0" smtClean="0"/>
                    </a:p>
                    <a:p>
                      <a:pPr marL="0" marR="0" lvl="0" indent="0" algn="ctr" rtl="0">
                        <a:lnSpc>
                          <a:spcPct val="100000"/>
                        </a:lnSpc>
                        <a:spcBef>
                          <a:spcPts val="0"/>
                        </a:spcBef>
                        <a:spcAft>
                          <a:spcPts val="0"/>
                        </a:spcAft>
                        <a:buClr>
                          <a:srgbClr val="000000"/>
                        </a:buClr>
                        <a:buSzPts val="1800"/>
                        <a:buFont typeface="Arial"/>
                        <a:buNone/>
                      </a:pPr>
                      <a:r>
                        <a:rPr lang="fr-BE" sz="1800" u="none" strike="noStrike" cap="none" dirty="0" smtClean="0"/>
                        <a:t>challenge </a:t>
                      </a:r>
                      <a:r>
                        <a:rPr lang="fr-BE" sz="1800" u="none" strike="noStrike" cap="none" dirty="0"/>
                        <a:t>2020</a:t>
                      </a:r>
                      <a:endParaRPr sz="1800" u="none" strike="noStrike" cap="none" dirty="0"/>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fr-BE" sz="1800" u="none" strike="noStrike" cap="none" dirty="0"/>
                        <a:t>Poids moyen des sacs blancs</a:t>
                      </a:r>
                      <a:endParaRPr sz="1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BE" sz="1800" b="0" i="0" u="none" strike="noStrike" cap="none" dirty="0" smtClean="0">
                          <a:solidFill>
                            <a:schemeClr val="dk1"/>
                          </a:solidFill>
                          <a:latin typeface="Calibri"/>
                          <a:ea typeface="Calibri"/>
                          <a:cs typeface="Calibri"/>
                          <a:sym typeface="Calibri"/>
                        </a:rPr>
                        <a:t>48,19</a:t>
                      </a:r>
                      <a:endParaRPr sz="1800" b="0" i="0" u="none" strike="noStrike" cap="none" dirty="0">
                        <a:solidFill>
                          <a:schemeClr val="dk1"/>
                        </a:solidFill>
                        <a:latin typeface="Calibri"/>
                        <a:ea typeface="Calibri"/>
                        <a:cs typeface="Calibri"/>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BE" sz="1800" b="0" i="0" u="none" strike="noStrike" cap="none" dirty="0">
                          <a:solidFill>
                            <a:schemeClr val="dk1"/>
                          </a:solidFill>
                          <a:latin typeface="Calibri"/>
                          <a:ea typeface="Calibri"/>
                          <a:cs typeface="Calibri"/>
                          <a:sym typeface="Calibri"/>
                        </a:rPr>
                        <a:t>35 </a:t>
                      </a:r>
                      <a:endParaRPr sz="1800" b="0" i="0" u="none" strike="noStrike" cap="none" dirty="0">
                        <a:solidFill>
                          <a:schemeClr val="dk1"/>
                        </a:solidFill>
                        <a:latin typeface="Calibri"/>
                        <a:ea typeface="Calibri"/>
                        <a:cs typeface="Calibri"/>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BE" sz="1800" u="none" strike="noStrike" cap="none" dirty="0" smtClean="0"/>
                        <a:t>175</a:t>
                      </a: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BE" sz="1800" u="none" strike="noStrike" cap="none" dirty="0" smtClean="0">
                          <a:solidFill>
                            <a:srgbClr val="3F3F3F"/>
                          </a:solidFill>
                          <a:latin typeface="Calibri"/>
                          <a:ea typeface="Calibri"/>
                          <a:cs typeface="Calibri"/>
                          <a:sym typeface="Calibri"/>
                        </a:rPr>
                        <a:t>43</a:t>
                      </a:r>
                      <a:endParaRPr sz="1400" u="none" strike="noStrike" cap="none" dirty="0"/>
                    </a:p>
                  </a:txBody>
                  <a:tcPr marL="91450" marR="91450" marT="45725" marB="45725" anchor="ctr"/>
                </a:tc>
              </a:tr>
            </a:tbl>
          </a:graphicData>
        </a:graphic>
      </p:graphicFrame>
      <p:sp>
        <p:nvSpPr>
          <p:cNvPr id="9" name="Google Shape;186;p58"/>
          <p:cNvSpPr txBox="1"/>
          <p:nvPr/>
        </p:nvSpPr>
        <p:spPr>
          <a:xfrm>
            <a:off x="253317" y="3832223"/>
            <a:ext cx="8401795" cy="3293169"/>
          </a:xfrm>
          <a:prstGeom prst="rect">
            <a:avLst/>
          </a:prstGeom>
          <a:noFill/>
          <a:ln>
            <a:noFill/>
          </a:ln>
        </p:spPr>
        <p:txBody>
          <a:bodyPr spcFirstLastPara="1" wrap="square" lIns="91425" tIns="45700" rIns="91425" bIns="4570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0" lvl="0" algn="l" rtl="0">
              <a:lnSpc>
                <a:spcPct val="100000"/>
              </a:lnSpc>
              <a:spcBef>
                <a:spcPts val="0"/>
              </a:spcBef>
              <a:spcAft>
                <a:spcPts val="0"/>
              </a:spcAft>
              <a:buClr>
                <a:schemeClr val="dk1"/>
              </a:buClr>
              <a:buSzPts val="1800"/>
            </a:pPr>
            <a:r>
              <a:rPr lang="fr-BE" sz="1800" b="0" i="0" u="none" strike="noStrike" cap="none" dirty="0">
                <a:solidFill>
                  <a:schemeClr val="dk1"/>
                </a:solidFill>
                <a:latin typeface="Calibri"/>
                <a:ea typeface="Calibri"/>
                <a:cs typeface="Calibri"/>
                <a:sym typeface="Calibri"/>
              </a:rPr>
              <a:t>Sur les 62 </a:t>
            </a:r>
            <a:r>
              <a:rPr lang="fr-BE" sz="1800" b="0" i="0" u="none" strike="noStrike" cap="none" dirty="0" smtClean="0">
                <a:solidFill>
                  <a:schemeClr val="dk1"/>
                </a:solidFill>
                <a:latin typeface="Calibri"/>
                <a:ea typeface="Calibri"/>
                <a:cs typeface="Calibri"/>
                <a:sym typeface="Calibri"/>
              </a:rPr>
              <a:t>répondants</a:t>
            </a:r>
            <a:r>
              <a:rPr lang="fr-BE" sz="1800" dirty="0">
                <a:solidFill>
                  <a:schemeClr val="dk1"/>
                </a:solidFill>
                <a:latin typeface="Calibri"/>
                <a:ea typeface="Calibri"/>
                <a:cs typeface="Calibri"/>
                <a:sym typeface="Calibri"/>
              </a:rPr>
              <a:t> </a:t>
            </a:r>
            <a:r>
              <a:rPr lang="fr-BE" sz="1800" dirty="0" smtClean="0">
                <a:solidFill>
                  <a:schemeClr val="dk1"/>
                </a:solidFill>
                <a:latin typeface="Calibri"/>
                <a:ea typeface="Calibri"/>
                <a:cs typeface="Calibri"/>
                <a:sym typeface="Calibri"/>
              </a:rPr>
              <a:t>: </a:t>
            </a:r>
          </a:p>
          <a:p>
            <a:pPr marR="0" lvl="0" algn="l" rtl="0">
              <a:lnSpc>
                <a:spcPct val="100000"/>
              </a:lnSpc>
              <a:spcBef>
                <a:spcPts val="0"/>
              </a:spcBef>
              <a:spcAft>
                <a:spcPts val="0"/>
              </a:spcAft>
              <a:buClr>
                <a:schemeClr val="dk1"/>
              </a:buClr>
              <a:buSzPts val="1800"/>
            </a:pPr>
            <a:endParaRPr lang="fr-BE" sz="1800" b="0" i="0" u="none" strike="noStrike" cap="none" dirty="0" smtClean="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fr-BE" sz="1800" dirty="0">
                <a:solidFill>
                  <a:schemeClr val="dk1"/>
                </a:solidFill>
                <a:latin typeface="Calibri"/>
                <a:ea typeface="Calibri"/>
                <a:cs typeface="Calibri"/>
                <a:sym typeface="Calibri"/>
              </a:rPr>
              <a:t>66% (41) ont </a:t>
            </a:r>
            <a:r>
              <a:rPr lang="fr-BE" sz="1800" b="1" dirty="0">
                <a:solidFill>
                  <a:srgbClr val="92D050"/>
                </a:solidFill>
                <a:latin typeface="Calibri"/>
                <a:ea typeface="Calibri"/>
                <a:cs typeface="Calibri"/>
                <a:sym typeface="Calibri"/>
              </a:rPr>
              <a:t>réduit</a:t>
            </a:r>
            <a:r>
              <a:rPr lang="fr-BE" sz="1800" dirty="0">
                <a:solidFill>
                  <a:schemeClr val="dk1"/>
                </a:solidFill>
                <a:latin typeface="Calibri"/>
                <a:ea typeface="Calibri"/>
                <a:cs typeface="Calibri"/>
                <a:sym typeface="Calibri"/>
              </a:rPr>
              <a:t> leur quantité de déchets </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fr-BE" sz="1800" dirty="0">
                <a:solidFill>
                  <a:schemeClr val="dk1"/>
                </a:solidFill>
                <a:latin typeface="Calibri"/>
                <a:ea typeface="Calibri"/>
                <a:cs typeface="Calibri"/>
                <a:sym typeface="Calibri"/>
              </a:rPr>
              <a:t>19% (12) ont </a:t>
            </a:r>
            <a:r>
              <a:rPr lang="fr-BE" sz="1800" b="1" dirty="0">
                <a:solidFill>
                  <a:srgbClr val="92D050"/>
                </a:solidFill>
                <a:latin typeface="Calibri"/>
                <a:ea typeface="Calibri"/>
                <a:cs typeface="Calibri"/>
                <a:sym typeface="Calibri"/>
              </a:rPr>
              <a:t>réduit</a:t>
            </a:r>
            <a:r>
              <a:rPr lang="fr-BE" sz="1800" dirty="0">
                <a:solidFill>
                  <a:schemeClr val="dk1"/>
                </a:solidFill>
                <a:latin typeface="Calibri"/>
                <a:ea typeface="Calibri"/>
                <a:cs typeface="Calibri"/>
                <a:sym typeface="Calibri"/>
              </a:rPr>
              <a:t> leurs déchets </a:t>
            </a:r>
            <a:r>
              <a:rPr lang="fr-BE" sz="1800" b="1" dirty="0">
                <a:solidFill>
                  <a:srgbClr val="92D050"/>
                </a:solidFill>
                <a:latin typeface="Calibri"/>
                <a:ea typeface="Calibri"/>
                <a:cs typeface="Calibri"/>
                <a:sym typeface="Calibri"/>
              </a:rPr>
              <a:t>de plus de 50% </a:t>
            </a:r>
            <a:endParaRPr sz="1800" b="1" dirty="0">
              <a:solidFill>
                <a:srgbClr val="92D050"/>
              </a:solidFill>
              <a:latin typeface="Calibri"/>
              <a:ea typeface="Calibri"/>
              <a:cs typeface="Calibri"/>
            </a:endParaRPr>
          </a:p>
          <a:p>
            <a:pPr marL="285750" marR="0" lvl="0" indent="-285750" algn="l" rtl="0">
              <a:lnSpc>
                <a:spcPct val="100000"/>
              </a:lnSpc>
              <a:spcBef>
                <a:spcPts val="0"/>
              </a:spcBef>
              <a:spcAft>
                <a:spcPts val="0"/>
              </a:spcAft>
              <a:buClr>
                <a:schemeClr val="dk1"/>
              </a:buClr>
              <a:buSzPts val="1800"/>
              <a:buFont typeface="Arial"/>
              <a:buChar char="•"/>
            </a:pPr>
            <a:r>
              <a:rPr lang="fr-BE" sz="1800" dirty="0">
                <a:solidFill>
                  <a:schemeClr val="dk1"/>
                </a:solidFill>
                <a:latin typeface="Calibri"/>
                <a:ea typeface="Calibri"/>
                <a:cs typeface="Calibri"/>
                <a:sym typeface="Calibri"/>
              </a:rPr>
              <a:t>34% (21) </a:t>
            </a:r>
            <a:r>
              <a:rPr lang="fr-BE" sz="1800" b="0" i="0" u="none" strike="noStrike" cap="none" dirty="0">
                <a:solidFill>
                  <a:schemeClr val="dk1"/>
                </a:solidFill>
                <a:latin typeface="Calibri"/>
                <a:ea typeface="Calibri"/>
                <a:cs typeface="Calibri"/>
                <a:sym typeface="Calibri"/>
              </a:rPr>
              <a:t>ont </a:t>
            </a:r>
            <a:r>
              <a:rPr lang="fr-BE" sz="1800" b="0" i="0" u="none" strike="noStrike" cap="none" dirty="0">
                <a:solidFill>
                  <a:srgbClr val="FF0000"/>
                </a:solidFill>
                <a:latin typeface="Calibri"/>
                <a:ea typeface="Calibri"/>
                <a:cs typeface="Calibri"/>
                <a:sym typeface="Calibri"/>
              </a:rPr>
              <a:t>produit plus </a:t>
            </a:r>
            <a:r>
              <a:rPr lang="fr-BE" sz="1800" b="0" i="0" u="none" strike="noStrike" cap="none" dirty="0">
                <a:solidFill>
                  <a:schemeClr val="dk1"/>
                </a:solidFill>
                <a:latin typeface="Calibri"/>
                <a:ea typeface="Calibri"/>
                <a:cs typeface="Calibri"/>
                <a:sym typeface="Calibri"/>
              </a:rPr>
              <a:t>de déchets </a:t>
            </a:r>
            <a:r>
              <a:rPr lang="fr-BE" sz="1800" b="0" i="0" u="none" strike="noStrike" cap="none" dirty="0" smtClean="0">
                <a:solidFill>
                  <a:schemeClr val="dk1"/>
                </a:solidFill>
                <a:latin typeface="Calibri"/>
                <a:ea typeface="Calibri"/>
                <a:cs typeface="Calibri"/>
                <a:sym typeface="Calibri"/>
              </a:rPr>
              <a:t> </a:t>
            </a:r>
          </a:p>
          <a:p>
            <a:pPr lvl="1">
              <a:buClr>
                <a:schemeClr val="dk1"/>
              </a:buClr>
              <a:buSzPts val="1800"/>
            </a:pPr>
            <a:r>
              <a:rPr lang="fr-BE" sz="1800" b="0" i="0" u="none" strike="noStrike" cap="none" dirty="0" smtClean="0">
                <a:solidFill>
                  <a:schemeClr val="dk1"/>
                </a:solidFill>
                <a:latin typeface="Calibri"/>
                <a:ea typeface="Calibri"/>
                <a:cs typeface="Calibri"/>
                <a:sym typeface="Calibri"/>
              </a:rPr>
              <a:t>Mais ¾ d’entre eux restent en – dessous des 35 kg/</a:t>
            </a:r>
            <a:r>
              <a:rPr lang="fr-BE" sz="1800" b="0" i="0" u="none" strike="noStrike" cap="none" dirty="0" err="1" smtClean="0">
                <a:solidFill>
                  <a:schemeClr val="dk1"/>
                </a:solidFill>
                <a:latin typeface="Calibri"/>
                <a:ea typeface="Calibri"/>
                <a:cs typeface="Calibri"/>
                <a:sym typeface="Calibri"/>
              </a:rPr>
              <a:t>hab</a:t>
            </a:r>
            <a:r>
              <a:rPr lang="fr-BE" sz="1800" b="0" i="0" u="none" strike="noStrike" cap="none" dirty="0" smtClean="0">
                <a:solidFill>
                  <a:schemeClr val="dk1"/>
                </a:solidFill>
                <a:latin typeface="Calibri"/>
                <a:ea typeface="Calibri"/>
                <a:cs typeface="Calibri"/>
                <a:sym typeface="Calibri"/>
              </a:rPr>
              <a:t>/an</a:t>
            </a:r>
          </a:p>
          <a:p>
            <a:pPr marL="742950" lvl="1" indent="-285750">
              <a:buClr>
                <a:schemeClr val="dk1"/>
              </a:buClr>
              <a:buSzPts val="1800"/>
              <a:buFont typeface="Arial"/>
              <a:buChar char="•"/>
            </a:pPr>
            <a:endParaRPr lang="fr-BE" sz="1800" b="0" i="0" u="none" strike="noStrike" cap="none" dirty="0" smtClean="0">
              <a:solidFill>
                <a:schemeClr val="dk1"/>
              </a:solidFill>
              <a:latin typeface="Calibri"/>
              <a:ea typeface="Calibri"/>
              <a:cs typeface="Calibri"/>
              <a:sym typeface="Calibri"/>
            </a:endParaRPr>
          </a:p>
          <a:p>
            <a:pPr lvl="1">
              <a:buClr>
                <a:schemeClr val="dk1"/>
              </a:buClr>
              <a:buSzPts val="1800"/>
            </a:pPr>
            <a:r>
              <a:rPr lang="fr-BE" sz="1800" dirty="0" smtClean="0">
                <a:solidFill>
                  <a:schemeClr val="dk1"/>
                </a:solidFill>
                <a:latin typeface="Calibri"/>
                <a:ea typeface="Calibri"/>
                <a:cs typeface="Calibri"/>
                <a:sym typeface="Calibri"/>
              </a:rPr>
              <a:t>Causes : </a:t>
            </a:r>
            <a:r>
              <a:rPr lang="fr-BE" sz="1800" b="0" i="0" u="none" strike="noStrike" cap="none" dirty="0" smtClean="0">
                <a:solidFill>
                  <a:schemeClr val="dk1"/>
                </a:solidFill>
                <a:latin typeface="Calibri"/>
                <a:ea typeface="Calibri"/>
                <a:cs typeface="Calibri"/>
                <a:sym typeface="Calibri"/>
              </a:rPr>
              <a:t>désencombrement, adoption d’un chat, arrivée d’un bébé, test « langes lavables » non concluant, colocation, etc. et q</a:t>
            </a:r>
            <a:r>
              <a:rPr lang="fr-BE" sz="1800" dirty="0" smtClean="0">
                <a:solidFill>
                  <a:schemeClr val="dk1"/>
                </a:solidFill>
                <a:latin typeface="Calibri"/>
                <a:ea typeface="Calibri"/>
                <a:cs typeface="Calibri"/>
                <a:sym typeface="Calibri"/>
              </a:rPr>
              <a:t>uantités </a:t>
            </a:r>
            <a:r>
              <a:rPr lang="fr-BE" sz="1800" dirty="0">
                <a:solidFill>
                  <a:schemeClr val="dk1"/>
                </a:solidFill>
                <a:latin typeface="Calibri"/>
                <a:ea typeface="Calibri"/>
                <a:cs typeface="Calibri"/>
                <a:sym typeface="Calibri"/>
              </a:rPr>
              <a:t>de déchets extrêmement basses en début de </a:t>
            </a:r>
            <a:r>
              <a:rPr lang="fr-BE" sz="1800" dirty="0" smtClean="0">
                <a:solidFill>
                  <a:schemeClr val="dk1"/>
                </a:solidFill>
                <a:latin typeface="Calibri"/>
                <a:ea typeface="Calibri"/>
                <a:cs typeface="Calibri"/>
                <a:sym typeface="Calibri"/>
              </a:rPr>
              <a:t>Challenge.</a:t>
            </a:r>
            <a:endParaRPr lang="fr-BE" sz="1800" dirty="0">
              <a:solidFill>
                <a:schemeClr val="dk1"/>
              </a:solidFill>
              <a:latin typeface="Calibri"/>
              <a:ea typeface="Calibri"/>
              <a:cs typeface="Calibri"/>
              <a:sym typeface="Calibri"/>
            </a:endParaRPr>
          </a:p>
          <a:p>
            <a:pPr lvl="0" algn="just">
              <a:buClr>
                <a:schemeClr val="dk1"/>
              </a:buClr>
              <a:buSzPts val="1800"/>
            </a:pPr>
            <a:endParaRPr sz="14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Calibri"/>
              <a:ea typeface="Calibri"/>
              <a:cs typeface="Calibri"/>
              <a:sym typeface="Calibri"/>
            </a:endParaRPr>
          </a:p>
        </p:txBody>
      </p:sp>
      <p:sp>
        <p:nvSpPr>
          <p:cNvPr id="2" name="Flèche vers le bas 1"/>
          <p:cNvSpPr/>
          <p:nvPr/>
        </p:nvSpPr>
        <p:spPr>
          <a:xfrm>
            <a:off x="4267347" y="2995663"/>
            <a:ext cx="371192" cy="307817"/>
          </a:xfrm>
          <a:prstGeom prst="down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59"/>
          <p:cNvSpPr txBox="1">
            <a:spLocks noGrp="1"/>
          </p:cNvSpPr>
          <p:nvPr>
            <p:ph type="title"/>
          </p:nvPr>
        </p:nvSpPr>
        <p:spPr>
          <a:xfrm>
            <a:off x="763300" y="219961"/>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sz="3200" b="1" dirty="0" smtClean="0">
                <a:latin typeface="Calibri"/>
                <a:ea typeface="Calibri"/>
                <a:cs typeface="Calibri"/>
                <a:sym typeface="Calibri"/>
              </a:rPr>
              <a:t>Profils d’évolution pour les déchets résiduels</a:t>
            </a:r>
            <a:endParaRPr sz="3300" b="1" i="0" u="none" strike="noStrike" cap="none" dirty="0">
              <a:solidFill>
                <a:srgbClr val="6CB644"/>
              </a:solidFill>
              <a:latin typeface="Arial"/>
              <a:ea typeface="Arial"/>
              <a:cs typeface="Arial"/>
              <a:sym typeface="Arial"/>
            </a:endParaRPr>
          </a:p>
        </p:txBody>
      </p:sp>
      <p:sp>
        <p:nvSpPr>
          <p:cNvPr id="193" name="Google Shape;193;p59"/>
          <p:cNvSpPr txBox="1"/>
          <p:nvPr/>
        </p:nvSpPr>
        <p:spPr>
          <a:xfrm>
            <a:off x="224461" y="748069"/>
            <a:ext cx="8562000" cy="5481200"/>
          </a:xfrm>
          <a:prstGeom prst="rect">
            <a:avLst/>
          </a:prstGeom>
          <a:noFill/>
          <a:ln>
            <a:noFill/>
          </a:ln>
        </p:spPr>
        <p:txBody>
          <a:bodyPr spcFirstLastPara="1" wrap="square" lIns="62850" tIns="62850" rIns="62850" bIns="62850" anchor="t" anchorCtr="0">
            <a:noAutofit/>
          </a:bodyPr>
          <a:lstStyle/>
          <a:p>
            <a:pPr marL="0" marR="0" lvl="0" indent="0" algn="l" rtl="0">
              <a:lnSpc>
                <a:spcPct val="130000"/>
              </a:lnSpc>
              <a:spcBef>
                <a:spcPts val="0"/>
              </a:spcBef>
              <a:spcAft>
                <a:spcPts val="0"/>
              </a:spcAft>
              <a:buClr>
                <a:srgbClr val="000000"/>
              </a:buClr>
              <a:buSzPts val="1200"/>
              <a:buFont typeface="Arial"/>
              <a:buNone/>
            </a:pPr>
            <a:endParaRPr sz="1200" b="1" i="0" u="none" strike="noStrike" cap="none">
              <a:solidFill>
                <a:srgbClr val="00789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1200"/>
              <a:buFont typeface="Arial"/>
              <a:buNone/>
            </a:pPr>
            <a:r>
              <a:rPr lang="fr-BE" sz="1200" b="1" i="0" u="none" strike="noStrike" cap="none">
                <a:solidFill>
                  <a:srgbClr val="00789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200"/>
              <a:buFont typeface="Arial"/>
              <a:buNone/>
            </a:pPr>
            <a:r>
              <a:rPr lang="fr-BE" sz="1200" b="1" i="0" u="none" strike="noStrike" cap="none">
                <a:solidFill>
                  <a:srgbClr val="6CB644"/>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050"/>
              <a:buFont typeface="Arial"/>
              <a:buNone/>
            </a:pPr>
            <a:endParaRPr sz="1050" b="0" i="0" u="none" strike="noStrike" cap="none">
              <a:solidFill>
                <a:schemeClr val="dk1"/>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a:solidFill>
                <a:schemeClr val="dk1"/>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a:solidFill>
                <a:srgbClr val="000000"/>
              </a:solidFill>
              <a:latin typeface="Arial"/>
              <a:ea typeface="Arial"/>
              <a:cs typeface="Arial"/>
              <a:sym typeface="Arial"/>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a:solidFill>
                <a:srgbClr val="6CB644"/>
              </a:solidFill>
              <a:latin typeface="Calibri"/>
              <a:ea typeface="Calibri"/>
              <a:cs typeface="Calibri"/>
              <a:sym typeface="Calibri"/>
            </a:endParaRPr>
          </a:p>
        </p:txBody>
      </p:sp>
      <p:graphicFrame>
        <p:nvGraphicFramePr>
          <p:cNvPr id="194" name="Google Shape;194;p59"/>
          <p:cNvGraphicFramePr/>
          <p:nvPr>
            <p:extLst>
              <p:ext uri="{D42A27DB-BD31-4B8C-83A1-F6EECF244321}">
                <p14:modId xmlns:p14="http://schemas.microsoft.com/office/powerpoint/2010/main" val="2721760066"/>
              </p:ext>
            </p:extLst>
          </p:nvPr>
        </p:nvGraphicFramePr>
        <p:xfrm>
          <a:off x="18022" y="901161"/>
          <a:ext cx="8645059" cy="548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7860953" y="1443458"/>
            <a:ext cx="905347" cy="307777"/>
          </a:xfrm>
          <a:prstGeom prst="rect">
            <a:avLst/>
          </a:prstGeom>
          <a:noFill/>
        </p:spPr>
        <p:txBody>
          <a:bodyPr wrap="square" rtlCol="0">
            <a:spAutoFit/>
          </a:bodyPr>
          <a:lstStyle/>
          <a:p>
            <a:r>
              <a:rPr lang="fr-BE" dirty="0" smtClean="0">
                <a:solidFill>
                  <a:srgbClr val="FF0000"/>
                </a:solidFill>
              </a:rPr>
              <a:t>PIC ?!</a:t>
            </a:r>
            <a:endParaRPr lang="fr-BE" dirty="0">
              <a:solidFill>
                <a:srgbClr val="FF0000"/>
              </a:solidFill>
            </a:endParaRPr>
          </a:p>
        </p:txBody>
      </p:sp>
      <p:sp>
        <p:nvSpPr>
          <p:cNvPr id="3" name="Flèche droite 2"/>
          <p:cNvSpPr/>
          <p:nvPr/>
        </p:nvSpPr>
        <p:spPr>
          <a:xfrm>
            <a:off x="7297093" y="1429269"/>
            <a:ext cx="353085" cy="33615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61"/>
          <p:cNvSpPr txBox="1">
            <a:spLocks noGrp="1"/>
          </p:cNvSpPr>
          <p:nvPr>
            <p:ph type="title"/>
          </p:nvPr>
        </p:nvSpPr>
        <p:spPr>
          <a:xfrm>
            <a:off x="763300" y="219961"/>
            <a:ext cx="8229600" cy="681200"/>
          </a:xfrm>
          <a:prstGeom prst="rect">
            <a:avLst/>
          </a:prstGeom>
          <a:noFill/>
          <a:ln>
            <a:noFill/>
          </a:ln>
        </p:spPr>
        <p:txBody>
          <a:bodyPr spcFirstLastPara="1" wrap="square" lIns="62850" tIns="62850" rIns="62850" bIns="62850" anchor="t" anchorCtr="0">
            <a:noAutofit/>
          </a:bodyPr>
          <a:lstStyle/>
          <a:p>
            <a:pPr lvl="0"/>
            <a:r>
              <a:rPr lang="fr-BE" sz="3200" dirty="0" smtClean="0">
                <a:latin typeface="Calibri"/>
                <a:ea typeface="Calibri"/>
                <a:cs typeface="Calibri"/>
                <a:sym typeface="Calibri"/>
              </a:rPr>
              <a:t>Les fortes augmentations</a:t>
            </a:r>
            <a:endParaRPr lang="fr-BE" sz="3200" dirty="0">
              <a:latin typeface="Calibri"/>
              <a:ea typeface="Calibri"/>
              <a:cs typeface="Calibri"/>
              <a:sym typeface="Calibri"/>
            </a:endParaRPr>
          </a:p>
        </p:txBody>
      </p:sp>
      <p:sp>
        <p:nvSpPr>
          <p:cNvPr id="210" name="Google Shape;210;p61"/>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212" name="Google Shape;212;p61"/>
          <p:cNvSpPr txBox="1"/>
          <p:nvPr/>
        </p:nvSpPr>
        <p:spPr>
          <a:xfrm>
            <a:off x="357539" y="988864"/>
            <a:ext cx="8395800" cy="553957"/>
          </a:xfrm>
          <a:prstGeom prst="rect">
            <a:avLst/>
          </a:prstGeom>
          <a:noFill/>
          <a:ln>
            <a:noFill/>
          </a:ln>
        </p:spPr>
        <p:txBody>
          <a:bodyPr spcFirstLastPara="1" wrap="square" lIns="91425" tIns="45700" rIns="91425" bIns="45700" anchor="t" anchorCtr="0">
            <a:spAutoFit/>
          </a:bodyPr>
          <a:lstStyle/>
          <a:p>
            <a:pPr marL="0" marR="0" lvl="4"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Calibri"/>
              <a:ea typeface="Calibri"/>
              <a:cs typeface="Calibri"/>
              <a:sym typeface="Calibri"/>
            </a:endParaRPr>
          </a:p>
        </p:txBody>
      </p:sp>
      <p:sp>
        <p:nvSpPr>
          <p:cNvPr id="6" name="Google Shape;204;p60"/>
          <p:cNvSpPr txBox="1"/>
          <p:nvPr/>
        </p:nvSpPr>
        <p:spPr>
          <a:xfrm>
            <a:off x="597100" y="901161"/>
            <a:ext cx="8395800" cy="6340157"/>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1800"/>
            </a:pPr>
            <a:r>
              <a:rPr lang="fr-BE" sz="1800" b="0" i="0" u="none" strike="noStrike" cap="none" dirty="0" smtClean="0">
                <a:solidFill>
                  <a:srgbClr val="00B050"/>
                </a:solidFill>
                <a:latin typeface="Calibri"/>
                <a:ea typeface="Calibri"/>
                <a:cs typeface="Calibri"/>
                <a:sym typeface="Calibri"/>
              </a:rPr>
              <a:t>Pic </a:t>
            </a:r>
            <a:r>
              <a:rPr lang="fr-BE" sz="1800" b="0" i="0" u="none" strike="noStrike" cap="none" dirty="0">
                <a:solidFill>
                  <a:srgbClr val="00B050"/>
                </a:solidFill>
                <a:latin typeface="Calibri"/>
                <a:ea typeface="Calibri"/>
                <a:cs typeface="Calibri"/>
                <a:sym typeface="Calibri"/>
              </a:rPr>
              <a:t>n°1: +967% </a:t>
            </a:r>
            <a:endParaRPr lang="fr-BE" sz="1800" b="0" i="0" u="none" strike="noStrike" cap="none" dirty="0" smtClean="0">
              <a:solidFill>
                <a:srgbClr val="00B050"/>
              </a:solidFill>
              <a:latin typeface="Calibri"/>
              <a:ea typeface="Calibri"/>
              <a:cs typeface="Calibri"/>
              <a:sym typeface="Calibri"/>
            </a:endParaRPr>
          </a:p>
          <a:p>
            <a:pPr marR="0" lvl="0" algn="l" rtl="0">
              <a:lnSpc>
                <a:spcPct val="100000"/>
              </a:lnSpc>
              <a:spcBef>
                <a:spcPts val="0"/>
              </a:spcBef>
              <a:spcAft>
                <a:spcPts val="0"/>
              </a:spcAft>
              <a:buClr>
                <a:schemeClr val="dk1"/>
              </a:buClr>
              <a:buSzPts val="1800"/>
            </a:pPr>
            <a:endParaRPr sz="1400" b="0" i="0" u="none" strike="noStrike" cap="none" dirty="0">
              <a:solidFill>
                <a:srgbClr val="000000"/>
              </a:solidFill>
              <a:latin typeface="Arial"/>
              <a:ea typeface="Arial"/>
              <a:cs typeface="Arial"/>
              <a:sym typeface="Arial"/>
            </a:endParaRPr>
          </a:p>
          <a:p>
            <a:pPr marL="285750" lvl="5" indent="-285750">
              <a:buSzPts val="1800"/>
              <a:buFont typeface="Arial" panose="020B0604020202020204" pitchFamily="34" charset="0"/>
              <a:buChar char="•"/>
            </a:pPr>
            <a:r>
              <a:rPr lang="fr-BE" sz="1600" b="0" i="0" u="none" strike="noStrike" cap="none" dirty="0" smtClean="0">
                <a:solidFill>
                  <a:schemeClr val="dk1"/>
                </a:solidFill>
                <a:latin typeface="Calibri"/>
                <a:ea typeface="Calibri"/>
                <a:cs typeface="Calibri"/>
                <a:sym typeface="Calibri"/>
              </a:rPr>
              <a:t>Production </a:t>
            </a:r>
            <a:r>
              <a:rPr lang="fr-BE" sz="1600" b="0" i="0" u="none" strike="noStrike" cap="none" dirty="0">
                <a:solidFill>
                  <a:schemeClr val="dk1"/>
                </a:solidFill>
                <a:latin typeface="Calibri"/>
                <a:ea typeface="Calibri"/>
                <a:cs typeface="Calibri"/>
                <a:sym typeface="Calibri"/>
              </a:rPr>
              <a:t>de déchets au mois de mars inférieure à la moyenne des </a:t>
            </a:r>
            <a:r>
              <a:rPr lang="fr-BE" sz="1600" b="0" i="0" u="none" strike="noStrike" cap="none" dirty="0" smtClean="0">
                <a:solidFill>
                  <a:schemeClr val="dk1"/>
                </a:solidFill>
                <a:latin typeface="Calibri"/>
                <a:ea typeface="Calibri"/>
                <a:cs typeface="Calibri"/>
                <a:sym typeface="Calibri"/>
              </a:rPr>
              <a:t>challengers </a:t>
            </a:r>
            <a:r>
              <a:rPr lang="fr-BE" sz="1600" b="0" i="0" u="none" strike="noStrike" cap="none" dirty="0">
                <a:solidFill>
                  <a:schemeClr val="dk1"/>
                </a:solidFill>
                <a:latin typeface="Calibri"/>
                <a:ea typeface="Calibri"/>
                <a:cs typeface="Calibri"/>
                <a:sym typeface="Calibri"/>
              </a:rPr>
              <a:t>pour les déchet résiduels: 3 kg/pers.an</a:t>
            </a:r>
            <a:endParaRPr b="0" i="0" u="none" strike="noStrike" cap="none" dirty="0">
              <a:solidFill>
                <a:srgbClr val="000000"/>
              </a:solidFill>
              <a:latin typeface="Arial"/>
              <a:ea typeface="Arial"/>
              <a:cs typeface="Arial"/>
              <a:sym typeface="Arial"/>
            </a:endParaRPr>
          </a:p>
          <a:p>
            <a:pPr marL="285750" lvl="5" indent="-285750">
              <a:buSzPts val="1800"/>
              <a:buFont typeface="Arial" panose="020B0604020202020204" pitchFamily="34" charset="0"/>
              <a:buChar char="•"/>
            </a:pPr>
            <a:r>
              <a:rPr lang="fr-BE" sz="1600" dirty="0" smtClean="0">
                <a:solidFill>
                  <a:schemeClr val="dk1"/>
                </a:solidFill>
                <a:latin typeface="Calibri"/>
                <a:ea typeface="Calibri"/>
                <a:cs typeface="Calibri"/>
                <a:sym typeface="Calibri"/>
              </a:rPr>
              <a:t>Production </a:t>
            </a:r>
            <a:r>
              <a:rPr lang="fr-BE" sz="1600" dirty="0">
                <a:solidFill>
                  <a:schemeClr val="dk1"/>
                </a:solidFill>
                <a:latin typeface="Calibri"/>
                <a:ea typeface="Calibri"/>
                <a:cs typeface="Calibri"/>
                <a:sym typeface="Calibri"/>
              </a:rPr>
              <a:t>après le challenge est de 32 kg/pers.an  soit toujours inférieure à la </a:t>
            </a:r>
            <a:r>
              <a:rPr lang="fr-BE" sz="1600" dirty="0" smtClean="0">
                <a:solidFill>
                  <a:schemeClr val="dk1"/>
                </a:solidFill>
                <a:latin typeface="Calibri"/>
                <a:ea typeface="Calibri"/>
                <a:cs typeface="Calibri"/>
                <a:sym typeface="Calibri"/>
              </a:rPr>
              <a:t>moyenne </a:t>
            </a:r>
            <a:r>
              <a:rPr lang="fr-BE" sz="1600" dirty="0">
                <a:solidFill>
                  <a:schemeClr val="dk1"/>
                </a:solidFill>
                <a:latin typeface="Calibri"/>
                <a:ea typeface="Calibri"/>
                <a:cs typeface="Calibri"/>
                <a:sym typeface="Calibri"/>
              </a:rPr>
              <a:t>du challenge (35 kg/pers.an )</a:t>
            </a:r>
            <a:endParaRPr sz="1600" dirty="0">
              <a:solidFill>
                <a:schemeClr val="dk1"/>
              </a:solidFill>
              <a:latin typeface="Calibri"/>
              <a:ea typeface="Calibri"/>
              <a:cs typeface="Calibri"/>
            </a:endParaRPr>
          </a:p>
          <a:p>
            <a:pPr marL="285750" lvl="5" indent="-285750">
              <a:buSzPts val="1800"/>
              <a:buFont typeface="Arial" panose="020B0604020202020204" pitchFamily="34" charset="0"/>
              <a:buChar char="•"/>
            </a:pPr>
            <a:r>
              <a:rPr lang="fr-BE" sz="1600" dirty="0" smtClean="0">
                <a:solidFill>
                  <a:schemeClr val="dk1"/>
                </a:solidFill>
                <a:latin typeface="Calibri"/>
                <a:ea typeface="Calibri"/>
                <a:cs typeface="Calibri"/>
                <a:sym typeface="Calibri"/>
              </a:rPr>
              <a:t> </a:t>
            </a:r>
            <a:r>
              <a:rPr lang="fr-BE" sz="1600" dirty="0">
                <a:solidFill>
                  <a:schemeClr val="dk1"/>
                </a:solidFill>
                <a:latin typeface="Calibri"/>
                <a:ea typeface="Calibri"/>
                <a:cs typeface="Calibri"/>
                <a:sym typeface="Calibri"/>
              </a:rPr>
              <a:t>MAIS arrivée d’un bébé en septembre -&gt; utilisation de langes jetables en attente de 	langes lavables </a:t>
            </a:r>
            <a:endParaRPr sz="1600" dirty="0">
              <a:solidFill>
                <a:schemeClr val="dk1"/>
              </a:solidFill>
              <a:latin typeface="Calibri"/>
              <a:ea typeface="Calibri"/>
              <a:cs typeface="Calibri"/>
            </a:endParaRPr>
          </a:p>
          <a:p>
            <a:pPr>
              <a:buClr>
                <a:schemeClr val="dk1"/>
              </a:buClr>
              <a:buSzPts val="1800"/>
            </a:pPr>
            <a:endParaRPr lang="fr-BE" sz="1800" dirty="0" smtClean="0">
              <a:solidFill>
                <a:srgbClr val="00B050"/>
              </a:solidFill>
              <a:latin typeface="Calibri"/>
              <a:ea typeface="Calibri"/>
              <a:cs typeface="Calibri"/>
              <a:sym typeface="Calibri"/>
            </a:endParaRPr>
          </a:p>
          <a:p>
            <a:pPr>
              <a:buClr>
                <a:schemeClr val="dk1"/>
              </a:buClr>
              <a:buSzPts val="1800"/>
            </a:pPr>
            <a:r>
              <a:rPr lang="fr-BE" sz="1800" dirty="0" smtClean="0">
                <a:solidFill>
                  <a:srgbClr val="00B050"/>
                </a:solidFill>
                <a:latin typeface="Calibri"/>
                <a:ea typeface="Calibri"/>
                <a:cs typeface="Calibri"/>
                <a:sym typeface="Calibri"/>
              </a:rPr>
              <a:t>Pic </a:t>
            </a:r>
            <a:r>
              <a:rPr lang="fr-BE" sz="1800" dirty="0">
                <a:solidFill>
                  <a:srgbClr val="00B050"/>
                </a:solidFill>
                <a:latin typeface="Calibri"/>
                <a:ea typeface="Calibri"/>
                <a:cs typeface="Calibri"/>
                <a:sym typeface="Calibri"/>
              </a:rPr>
              <a:t>n°2: +846%</a:t>
            </a:r>
            <a:endParaRPr sz="1800" dirty="0">
              <a:solidFill>
                <a:srgbClr val="00B050"/>
              </a:solidFill>
              <a:latin typeface="Calibri"/>
              <a:ea typeface="Calibri"/>
              <a:cs typeface="Calibri"/>
            </a:endParaRPr>
          </a:p>
          <a:p>
            <a:pPr marL="285750" lvl="5" indent="-285750">
              <a:buSzPts val="1800"/>
              <a:buFont typeface="Arial" panose="020B0604020202020204" pitchFamily="34" charset="0"/>
              <a:buChar char="•"/>
            </a:pPr>
            <a:r>
              <a:rPr lang="fr-BE" sz="1600" dirty="0" smtClean="0">
                <a:solidFill>
                  <a:schemeClr val="dk1"/>
                </a:solidFill>
                <a:latin typeface="Calibri"/>
                <a:ea typeface="Calibri"/>
                <a:cs typeface="Calibri"/>
                <a:sym typeface="Calibri"/>
              </a:rPr>
              <a:t>Production </a:t>
            </a:r>
            <a:r>
              <a:rPr lang="fr-BE" sz="1600" dirty="0">
                <a:solidFill>
                  <a:schemeClr val="dk1"/>
                </a:solidFill>
                <a:latin typeface="Calibri"/>
                <a:ea typeface="Calibri"/>
                <a:cs typeface="Calibri"/>
                <a:sym typeface="Calibri"/>
              </a:rPr>
              <a:t>de déchets au mois de mars inférieure à la moyenne des </a:t>
            </a:r>
            <a:r>
              <a:rPr lang="fr-BE" sz="1600" dirty="0" smtClean="0">
                <a:solidFill>
                  <a:schemeClr val="dk1"/>
                </a:solidFill>
                <a:latin typeface="Calibri"/>
                <a:ea typeface="Calibri"/>
                <a:cs typeface="Calibri"/>
                <a:sym typeface="Calibri"/>
              </a:rPr>
              <a:t>challengers </a:t>
            </a:r>
            <a:r>
              <a:rPr lang="fr-BE" sz="1600" dirty="0">
                <a:solidFill>
                  <a:schemeClr val="dk1"/>
                </a:solidFill>
                <a:latin typeface="Calibri"/>
                <a:ea typeface="Calibri"/>
                <a:cs typeface="Calibri"/>
                <a:sym typeface="Calibri"/>
              </a:rPr>
              <a:t>pour les déchet résiduels: 16,8 kg/pers.an</a:t>
            </a:r>
            <a:endParaRPr sz="1600" dirty="0">
              <a:solidFill>
                <a:schemeClr val="dk1"/>
              </a:solidFill>
              <a:latin typeface="Calibri"/>
              <a:ea typeface="Calibri"/>
              <a:cs typeface="Calibri"/>
            </a:endParaRPr>
          </a:p>
          <a:p>
            <a:pPr marL="285750" lvl="5" indent="-285750">
              <a:buSzPts val="1800"/>
              <a:buFont typeface="Arial" panose="020B0604020202020204" pitchFamily="34" charset="0"/>
              <a:buChar char="•"/>
            </a:pPr>
            <a:r>
              <a:rPr lang="fr-BE" sz="1600" dirty="0" smtClean="0">
                <a:solidFill>
                  <a:schemeClr val="dk1"/>
                </a:solidFill>
                <a:latin typeface="Calibri"/>
                <a:ea typeface="Calibri"/>
                <a:cs typeface="Calibri"/>
                <a:sym typeface="Calibri"/>
              </a:rPr>
              <a:t>Absence </a:t>
            </a:r>
            <a:r>
              <a:rPr lang="fr-BE" sz="1600" dirty="0">
                <a:solidFill>
                  <a:schemeClr val="dk1"/>
                </a:solidFill>
                <a:latin typeface="Calibri"/>
                <a:ea typeface="Calibri"/>
                <a:cs typeface="Calibri"/>
                <a:sym typeface="Calibri"/>
              </a:rPr>
              <a:t>durant 18 jours au mois de novembre -&gt; règle de 3 appliquée afin de </a:t>
            </a:r>
            <a:r>
              <a:rPr lang="fr-BE" sz="1600" dirty="0" smtClean="0">
                <a:solidFill>
                  <a:schemeClr val="dk1"/>
                </a:solidFill>
                <a:latin typeface="Calibri"/>
                <a:ea typeface="Calibri"/>
                <a:cs typeface="Calibri"/>
                <a:sym typeface="Calibri"/>
              </a:rPr>
              <a:t>déterminer </a:t>
            </a:r>
            <a:r>
              <a:rPr lang="fr-BE" sz="1600" dirty="0">
                <a:solidFill>
                  <a:schemeClr val="dk1"/>
                </a:solidFill>
                <a:latin typeface="Calibri"/>
                <a:ea typeface="Calibri"/>
                <a:cs typeface="Calibri"/>
                <a:sym typeface="Calibri"/>
              </a:rPr>
              <a:t>la quantité de déchets par an et par habitant soit 159kg/pers.an MAIS </a:t>
            </a:r>
            <a:r>
              <a:rPr lang="fr-BE" sz="1600" dirty="0" smtClean="0">
                <a:solidFill>
                  <a:schemeClr val="dk1"/>
                </a:solidFill>
                <a:latin typeface="Calibri"/>
                <a:ea typeface="Calibri"/>
                <a:cs typeface="Calibri"/>
                <a:sym typeface="Calibri"/>
              </a:rPr>
              <a:t>cela </a:t>
            </a:r>
            <a:r>
              <a:rPr lang="fr-BE" sz="1600" dirty="0">
                <a:solidFill>
                  <a:schemeClr val="dk1"/>
                </a:solidFill>
                <a:latin typeface="Calibri"/>
                <a:ea typeface="Calibri"/>
                <a:cs typeface="Calibri"/>
                <a:sym typeface="Calibri"/>
              </a:rPr>
              <a:t>ne reflète pas la réalité de ce ménage -&gt; donnée non </a:t>
            </a:r>
            <a:r>
              <a:rPr lang="fr-BE" sz="1600" dirty="0" err="1">
                <a:solidFill>
                  <a:schemeClr val="dk1"/>
                </a:solidFill>
                <a:latin typeface="Calibri"/>
                <a:ea typeface="Calibri"/>
                <a:cs typeface="Calibri"/>
                <a:sym typeface="Calibri"/>
              </a:rPr>
              <a:t>relevante</a:t>
            </a:r>
            <a:r>
              <a:rPr lang="fr-BE"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endParaRPr>
          </a:p>
          <a:p>
            <a:pPr marL="285750" lvl="5" indent="-285750">
              <a:buSzPts val="1800"/>
              <a:buFont typeface="Arial" panose="020B0604020202020204" pitchFamily="34" charset="0"/>
              <a:buChar char="•"/>
            </a:pPr>
            <a:r>
              <a:rPr lang="fr-BE" sz="1600" dirty="0" smtClean="0">
                <a:solidFill>
                  <a:schemeClr val="dk1"/>
                </a:solidFill>
                <a:latin typeface="Calibri"/>
                <a:ea typeface="Calibri"/>
                <a:cs typeface="Calibri"/>
                <a:sym typeface="Calibri"/>
              </a:rPr>
              <a:t>Situation </a:t>
            </a:r>
            <a:r>
              <a:rPr lang="fr-BE" sz="1600" dirty="0">
                <a:solidFill>
                  <a:schemeClr val="dk1"/>
                </a:solidFill>
                <a:latin typeface="Calibri"/>
                <a:ea typeface="Calibri"/>
                <a:cs typeface="Calibri"/>
                <a:sym typeface="Calibri"/>
              </a:rPr>
              <a:t>du ménage a changé: déménagement, désencombrement, etc. entre </a:t>
            </a:r>
            <a:r>
              <a:rPr lang="fr-BE" sz="1600" dirty="0" smtClean="0">
                <a:solidFill>
                  <a:schemeClr val="dk1"/>
                </a:solidFill>
                <a:latin typeface="Calibri"/>
                <a:ea typeface="Calibri"/>
                <a:cs typeface="Calibri"/>
                <a:sym typeface="Calibri"/>
              </a:rPr>
              <a:t>mars </a:t>
            </a:r>
            <a:r>
              <a:rPr lang="fr-BE" sz="1600" dirty="0">
                <a:solidFill>
                  <a:schemeClr val="dk1"/>
                </a:solidFill>
                <a:latin typeface="Calibri"/>
                <a:ea typeface="Calibri"/>
                <a:cs typeface="Calibri"/>
                <a:sym typeface="Calibri"/>
              </a:rPr>
              <a:t>et novembre</a:t>
            </a:r>
            <a:endParaRPr sz="1600" dirty="0">
              <a:solidFill>
                <a:schemeClr val="dk1"/>
              </a:solidFill>
              <a:latin typeface="Calibri"/>
              <a:ea typeface="Calibri"/>
              <a:cs typeface="Calibri"/>
              <a:sym typeface="Calibri"/>
            </a:endParaRPr>
          </a:p>
          <a:p>
            <a:pPr lvl="5">
              <a:buClr>
                <a:schemeClr val="dk1"/>
              </a:buClr>
              <a:buSzPts val="1800"/>
            </a:pPr>
            <a:endParaRPr lang="fr-BE" sz="1800" dirty="0" smtClean="0">
              <a:solidFill>
                <a:srgbClr val="00B050"/>
              </a:solidFill>
              <a:latin typeface="Calibri"/>
              <a:ea typeface="Calibri"/>
              <a:cs typeface="Calibri"/>
              <a:sym typeface="Calibri"/>
            </a:endParaRPr>
          </a:p>
          <a:p>
            <a:pPr lvl="5">
              <a:buClr>
                <a:schemeClr val="dk1"/>
              </a:buClr>
              <a:buSzPts val="1800"/>
            </a:pPr>
            <a:r>
              <a:rPr lang="fr-BE" sz="1800" dirty="0" smtClean="0">
                <a:solidFill>
                  <a:srgbClr val="00B050"/>
                </a:solidFill>
                <a:latin typeface="Calibri"/>
                <a:ea typeface="Calibri"/>
                <a:cs typeface="Calibri"/>
                <a:sym typeface="Calibri"/>
              </a:rPr>
              <a:t>Pic </a:t>
            </a:r>
            <a:r>
              <a:rPr lang="fr-BE" sz="1800" dirty="0">
                <a:solidFill>
                  <a:srgbClr val="00B050"/>
                </a:solidFill>
                <a:latin typeface="Calibri"/>
                <a:ea typeface="Calibri"/>
                <a:cs typeface="Calibri"/>
                <a:sym typeface="Calibri"/>
              </a:rPr>
              <a:t>n°3: +757% </a:t>
            </a:r>
            <a:endParaRPr sz="1800" dirty="0">
              <a:solidFill>
                <a:srgbClr val="00B050"/>
              </a:solidFill>
              <a:latin typeface="Calibri"/>
              <a:ea typeface="Calibri"/>
              <a:cs typeface="Calibri"/>
              <a:sym typeface="Calibri"/>
            </a:endParaRPr>
          </a:p>
          <a:p>
            <a:pPr marL="285750" lvl="5" indent="-285750">
              <a:buSzPts val="1800"/>
              <a:buFont typeface="Arial" panose="020B0604020202020204" pitchFamily="34" charset="0"/>
              <a:buChar char="•"/>
            </a:pPr>
            <a:r>
              <a:rPr lang="fr-BE" sz="1600" dirty="0" smtClean="0">
                <a:solidFill>
                  <a:schemeClr val="dk1"/>
                </a:solidFill>
                <a:latin typeface="Calibri"/>
                <a:ea typeface="Calibri"/>
                <a:cs typeface="Calibri"/>
                <a:sym typeface="Calibri"/>
              </a:rPr>
              <a:t>Production </a:t>
            </a:r>
            <a:r>
              <a:rPr lang="fr-BE" sz="1600" dirty="0">
                <a:solidFill>
                  <a:schemeClr val="dk1"/>
                </a:solidFill>
                <a:latin typeface="Calibri"/>
                <a:ea typeface="Calibri"/>
                <a:cs typeface="Calibri"/>
                <a:sym typeface="Calibri"/>
              </a:rPr>
              <a:t>de déchets au mois de mars largement inférieure à la moyenne des </a:t>
            </a:r>
            <a:r>
              <a:rPr lang="fr-BE" sz="1600" dirty="0" smtClean="0">
                <a:solidFill>
                  <a:schemeClr val="dk1"/>
                </a:solidFill>
                <a:latin typeface="Calibri"/>
                <a:ea typeface="Calibri"/>
                <a:cs typeface="Calibri"/>
                <a:sym typeface="Calibri"/>
              </a:rPr>
              <a:t>challengers </a:t>
            </a:r>
            <a:r>
              <a:rPr lang="fr-BE" sz="1600" dirty="0">
                <a:solidFill>
                  <a:schemeClr val="dk1"/>
                </a:solidFill>
                <a:latin typeface="Calibri"/>
                <a:ea typeface="Calibri"/>
                <a:cs typeface="Calibri"/>
                <a:sym typeface="Calibri"/>
              </a:rPr>
              <a:t>pour les </a:t>
            </a:r>
            <a:r>
              <a:rPr lang="fr-BE" sz="1600" dirty="0" smtClean="0">
                <a:solidFill>
                  <a:schemeClr val="dk1"/>
                </a:solidFill>
                <a:latin typeface="Calibri"/>
                <a:ea typeface="Calibri"/>
                <a:cs typeface="Calibri"/>
                <a:sym typeface="Calibri"/>
              </a:rPr>
              <a:t>déchets </a:t>
            </a:r>
            <a:r>
              <a:rPr lang="fr-BE" sz="1600" dirty="0">
                <a:solidFill>
                  <a:schemeClr val="dk1"/>
                </a:solidFill>
                <a:latin typeface="Calibri"/>
                <a:ea typeface="Calibri"/>
                <a:cs typeface="Calibri"/>
                <a:sym typeface="Calibri"/>
              </a:rPr>
              <a:t>résiduels: 0,84 kg/pers.an </a:t>
            </a:r>
            <a:endParaRPr sz="1600" dirty="0">
              <a:solidFill>
                <a:schemeClr val="dk1"/>
              </a:solidFill>
              <a:latin typeface="Calibri"/>
              <a:ea typeface="Calibri"/>
              <a:cs typeface="Calibri"/>
            </a:endParaRPr>
          </a:p>
          <a:p>
            <a:pPr marL="285750" lvl="5" indent="-285750">
              <a:buSzPts val="1800"/>
              <a:buFont typeface="Arial" panose="020B0604020202020204" pitchFamily="34" charset="0"/>
              <a:buChar char="•"/>
            </a:pPr>
            <a:r>
              <a:rPr lang="fr-BE" sz="1600" dirty="0" smtClean="0">
                <a:solidFill>
                  <a:schemeClr val="dk1"/>
                </a:solidFill>
                <a:latin typeface="Calibri"/>
                <a:ea typeface="Calibri"/>
                <a:cs typeface="Calibri"/>
                <a:sym typeface="Calibri"/>
              </a:rPr>
              <a:t>Production </a:t>
            </a:r>
            <a:r>
              <a:rPr lang="fr-BE" sz="1600" dirty="0">
                <a:solidFill>
                  <a:schemeClr val="dk1"/>
                </a:solidFill>
                <a:latin typeface="Calibri"/>
                <a:ea typeface="Calibri"/>
                <a:cs typeface="Calibri"/>
                <a:sym typeface="Calibri"/>
              </a:rPr>
              <a:t>après le challenge est de 7,2 kg/pers.an  soit encore relativement </a:t>
            </a:r>
            <a:r>
              <a:rPr lang="fr-BE" sz="1600" dirty="0" smtClean="0">
                <a:solidFill>
                  <a:schemeClr val="dk1"/>
                </a:solidFill>
                <a:latin typeface="Calibri"/>
                <a:ea typeface="Calibri"/>
                <a:cs typeface="Calibri"/>
                <a:sym typeface="Calibri"/>
              </a:rPr>
              <a:t>inférieure à </a:t>
            </a:r>
            <a:r>
              <a:rPr lang="fr-BE" sz="1600" dirty="0">
                <a:solidFill>
                  <a:schemeClr val="dk1"/>
                </a:solidFill>
                <a:latin typeface="Calibri"/>
                <a:ea typeface="Calibri"/>
                <a:cs typeface="Calibri"/>
                <a:sym typeface="Calibri"/>
              </a:rPr>
              <a:t>la moyenne du challenge (35 kg/pers.an ) </a:t>
            </a:r>
            <a:endParaRPr sz="1600" dirty="0">
              <a:solidFill>
                <a:schemeClr val="dk1"/>
              </a:solidFill>
              <a:latin typeface="Calibri"/>
              <a:ea typeface="Calibri"/>
              <a:cs typeface="Calibri"/>
            </a:endParaRPr>
          </a:p>
          <a:p>
            <a:pPr lvl="5">
              <a:buSzPts val="1800"/>
            </a:pPr>
            <a:endParaRPr sz="1600" dirty="0">
              <a:solidFill>
                <a:schemeClr val="dk1"/>
              </a:solidFill>
              <a:latin typeface="Calibri"/>
              <a:ea typeface="Calibri"/>
              <a:cs typeface="Calibri"/>
            </a:endParaRPr>
          </a:p>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6"/>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169" name="Google Shape;169;p6"/>
          <p:cNvSpPr txBox="1"/>
          <p:nvPr/>
        </p:nvSpPr>
        <p:spPr>
          <a:xfrm>
            <a:off x="430900" y="3749943"/>
            <a:ext cx="8562000" cy="1269239"/>
          </a:xfrm>
          <a:prstGeom prst="rect">
            <a:avLst/>
          </a:prstGeom>
          <a:noFill/>
          <a:ln>
            <a:noFill/>
          </a:ln>
        </p:spPr>
        <p:txBody>
          <a:bodyPr spcFirstLastPara="1" wrap="square" lIns="62850" tIns="62850" rIns="62850" bIns="62850" anchor="t" anchorCtr="0">
            <a:noAutofit/>
          </a:bodyPr>
          <a:lstStyle/>
          <a:p>
            <a:pPr marL="342900" marR="0" lvl="0" indent="-342900" algn="l" rtl="0">
              <a:lnSpc>
                <a:spcPct val="130000"/>
              </a:lnSpc>
              <a:spcBef>
                <a:spcPts val="0"/>
              </a:spcBef>
              <a:spcAft>
                <a:spcPts val="0"/>
              </a:spcAft>
              <a:buClr>
                <a:srgbClr val="000000"/>
              </a:buClr>
              <a:buSzPts val="2400"/>
              <a:buFont typeface="Noto Sans Symbols"/>
              <a:buChar char="⇒"/>
            </a:pPr>
            <a:r>
              <a:rPr lang="fr-BE" sz="2400" b="0" i="0" u="none" strike="noStrike" cap="none" dirty="0" smtClean="0">
                <a:solidFill>
                  <a:srgbClr val="000000"/>
                </a:solidFill>
                <a:latin typeface="Calibri"/>
                <a:ea typeface="Calibri"/>
                <a:cs typeface="Calibri"/>
                <a:sym typeface="Calibri"/>
              </a:rPr>
              <a:t>  </a:t>
            </a:r>
            <a:r>
              <a:rPr lang="fr-BE" sz="2400" b="0" i="0" u="none" strike="noStrike" cap="none" dirty="0">
                <a:solidFill>
                  <a:srgbClr val="000000"/>
                </a:solidFill>
                <a:latin typeface="Calibri"/>
                <a:ea typeface="Calibri"/>
                <a:cs typeface="Calibri"/>
                <a:sym typeface="Calibri"/>
              </a:rPr>
              <a:t>Réduction moyenne :  </a:t>
            </a:r>
            <a:r>
              <a:rPr lang="fr-BE" sz="2400" b="1" i="0" u="none" strike="noStrike" cap="none" dirty="0">
                <a:solidFill>
                  <a:schemeClr val="accent6"/>
                </a:solidFill>
                <a:latin typeface="Calibri"/>
                <a:ea typeface="Calibri"/>
                <a:cs typeface="Calibri"/>
                <a:sym typeface="Calibri"/>
              </a:rPr>
              <a:t>- 14% </a:t>
            </a:r>
            <a:r>
              <a:rPr lang="fr-BE" sz="2400" b="0" i="0" u="none" strike="noStrike" cap="none" dirty="0">
                <a:solidFill>
                  <a:srgbClr val="000000"/>
                </a:solidFill>
                <a:latin typeface="Calibri"/>
                <a:ea typeface="Calibri"/>
                <a:cs typeface="Calibri"/>
                <a:sym typeface="Calibri"/>
              </a:rPr>
              <a:t>(sac bleu) en 9 mois</a:t>
            </a:r>
            <a:endParaRPr sz="1400" b="0" i="0" u="none" strike="noStrike" cap="none" dirty="0">
              <a:solidFill>
                <a:srgbClr val="000000"/>
              </a:solidFill>
              <a:latin typeface="Arial"/>
              <a:ea typeface="Arial"/>
              <a:cs typeface="Arial"/>
              <a:sym typeface="Arial"/>
            </a:endParaRPr>
          </a:p>
          <a:p>
            <a:pPr marL="342900" marR="0" lvl="0" indent="-342900" algn="l" rtl="0">
              <a:lnSpc>
                <a:spcPct val="130000"/>
              </a:lnSpc>
              <a:spcBef>
                <a:spcPts val="0"/>
              </a:spcBef>
              <a:spcAft>
                <a:spcPts val="0"/>
              </a:spcAft>
              <a:buClr>
                <a:srgbClr val="000000"/>
              </a:buClr>
              <a:buSzPts val="2400"/>
              <a:buFont typeface="Noto Sans Symbols"/>
              <a:buChar char="⇒"/>
            </a:pPr>
            <a:r>
              <a:rPr lang="fr-BE" sz="2400" b="0" i="0" u="none" strike="noStrike" cap="none" dirty="0">
                <a:solidFill>
                  <a:srgbClr val="000000"/>
                </a:solidFill>
                <a:latin typeface="Calibri"/>
                <a:ea typeface="Calibri"/>
                <a:cs typeface="Calibri"/>
                <a:sym typeface="Calibri"/>
              </a:rPr>
              <a:t>  Quand on fait du ZD on diminue aussi ses sacs </a:t>
            </a:r>
            <a:r>
              <a:rPr lang="fr-BE" sz="2400" b="0" i="0" u="none" strike="noStrike" cap="none" dirty="0" smtClean="0">
                <a:solidFill>
                  <a:srgbClr val="000000"/>
                </a:solidFill>
                <a:latin typeface="Calibri"/>
                <a:ea typeface="Calibri"/>
                <a:cs typeface="Calibri"/>
                <a:sym typeface="Calibri"/>
              </a:rPr>
              <a:t>PMC ! </a:t>
            </a:r>
          </a:p>
          <a:p>
            <a:pPr marL="342900" marR="0" lvl="0" indent="-342900" algn="l" rtl="0">
              <a:lnSpc>
                <a:spcPct val="130000"/>
              </a:lnSpc>
              <a:spcBef>
                <a:spcPts val="0"/>
              </a:spcBef>
              <a:spcAft>
                <a:spcPts val="0"/>
              </a:spcAft>
              <a:buClr>
                <a:srgbClr val="000000"/>
              </a:buClr>
              <a:buSzPts val="2400"/>
              <a:buFont typeface="Noto Sans Symbols"/>
              <a:buChar char="⇒"/>
            </a:pPr>
            <a:endParaRPr lang="fr-BE" sz="2400" dirty="0">
              <a:latin typeface="Calibri"/>
              <a:cs typeface="Calibri"/>
              <a:sym typeface="Calibri"/>
            </a:endParaRPr>
          </a:p>
          <a:p>
            <a:pPr marL="342900" marR="0" lvl="0" indent="-342900" algn="l" rtl="0">
              <a:lnSpc>
                <a:spcPct val="130000"/>
              </a:lnSpc>
              <a:spcBef>
                <a:spcPts val="0"/>
              </a:spcBef>
              <a:spcAft>
                <a:spcPts val="0"/>
              </a:spcAft>
              <a:buClr>
                <a:srgbClr val="000000"/>
              </a:buClr>
              <a:buSzPts val="2400"/>
              <a:buFont typeface="Noto Sans Symbols"/>
              <a:buChar char="⇒"/>
            </a:pPr>
            <a:r>
              <a:rPr lang="fr-BE" sz="2400" b="0" i="0" u="none" strike="noStrike" cap="none" dirty="0" smtClean="0">
                <a:solidFill>
                  <a:srgbClr val="000000"/>
                </a:solidFill>
                <a:latin typeface="Calibri"/>
                <a:ea typeface="Arial"/>
                <a:cs typeface="Calibri"/>
                <a:sym typeface="Calibri"/>
              </a:rPr>
              <a:t>Et ce malgré l’introduction du nouveau sac bleu en janvier 2021</a:t>
            </a:r>
            <a:endParaRPr sz="1400" b="0" i="0" u="none" strike="noStrike" cap="none" dirty="0">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FF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FF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FF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FF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FF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FF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00789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00789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000"/>
              <a:buFont typeface="Arial"/>
              <a:buNone/>
            </a:pPr>
            <a:r>
              <a:rPr lang="fr-BE" sz="2000" b="0" i="0" u="none" strike="noStrike" cap="none" dirty="0">
                <a:solidFill>
                  <a:srgbClr val="007890"/>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200"/>
              <a:buFont typeface="Arial"/>
              <a:buNone/>
            </a:pPr>
            <a:r>
              <a:rPr lang="fr-BE" sz="1200" b="1" i="0" u="none" strike="noStrike" cap="none" dirty="0">
                <a:solidFill>
                  <a:srgbClr val="6CB644"/>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050"/>
              <a:buFont typeface="Arial"/>
              <a:buNone/>
            </a:pPr>
            <a:endParaRPr sz="1050" b="0" i="0" u="none" strike="noStrike" cap="none" dirty="0">
              <a:solidFill>
                <a:schemeClr val="dk1"/>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chemeClr val="dk1"/>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rgbClr val="000000"/>
              </a:solidFill>
              <a:latin typeface="Arial"/>
              <a:ea typeface="Arial"/>
              <a:cs typeface="Arial"/>
              <a:sym typeface="Arial"/>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latin typeface="Calibri"/>
              <a:ea typeface="Calibri"/>
              <a:cs typeface="Calibri"/>
              <a:sym typeface="Calibri"/>
            </a:endParaRPr>
          </a:p>
        </p:txBody>
      </p:sp>
      <p:graphicFrame>
        <p:nvGraphicFramePr>
          <p:cNvPr id="170" name="Google Shape;170;p6"/>
          <p:cNvGraphicFramePr/>
          <p:nvPr>
            <p:extLst>
              <p:ext uri="{D42A27DB-BD31-4B8C-83A1-F6EECF244321}">
                <p14:modId xmlns:p14="http://schemas.microsoft.com/office/powerpoint/2010/main" val="1541060957"/>
              </p:ext>
            </p:extLst>
          </p:nvPr>
        </p:nvGraphicFramePr>
        <p:xfrm>
          <a:off x="430900" y="1409070"/>
          <a:ext cx="8399250" cy="2103140"/>
        </p:xfrm>
        <a:graphic>
          <a:graphicData uri="http://schemas.openxmlformats.org/drawingml/2006/table">
            <a:tbl>
              <a:tblPr firstRow="1" bandRow="1">
                <a:noFill/>
                <a:tableStyleId>{0C0EE245-2E5D-4EF6-A770-5C3558C50676}</a:tableStyleId>
              </a:tblPr>
              <a:tblGrid>
                <a:gridCol w="1679850"/>
                <a:gridCol w="1679850"/>
                <a:gridCol w="1679850"/>
                <a:gridCol w="1679850"/>
                <a:gridCol w="1679850"/>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fr-BE" sz="1800" u="none" strike="noStrike" cap="none" dirty="0"/>
                        <a:t>Début de challenge 2021 (</a:t>
                      </a:r>
                      <a:r>
                        <a:rPr lang="fr-BE" sz="1800" u="none" strike="noStrike" cap="none" dirty="0">
                          <a:latin typeface="Calibri"/>
                          <a:ea typeface="Calibri"/>
                          <a:cs typeface="Calibri"/>
                          <a:sym typeface="Calibri"/>
                        </a:rPr>
                        <a:t>154 familles - 366 personnes)</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fr-BE" sz="1800" u="none" strike="noStrike" cap="none"/>
                        <a:t>Fin de challenge 2021 </a:t>
                      </a:r>
                      <a:r>
                        <a:rPr lang="fr-BE" sz="1800" u="none" strike="noStrike" cap="none">
                          <a:latin typeface="Calibri"/>
                          <a:ea typeface="Calibri"/>
                          <a:cs typeface="Calibri"/>
                          <a:sym typeface="Calibri"/>
                        </a:rPr>
                        <a:t>(62 familles – 160 personnes)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fr-BE" sz="1800" u="none" strike="noStrike" cap="none"/>
                        <a:t>Moyenne bruxelloise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fr-BE" sz="1800" u="none" strike="noStrike" cap="none"/>
                        <a:t>(2021)</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fr-BE" sz="1800" u="none" strike="noStrike" cap="none"/>
                        <a:t>Fin de challenge 2020</a:t>
                      </a:r>
                      <a:endParaRPr sz="18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fr-BE" sz="1800" u="none" strike="noStrike" cap="none"/>
                        <a:t>Poids moyen des sacs bleus</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fr-BE" sz="1800" b="1" u="none" strike="noStrike" cap="none">
                          <a:solidFill>
                            <a:schemeClr val="accent6"/>
                          </a:solidFill>
                          <a:latin typeface="Calibri"/>
                          <a:ea typeface="Calibri"/>
                          <a:cs typeface="Calibri"/>
                          <a:sym typeface="Calibri"/>
                        </a:rPr>
                        <a:t>14    </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fr-BE" sz="1800" u="none" strike="noStrike" cap="none"/>
                        <a:t>Kg/pers.an</a:t>
                      </a:r>
                      <a:endParaRPr sz="1800" u="none" strike="noStrike" cap="none"/>
                    </a:p>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fr-BE" sz="1800" b="1" u="none" strike="noStrike" cap="none">
                          <a:solidFill>
                            <a:schemeClr val="accent6"/>
                          </a:solidFill>
                          <a:latin typeface="Calibri"/>
                          <a:ea typeface="Calibri"/>
                          <a:cs typeface="Calibri"/>
                          <a:sym typeface="Calibri"/>
                        </a:rPr>
                        <a:t>12</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fr-BE" sz="1800" u="none" strike="noStrike" cap="none"/>
                        <a:t>Kg/pers.an</a:t>
                      </a:r>
                      <a:endParaRPr sz="1800" u="none" strike="noStrike" cap="none"/>
                    </a:p>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fr-BE" sz="1800" u="none" strike="noStrike" cap="none"/>
                        <a:t>16,5</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fr-BE" sz="1800" u="none" strike="noStrike" cap="none"/>
                        <a:t>Kg/pers.an</a:t>
                      </a:r>
                      <a:endParaRPr sz="1800" u="none" strike="noStrike" cap="none"/>
                    </a:p>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fr-BE" sz="1800" u="none" strike="noStrike" cap="none" dirty="0">
                          <a:solidFill>
                            <a:srgbClr val="3F3F3F"/>
                          </a:solidFill>
                          <a:latin typeface="Calibri"/>
                          <a:ea typeface="Calibri"/>
                          <a:cs typeface="Calibri"/>
                          <a:sym typeface="Calibri"/>
                        </a:rPr>
                        <a:t>/</a:t>
                      </a:r>
                      <a:endParaRPr sz="1400" u="none" strike="noStrike" cap="none" dirty="0"/>
                    </a:p>
                    <a:p>
                      <a:pPr marL="0" marR="0" lvl="0" indent="0" algn="ctr" rtl="0">
                        <a:lnSpc>
                          <a:spcPct val="100000"/>
                        </a:lnSpc>
                        <a:spcBef>
                          <a:spcPts val="0"/>
                        </a:spcBef>
                        <a:spcAft>
                          <a:spcPts val="0"/>
                        </a:spcAft>
                        <a:buClr>
                          <a:srgbClr val="000000"/>
                        </a:buClr>
                        <a:buSzPts val="1800"/>
                        <a:buFont typeface="Arial"/>
                        <a:buNone/>
                      </a:pPr>
                      <a:r>
                        <a:rPr lang="fr-BE" sz="1800" u="none" strike="noStrike" cap="none" dirty="0"/>
                        <a:t>Kg/pers.an</a:t>
                      </a:r>
                      <a:endParaRPr sz="1800" u="none" strike="noStrike" cap="none" dirty="0"/>
                    </a:p>
                    <a:p>
                      <a:pPr marL="0" marR="0" lvl="0" indent="0" algn="ctr"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tc>
              </a:tr>
            </a:tbl>
          </a:graphicData>
        </a:graphic>
      </p:graphicFrame>
      <p:sp>
        <p:nvSpPr>
          <p:cNvPr id="8" name="Google Shape;124;p3"/>
          <p:cNvSpPr txBox="1">
            <a:spLocks/>
          </p:cNvSpPr>
          <p:nvPr/>
        </p:nvSpPr>
        <p:spPr>
          <a:xfrm>
            <a:off x="763300" y="134340"/>
            <a:ext cx="8229600" cy="681200"/>
          </a:xfrm>
          <a:prstGeom prst="rect">
            <a:avLst/>
          </a:prstGeom>
          <a:noFill/>
          <a:ln>
            <a:noFill/>
          </a:ln>
        </p:spPr>
        <p:txBody>
          <a:bodyPr spcFirstLastPara="1" wrap="square" lIns="62850" tIns="62850" rIns="62850" bIns="6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799D"/>
              </a:buClr>
              <a:buSzPts val="1000"/>
              <a:buFont typeface="Arial"/>
              <a:buNone/>
              <a:defRPr sz="3300" b="1" i="0" u="none" strike="noStrike" cap="none">
                <a:solidFill>
                  <a:srgbClr val="00799D"/>
                </a:solidFill>
                <a:latin typeface="Arial"/>
                <a:ea typeface="Arial"/>
                <a:cs typeface="Arial"/>
                <a:sym typeface="Arial"/>
              </a:defRPr>
            </a:lvl1pPr>
            <a:lvl2pPr marR="0" lvl="1"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2pPr>
            <a:lvl3pPr marR="0" lvl="2"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3pPr>
            <a:lvl4pPr marR="0" lvl="3"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4pPr>
            <a:lvl5pPr marR="0" lvl="4"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5pPr>
            <a:lvl6pPr marR="0" lvl="5"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6pPr>
            <a:lvl7pPr marR="0" lvl="6"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7pPr>
            <a:lvl8pPr marR="0" lvl="7"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8pPr>
            <a:lvl9pPr marR="0" lvl="8"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9pPr>
          </a:lstStyle>
          <a:p>
            <a:pPr>
              <a:lnSpc>
                <a:spcPct val="130000"/>
              </a:lnSpc>
              <a:buClr>
                <a:srgbClr val="000000"/>
              </a:buClr>
              <a:buSzPts val="1800"/>
            </a:pPr>
            <a:r>
              <a:rPr lang="fr-BE" sz="3200" dirty="0" smtClean="0">
                <a:solidFill>
                  <a:srgbClr val="92D050"/>
                </a:solidFill>
                <a:latin typeface="Calibri"/>
                <a:ea typeface="Calibri"/>
                <a:cs typeface="Calibri"/>
                <a:sym typeface="Calibri"/>
              </a:rPr>
              <a:t>Impact sur les déchets d’emballages (sac bleu)</a:t>
            </a:r>
            <a:r>
              <a:rPr lang="fr-BE" sz="2400" b="0" dirty="0" smtClean="0">
                <a:solidFill>
                  <a:srgbClr val="000000"/>
                </a:solidFill>
              </a:rPr>
              <a:t/>
            </a:r>
            <a:br>
              <a:rPr lang="fr-BE" sz="2400" b="0" dirty="0" smtClean="0">
                <a:solidFill>
                  <a:srgbClr val="000000"/>
                </a:solidFill>
              </a:rPr>
            </a:br>
            <a:endParaRPr lang="fr-BE" sz="3200" dirty="0">
              <a:solidFill>
                <a:srgbClr val="6CB64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57"/>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177" name="Google Shape;177;p57"/>
          <p:cNvSpPr txBox="1"/>
          <p:nvPr/>
        </p:nvSpPr>
        <p:spPr>
          <a:xfrm>
            <a:off x="357539" y="4014460"/>
            <a:ext cx="8562000" cy="2540733"/>
          </a:xfrm>
          <a:prstGeom prst="rect">
            <a:avLst/>
          </a:prstGeom>
          <a:noFill/>
          <a:ln>
            <a:noFill/>
          </a:ln>
        </p:spPr>
        <p:txBody>
          <a:bodyPr spcFirstLastPara="1" wrap="square" lIns="62850" tIns="62850" rIns="62850" bIns="62850" anchor="t" anchorCtr="0">
            <a:noAutofit/>
          </a:bodyPr>
          <a:lstStyle/>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a:p>
            <a:pPr marL="342900" marR="0" lvl="0" indent="-342900" algn="l" rtl="0">
              <a:lnSpc>
                <a:spcPct val="130000"/>
              </a:lnSpc>
              <a:spcBef>
                <a:spcPts val="0"/>
              </a:spcBef>
              <a:spcAft>
                <a:spcPts val="0"/>
              </a:spcAft>
              <a:buClr>
                <a:srgbClr val="000000"/>
              </a:buClr>
              <a:buSzPts val="2000"/>
              <a:buFont typeface="Noto Sans Symbols"/>
              <a:buChar char="⇒"/>
            </a:pPr>
            <a:r>
              <a:rPr lang="fr-BE" sz="2000" b="0" i="0" u="none" strike="noStrike" cap="none" dirty="0" smtClean="0">
                <a:solidFill>
                  <a:srgbClr val="000000"/>
                </a:solidFill>
                <a:latin typeface="Calibri"/>
                <a:ea typeface="Calibri"/>
                <a:cs typeface="Calibri"/>
                <a:sym typeface="Calibri"/>
              </a:rPr>
              <a:t>Réduction </a:t>
            </a:r>
            <a:r>
              <a:rPr lang="fr-BE" sz="2000" b="0" i="0" u="none" strike="noStrike" cap="none" dirty="0">
                <a:solidFill>
                  <a:srgbClr val="000000"/>
                </a:solidFill>
                <a:latin typeface="Calibri"/>
                <a:ea typeface="Calibri"/>
                <a:cs typeface="Calibri"/>
                <a:sym typeface="Calibri"/>
              </a:rPr>
              <a:t>moyenne :  </a:t>
            </a:r>
            <a:r>
              <a:rPr lang="fr-BE" sz="2000" b="1" i="0" u="none" strike="noStrike" cap="none" dirty="0">
                <a:solidFill>
                  <a:schemeClr val="accent6"/>
                </a:solidFill>
                <a:latin typeface="Calibri"/>
                <a:ea typeface="Calibri"/>
                <a:cs typeface="Calibri"/>
                <a:sym typeface="Calibri"/>
              </a:rPr>
              <a:t>- 28% </a:t>
            </a:r>
            <a:r>
              <a:rPr lang="fr-BE" sz="2000" b="0" i="0" u="none" strike="noStrike" cap="none" dirty="0">
                <a:solidFill>
                  <a:srgbClr val="000000"/>
                </a:solidFill>
                <a:latin typeface="Calibri"/>
                <a:ea typeface="Calibri"/>
                <a:cs typeface="Calibri"/>
                <a:sym typeface="Calibri"/>
              </a:rPr>
              <a:t>(sac jaune) en 9 mois</a:t>
            </a:r>
            <a:endParaRPr sz="1400" b="0" i="0" u="none" strike="noStrike" cap="none" dirty="0">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2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050"/>
              <a:buFont typeface="Arial"/>
              <a:buNone/>
            </a:pPr>
            <a:endParaRPr sz="1050" b="0" i="0" u="none" strike="noStrike" cap="none" dirty="0">
              <a:solidFill>
                <a:schemeClr val="dk1"/>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chemeClr val="dk1"/>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rgbClr val="000000"/>
              </a:solidFill>
              <a:latin typeface="Arial"/>
              <a:ea typeface="Arial"/>
              <a:cs typeface="Arial"/>
              <a:sym typeface="Arial"/>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latin typeface="Calibri"/>
              <a:ea typeface="Calibri"/>
              <a:cs typeface="Calibri"/>
              <a:sym typeface="Calibri"/>
            </a:endParaRPr>
          </a:p>
        </p:txBody>
      </p:sp>
      <p:graphicFrame>
        <p:nvGraphicFramePr>
          <p:cNvPr id="178" name="Google Shape;178;p57"/>
          <p:cNvGraphicFramePr/>
          <p:nvPr/>
        </p:nvGraphicFramePr>
        <p:xfrm>
          <a:off x="390661" y="1911321"/>
          <a:ext cx="8399250" cy="2103140"/>
        </p:xfrm>
        <a:graphic>
          <a:graphicData uri="http://schemas.openxmlformats.org/drawingml/2006/table">
            <a:tbl>
              <a:tblPr firstRow="1" bandRow="1">
                <a:noFill/>
                <a:tableStyleId>{0C0EE245-2E5D-4EF6-A770-5C3558C50676}</a:tableStyleId>
              </a:tblPr>
              <a:tblGrid>
                <a:gridCol w="1679850"/>
                <a:gridCol w="1679850"/>
                <a:gridCol w="1679850"/>
                <a:gridCol w="1679850"/>
                <a:gridCol w="1679850"/>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fr-BE" sz="1800" u="none" strike="noStrike" cap="none"/>
                        <a:t>Début de challenge 2021 (</a:t>
                      </a:r>
                      <a:r>
                        <a:rPr lang="fr-BE" sz="1800" u="none" strike="noStrike" cap="none">
                          <a:latin typeface="Calibri"/>
                          <a:ea typeface="Calibri"/>
                          <a:cs typeface="Calibri"/>
                          <a:sym typeface="Calibri"/>
                        </a:rPr>
                        <a:t>209 personnes)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fr-BE" sz="1800" u="none" strike="noStrike" cap="none"/>
                        <a:t>Fin de challenge 2021 </a:t>
                      </a:r>
                      <a:r>
                        <a:rPr lang="fr-BE" sz="1800" u="none" strike="noStrike" cap="none">
                          <a:latin typeface="Calibri"/>
                          <a:ea typeface="Calibri"/>
                          <a:cs typeface="Calibri"/>
                          <a:sym typeface="Calibri"/>
                        </a:rPr>
                        <a:t>(77 personnes)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fr-BE" sz="1800" u="none" strike="noStrike" cap="none"/>
                        <a:t>Moyenne bruxelloise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fr-BE" sz="1800" u="none" strike="noStrike" cap="none"/>
                        <a:t>(lissée 2017-2018-2019)</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fr-BE" sz="1800" u="none" strike="noStrike" cap="none"/>
                        <a:t>Fin de challenge 2020</a:t>
                      </a:r>
                      <a:endParaRPr sz="18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fr-BE" sz="1800" u="none" strike="noStrike" cap="none"/>
                        <a:t>Poids moyen des sacs jaunes</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fr-BE" sz="1800" b="1" u="none" strike="noStrike" cap="none">
                          <a:solidFill>
                            <a:schemeClr val="accent6"/>
                          </a:solidFill>
                          <a:latin typeface="Calibri"/>
                          <a:ea typeface="Calibri"/>
                          <a:cs typeface="Calibri"/>
                          <a:sym typeface="Calibri"/>
                        </a:rPr>
                        <a:t>22   </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fr-BE" sz="1800" u="none" strike="noStrike" cap="none"/>
                        <a:t>Kg/pers.an</a:t>
                      </a:r>
                      <a:endParaRPr sz="1800" u="none" strike="noStrike" cap="none"/>
                    </a:p>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fr-BE" sz="1800" b="1" u="none" strike="noStrike" cap="none">
                          <a:solidFill>
                            <a:schemeClr val="accent6"/>
                          </a:solidFill>
                          <a:latin typeface="Calibri"/>
                          <a:ea typeface="Calibri"/>
                          <a:cs typeface="Calibri"/>
                          <a:sym typeface="Calibri"/>
                        </a:rPr>
                        <a:t>16</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fr-BE" sz="1800" u="none" strike="noStrike" cap="none"/>
                        <a:t>Kg/pers.an</a:t>
                      </a:r>
                      <a:endParaRPr sz="1800" u="none" strike="noStrike" cap="none"/>
                    </a:p>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fr-BE" sz="1800" u="none" strike="noStrike" cap="none"/>
                        <a:t>23,26</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fr-BE" sz="1800" u="none" strike="noStrike" cap="none"/>
                        <a:t>Kg/pers.an</a:t>
                      </a:r>
                      <a:endParaRPr sz="1800" u="none" strike="noStrike" cap="none"/>
                    </a:p>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fr-BE" sz="1800" u="none" strike="noStrike" cap="none">
                          <a:solidFill>
                            <a:srgbClr val="3F3F3F"/>
                          </a:solidFill>
                          <a:latin typeface="Calibri"/>
                          <a:ea typeface="Calibri"/>
                          <a:cs typeface="Calibri"/>
                          <a:sym typeface="Calibri"/>
                        </a:rPr>
                        <a:t>/</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fr-BE" sz="1800" u="none" strike="noStrike" cap="none"/>
                        <a:t>Kg/pers.an</a:t>
                      </a:r>
                      <a:endParaRPr sz="1800" u="none" strike="noStrike" cap="none"/>
                    </a:p>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r>
            </a:tbl>
          </a:graphicData>
        </a:graphic>
      </p:graphicFrame>
      <p:sp>
        <p:nvSpPr>
          <p:cNvPr id="7" name="Google Shape;124;p3"/>
          <p:cNvSpPr txBox="1">
            <a:spLocks/>
          </p:cNvSpPr>
          <p:nvPr/>
        </p:nvSpPr>
        <p:spPr>
          <a:xfrm>
            <a:off x="763300" y="134340"/>
            <a:ext cx="8281112" cy="681200"/>
          </a:xfrm>
          <a:prstGeom prst="rect">
            <a:avLst/>
          </a:prstGeom>
          <a:noFill/>
          <a:ln>
            <a:noFill/>
          </a:ln>
        </p:spPr>
        <p:txBody>
          <a:bodyPr spcFirstLastPara="1" wrap="square" lIns="62850" tIns="62850" rIns="62850" bIns="6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799D"/>
              </a:buClr>
              <a:buSzPts val="1000"/>
              <a:buFont typeface="Arial"/>
              <a:buNone/>
              <a:defRPr sz="3300" b="1" i="0" u="none" strike="noStrike" cap="none">
                <a:solidFill>
                  <a:srgbClr val="00799D"/>
                </a:solidFill>
                <a:latin typeface="Arial"/>
                <a:ea typeface="Arial"/>
                <a:cs typeface="Arial"/>
                <a:sym typeface="Arial"/>
              </a:defRPr>
            </a:lvl1pPr>
            <a:lvl2pPr marR="0" lvl="1"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2pPr>
            <a:lvl3pPr marR="0" lvl="2"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3pPr>
            <a:lvl4pPr marR="0" lvl="3"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4pPr>
            <a:lvl5pPr marR="0" lvl="4"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5pPr>
            <a:lvl6pPr marR="0" lvl="5"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6pPr>
            <a:lvl7pPr marR="0" lvl="6"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7pPr>
            <a:lvl8pPr marR="0" lvl="7"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8pPr>
            <a:lvl9pPr marR="0" lvl="8"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9pPr>
          </a:lstStyle>
          <a:p>
            <a:pPr>
              <a:lnSpc>
                <a:spcPct val="130000"/>
              </a:lnSpc>
              <a:buClr>
                <a:srgbClr val="000000"/>
              </a:buClr>
              <a:buSzPts val="1800"/>
            </a:pPr>
            <a:r>
              <a:rPr lang="fr-BE" sz="3200" dirty="0" smtClean="0">
                <a:solidFill>
                  <a:srgbClr val="92D050"/>
                </a:solidFill>
                <a:latin typeface="Calibri"/>
                <a:ea typeface="Calibri"/>
                <a:cs typeface="Calibri"/>
                <a:sym typeface="Calibri"/>
              </a:rPr>
              <a:t>Impact sur les déchets papier/carton (sac jaune)</a:t>
            </a:r>
            <a:r>
              <a:rPr lang="fr-BE" sz="2400" b="0" dirty="0" smtClean="0">
                <a:solidFill>
                  <a:srgbClr val="000000"/>
                </a:solidFill>
              </a:rPr>
              <a:t/>
            </a:r>
            <a:br>
              <a:rPr lang="fr-BE" sz="2400" b="0" dirty="0" smtClean="0">
                <a:solidFill>
                  <a:srgbClr val="000000"/>
                </a:solidFill>
              </a:rPr>
            </a:br>
            <a:endParaRPr lang="fr-BE" sz="3200" dirty="0">
              <a:solidFill>
                <a:srgbClr val="6CB64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
          <p:cNvSpPr txBox="1">
            <a:spLocks noGrp="1"/>
          </p:cNvSpPr>
          <p:nvPr>
            <p:ph type="body" idx="1"/>
          </p:nvPr>
        </p:nvSpPr>
        <p:spPr>
          <a:xfrm>
            <a:off x="395536" y="1196752"/>
            <a:ext cx="8352928" cy="5184576"/>
          </a:xfrm>
          <a:prstGeom prst="rect">
            <a:avLst/>
          </a:prstGeom>
          <a:solidFill>
            <a:srgbClr val="DAEEF3"/>
          </a:solidFill>
          <a:ln w="9525" cap="flat" cmpd="sng">
            <a:solidFill>
              <a:srgbClr val="00799D"/>
            </a:solidFill>
            <a:prstDash val="solid"/>
            <a:round/>
            <a:headEnd type="none" w="sm" len="sm"/>
            <a:tailEnd type="none" w="sm" len="sm"/>
          </a:ln>
        </p:spPr>
        <p:txBody>
          <a:bodyPr spcFirstLastPara="1" wrap="square" lIns="62850" tIns="62850" rIns="62850" bIns="62850" anchor="t" anchorCtr="0">
            <a:noAutofit/>
          </a:bodyPr>
          <a:lstStyle/>
          <a:p>
            <a:pPr marL="342900" lvl="0" indent="-342900" algn="l" rtl="0">
              <a:lnSpc>
                <a:spcPct val="100000"/>
              </a:lnSpc>
              <a:spcBef>
                <a:spcPts val="0"/>
              </a:spcBef>
              <a:spcAft>
                <a:spcPts val="0"/>
              </a:spcAft>
              <a:buSzPts val="2800"/>
              <a:buFont typeface="Noto Sans Symbols"/>
              <a:buChar char="∙"/>
            </a:pPr>
            <a:r>
              <a:rPr lang="fr-BE" sz="2400" dirty="0" smtClean="0">
                <a:solidFill>
                  <a:srgbClr val="3F3F3F"/>
                </a:solidFill>
                <a:latin typeface="Calibri"/>
                <a:ea typeface="Calibri"/>
                <a:cs typeface="Calibri"/>
                <a:sym typeface="Calibri"/>
              </a:rPr>
              <a:t>Malgré </a:t>
            </a:r>
            <a:r>
              <a:rPr lang="fr-BE" sz="2400" dirty="0">
                <a:solidFill>
                  <a:srgbClr val="3F3F3F"/>
                </a:solidFill>
                <a:latin typeface="Calibri"/>
                <a:ea typeface="Calibri"/>
                <a:cs typeface="Calibri"/>
                <a:sym typeface="Calibri"/>
              </a:rPr>
              <a:t>les difficultés liées au COVID, les participants au Challenge ZD 2021 ont réussi à </a:t>
            </a:r>
            <a:r>
              <a:rPr lang="fr-BE" sz="2400" b="1" dirty="0">
                <a:solidFill>
                  <a:srgbClr val="3F3F3F"/>
                </a:solidFill>
                <a:latin typeface="Calibri"/>
                <a:ea typeface="Calibri"/>
                <a:cs typeface="Calibri"/>
                <a:sym typeface="Calibri"/>
              </a:rPr>
              <a:t>réduire</a:t>
            </a:r>
            <a:r>
              <a:rPr lang="fr-BE" sz="2400" dirty="0">
                <a:solidFill>
                  <a:srgbClr val="3F3F3F"/>
                </a:solidFill>
                <a:latin typeface="Calibri"/>
                <a:ea typeface="Calibri"/>
                <a:cs typeface="Calibri"/>
                <a:sym typeface="Calibri"/>
              </a:rPr>
              <a:t> de 27</a:t>
            </a:r>
            <a:r>
              <a:rPr lang="fr-BE" sz="2400" b="1" dirty="0">
                <a:solidFill>
                  <a:srgbClr val="3F3F3F"/>
                </a:solidFill>
                <a:latin typeface="Calibri"/>
                <a:ea typeface="Calibri"/>
                <a:cs typeface="Calibri"/>
                <a:sym typeface="Calibri"/>
              </a:rPr>
              <a:t>%</a:t>
            </a:r>
            <a:r>
              <a:rPr lang="fr-BE" sz="2400" dirty="0">
                <a:solidFill>
                  <a:srgbClr val="3F3F3F"/>
                </a:solidFill>
                <a:latin typeface="Calibri"/>
                <a:ea typeface="Calibri"/>
                <a:cs typeface="Calibri"/>
                <a:sym typeface="Calibri"/>
              </a:rPr>
              <a:t> leurs déchets résiduels en 9 mois</a:t>
            </a:r>
            <a:r>
              <a:rPr lang="fr-BE" sz="2400" dirty="0" smtClean="0">
                <a:solidFill>
                  <a:srgbClr val="3F3F3F"/>
                </a:solidFill>
                <a:latin typeface="Calibri"/>
                <a:ea typeface="Calibri"/>
                <a:cs typeface="Calibri"/>
                <a:sym typeface="Calibri"/>
              </a:rPr>
              <a:t>.</a:t>
            </a:r>
          </a:p>
          <a:p>
            <a:pPr marL="342900" lvl="0" indent="-342900" algn="l" rtl="0">
              <a:lnSpc>
                <a:spcPct val="100000"/>
              </a:lnSpc>
              <a:spcBef>
                <a:spcPts val="0"/>
              </a:spcBef>
              <a:spcAft>
                <a:spcPts val="0"/>
              </a:spcAft>
              <a:buSzPts val="2800"/>
              <a:buFont typeface="Noto Sans Symbols"/>
              <a:buChar char="∙"/>
            </a:pPr>
            <a:endParaRPr dirty="0"/>
          </a:p>
          <a:p>
            <a:pPr marL="342900" lvl="0" indent="-342900" algn="l" rtl="0">
              <a:lnSpc>
                <a:spcPct val="100000"/>
              </a:lnSpc>
              <a:spcBef>
                <a:spcPts val="0"/>
              </a:spcBef>
              <a:spcAft>
                <a:spcPts val="0"/>
              </a:spcAft>
              <a:buSzPts val="2800"/>
              <a:buFont typeface="Noto Sans Symbols"/>
              <a:buChar char="∙"/>
            </a:pPr>
            <a:r>
              <a:rPr lang="fr-BE" sz="2400" dirty="0">
                <a:solidFill>
                  <a:srgbClr val="3F3F3F"/>
                </a:solidFill>
                <a:latin typeface="Calibri"/>
                <a:ea typeface="Calibri"/>
                <a:cs typeface="Calibri"/>
                <a:sym typeface="Calibri"/>
              </a:rPr>
              <a:t>Ils sont passés de </a:t>
            </a:r>
            <a:r>
              <a:rPr lang="fr-BE" sz="2400" b="1" dirty="0">
                <a:solidFill>
                  <a:srgbClr val="3F3F3F"/>
                </a:solidFill>
                <a:latin typeface="Calibri"/>
                <a:ea typeface="Calibri"/>
                <a:cs typeface="Calibri"/>
                <a:sym typeface="Calibri"/>
              </a:rPr>
              <a:t>48kg/pers.an </a:t>
            </a:r>
            <a:r>
              <a:rPr lang="fr-BE" sz="2400" dirty="0">
                <a:solidFill>
                  <a:srgbClr val="3F3F3F"/>
                </a:solidFill>
                <a:latin typeface="Calibri"/>
                <a:ea typeface="Calibri"/>
                <a:cs typeface="Calibri"/>
                <a:sym typeface="Calibri"/>
              </a:rPr>
              <a:t>à </a:t>
            </a:r>
            <a:r>
              <a:rPr lang="fr-BE" sz="2400" b="1" dirty="0">
                <a:solidFill>
                  <a:srgbClr val="3F3F3F"/>
                </a:solidFill>
                <a:latin typeface="Calibri"/>
                <a:ea typeface="Calibri"/>
                <a:cs typeface="Calibri"/>
                <a:sym typeface="Calibri"/>
              </a:rPr>
              <a:t>35kg/pers.an</a:t>
            </a:r>
            <a:endParaRPr dirty="0"/>
          </a:p>
          <a:p>
            <a:pPr marL="342900" lvl="0" indent="-342900" algn="l" rtl="0">
              <a:lnSpc>
                <a:spcPct val="100000"/>
              </a:lnSpc>
              <a:spcBef>
                <a:spcPts val="0"/>
              </a:spcBef>
              <a:spcAft>
                <a:spcPts val="0"/>
              </a:spcAft>
              <a:buSzPts val="2800"/>
              <a:buFont typeface="Noto Sans Symbols"/>
              <a:buChar char="∙"/>
            </a:pPr>
            <a:endParaRPr lang="fr-BE" sz="2400" dirty="0" smtClean="0">
              <a:solidFill>
                <a:srgbClr val="3F3F3F"/>
              </a:solidFill>
              <a:latin typeface="Calibri"/>
              <a:ea typeface="Calibri"/>
              <a:cs typeface="Calibri"/>
              <a:sym typeface="Calibri"/>
            </a:endParaRPr>
          </a:p>
          <a:p>
            <a:pPr marL="342900" lvl="0" indent="-342900" algn="l" rtl="0">
              <a:lnSpc>
                <a:spcPct val="100000"/>
              </a:lnSpc>
              <a:spcBef>
                <a:spcPts val="0"/>
              </a:spcBef>
              <a:spcAft>
                <a:spcPts val="0"/>
              </a:spcAft>
              <a:buSzPts val="2800"/>
              <a:buFont typeface="Noto Sans Symbols"/>
              <a:buChar char="∙"/>
            </a:pPr>
            <a:r>
              <a:rPr lang="fr-BE" sz="2400" dirty="0" smtClean="0">
                <a:solidFill>
                  <a:srgbClr val="3F3F3F"/>
                </a:solidFill>
                <a:latin typeface="Calibri"/>
                <a:ea typeface="Calibri"/>
                <a:cs typeface="Calibri"/>
                <a:sym typeface="Calibri"/>
              </a:rPr>
              <a:t>Ceci </a:t>
            </a:r>
            <a:r>
              <a:rPr lang="fr-BE" sz="2400" dirty="0">
                <a:solidFill>
                  <a:srgbClr val="3F3F3F"/>
                </a:solidFill>
                <a:latin typeface="Calibri"/>
                <a:ea typeface="Calibri"/>
                <a:cs typeface="Calibri"/>
                <a:sym typeface="Calibri"/>
              </a:rPr>
              <a:t>est d’autant plus impressionnant que les participants au Challenge 2021 partaient déjà </a:t>
            </a:r>
            <a:r>
              <a:rPr lang="fr-BE" sz="2400" dirty="0" smtClean="0">
                <a:solidFill>
                  <a:srgbClr val="3F3F3F"/>
                </a:solidFill>
                <a:latin typeface="Calibri"/>
                <a:ea typeface="Calibri"/>
                <a:cs typeface="Calibri"/>
                <a:sym typeface="Calibri"/>
              </a:rPr>
              <a:t>en-deçà </a:t>
            </a:r>
            <a:r>
              <a:rPr lang="fr-BE" sz="2400" dirty="0">
                <a:solidFill>
                  <a:srgbClr val="3F3F3F"/>
                </a:solidFill>
                <a:latin typeface="Calibri"/>
                <a:ea typeface="Calibri"/>
                <a:cs typeface="Calibri"/>
                <a:sym typeface="Calibri"/>
              </a:rPr>
              <a:t>de la moyenne bruxelloise de 175 kg/hab.an</a:t>
            </a:r>
            <a:r>
              <a:rPr lang="fr-BE" sz="2400" b="1" dirty="0">
                <a:solidFill>
                  <a:srgbClr val="3F3F3F"/>
                </a:solidFill>
                <a:latin typeface="Calibri"/>
                <a:ea typeface="Calibri"/>
                <a:cs typeface="Calibri"/>
                <a:sym typeface="Calibri"/>
              </a:rPr>
              <a:t>. </a:t>
            </a:r>
            <a:endParaRPr lang="fr-BE" sz="2400" b="1" dirty="0" smtClean="0">
              <a:solidFill>
                <a:srgbClr val="3F3F3F"/>
              </a:solidFill>
              <a:latin typeface="Calibri"/>
              <a:ea typeface="Calibri"/>
              <a:cs typeface="Calibri"/>
              <a:sym typeface="Calibri"/>
            </a:endParaRPr>
          </a:p>
          <a:p>
            <a:pPr marL="342900" lvl="0" indent="-342900" algn="l" rtl="0">
              <a:lnSpc>
                <a:spcPct val="100000"/>
              </a:lnSpc>
              <a:spcBef>
                <a:spcPts val="0"/>
              </a:spcBef>
              <a:spcAft>
                <a:spcPts val="0"/>
              </a:spcAft>
              <a:buSzPts val="2800"/>
              <a:buFont typeface="Noto Sans Symbols"/>
              <a:buChar char="∙"/>
            </a:pPr>
            <a:endParaRPr lang="fr-BE" sz="2400" dirty="0" smtClean="0">
              <a:solidFill>
                <a:srgbClr val="3F3F3F"/>
              </a:solidFill>
              <a:latin typeface="Calibri"/>
              <a:ea typeface="Calibri"/>
              <a:cs typeface="Calibri"/>
              <a:sym typeface="Calibri"/>
            </a:endParaRPr>
          </a:p>
          <a:p>
            <a:pPr marL="342900" lvl="0" indent="-342900" algn="l" rtl="0">
              <a:lnSpc>
                <a:spcPct val="100000"/>
              </a:lnSpc>
              <a:spcBef>
                <a:spcPts val="0"/>
              </a:spcBef>
              <a:spcAft>
                <a:spcPts val="0"/>
              </a:spcAft>
              <a:buSzPts val="2800"/>
              <a:buFont typeface="Noto Sans Symbols"/>
              <a:buChar char="∙"/>
            </a:pPr>
            <a:r>
              <a:rPr lang="fr-BE" sz="2400" dirty="0" smtClean="0">
                <a:solidFill>
                  <a:srgbClr val="3F3F3F"/>
                </a:solidFill>
                <a:latin typeface="Calibri"/>
                <a:ea typeface="Calibri"/>
                <a:cs typeface="Calibri"/>
                <a:sym typeface="Calibri"/>
              </a:rPr>
              <a:t>Avec </a:t>
            </a:r>
            <a:r>
              <a:rPr lang="fr-BE" sz="2400" dirty="0">
                <a:solidFill>
                  <a:srgbClr val="3F3F3F"/>
                </a:solidFill>
                <a:latin typeface="Calibri"/>
                <a:ea typeface="Calibri"/>
                <a:cs typeface="Calibri"/>
                <a:sym typeface="Calibri"/>
              </a:rPr>
              <a:t>leurs 35kg/pers.an, les participants au Challenge sont à peine à </a:t>
            </a:r>
            <a:r>
              <a:rPr lang="fr-BE" sz="2400" b="1" dirty="0">
                <a:solidFill>
                  <a:srgbClr val="3F3F3F"/>
                </a:solidFill>
                <a:latin typeface="Calibri"/>
                <a:ea typeface="Calibri"/>
                <a:cs typeface="Calibri"/>
                <a:sym typeface="Calibri"/>
              </a:rPr>
              <a:t>20% du niveau moyen des </a:t>
            </a:r>
            <a:r>
              <a:rPr lang="fr-BE" sz="2400" b="1" dirty="0" smtClean="0">
                <a:solidFill>
                  <a:srgbClr val="3F3F3F"/>
                </a:solidFill>
                <a:latin typeface="Calibri"/>
                <a:ea typeface="Calibri"/>
                <a:cs typeface="Calibri"/>
                <a:sym typeface="Calibri"/>
              </a:rPr>
              <a:t>bruxellois</a:t>
            </a:r>
            <a:r>
              <a:rPr lang="fr-BE" sz="2400" dirty="0">
                <a:solidFill>
                  <a:srgbClr val="3F3F3F"/>
                </a:solidFill>
                <a:latin typeface="Calibri"/>
                <a:ea typeface="Calibri"/>
                <a:cs typeface="Calibri"/>
                <a:sym typeface="Calibri"/>
              </a:rPr>
              <a:t> </a:t>
            </a:r>
            <a:r>
              <a:rPr lang="fr-BE" sz="2400" dirty="0" smtClean="0">
                <a:solidFill>
                  <a:srgbClr val="3F3F3F"/>
                </a:solidFill>
                <a:latin typeface="Calibri"/>
                <a:ea typeface="Calibri"/>
                <a:cs typeface="Calibri"/>
                <a:sym typeface="Calibri"/>
              </a:rPr>
              <a:t>!</a:t>
            </a:r>
          </a:p>
          <a:p>
            <a:pPr marL="342900" lvl="0" indent="-342900" algn="l" rtl="0">
              <a:lnSpc>
                <a:spcPct val="100000"/>
              </a:lnSpc>
              <a:spcBef>
                <a:spcPts val="0"/>
              </a:spcBef>
              <a:spcAft>
                <a:spcPts val="0"/>
              </a:spcAft>
              <a:buSzPts val="2800"/>
              <a:buFont typeface="Noto Sans Symbols"/>
              <a:buChar char="∙"/>
            </a:pPr>
            <a:endParaRPr lang="fr-BE" sz="2400" dirty="0">
              <a:solidFill>
                <a:srgbClr val="3F3F3F"/>
              </a:solidFill>
              <a:latin typeface="Calibri"/>
              <a:ea typeface="Calibri"/>
              <a:cs typeface="Calibri"/>
              <a:sym typeface="Calibri"/>
            </a:endParaRPr>
          </a:p>
          <a:p>
            <a:pPr marL="342900" lvl="0" indent="-342900" algn="l" rtl="0">
              <a:lnSpc>
                <a:spcPct val="100000"/>
              </a:lnSpc>
              <a:spcBef>
                <a:spcPts val="0"/>
              </a:spcBef>
              <a:spcAft>
                <a:spcPts val="0"/>
              </a:spcAft>
              <a:buSzPts val="2800"/>
              <a:buFont typeface="Noto Sans Symbols"/>
              <a:buChar char="∙"/>
            </a:pPr>
            <a:r>
              <a:rPr lang="fr-BE" sz="2400" dirty="0" smtClean="0">
                <a:solidFill>
                  <a:srgbClr val="3F3F3F"/>
                </a:solidFill>
                <a:latin typeface="Calibri"/>
                <a:ea typeface="Calibri"/>
                <a:cs typeface="Calibri"/>
                <a:sym typeface="Calibri"/>
              </a:rPr>
              <a:t>Il y </a:t>
            </a:r>
            <a:r>
              <a:rPr lang="fr-BE" sz="2400" dirty="0">
                <a:solidFill>
                  <a:srgbClr val="3F3F3F"/>
                </a:solidFill>
                <a:latin typeface="Calibri"/>
                <a:ea typeface="Calibri"/>
                <a:cs typeface="Calibri"/>
                <a:sym typeface="Calibri"/>
              </a:rPr>
              <a:t>a une </a:t>
            </a:r>
            <a:r>
              <a:rPr lang="fr-BE" sz="2400" b="1" dirty="0">
                <a:solidFill>
                  <a:srgbClr val="3F3F3F"/>
                </a:solidFill>
                <a:latin typeface="Calibri"/>
                <a:ea typeface="Calibri"/>
                <a:cs typeface="Calibri"/>
                <a:sym typeface="Calibri"/>
              </a:rPr>
              <a:t>véritable marge de réduction de </a:t>
            </a:r>
            <a:r>
              <a:rPr lang="fr-BE" sz="2400" b="1" dirty="0" smtClean="0">
                <a:solidFill>
                  <a:srgbClr val="3F3F3F"/>
                </a:solidFill>
                <a:latin typeface="Calibri"/>
                <a:ea typeface="Calibri"/>
                <a:cs typeface="Calibri"/>
                <a:sym typeface="Calibri"/>
              </a:rPr>
              <a:t>déchets</a:t>
            </a:r>
            <a:r>
              <a:rPr lang="fr-BE" sz="2400" dirty="0" smtClean="0">
                <a:solidFill>
                  <a:srgbClr val="3F3F3F"/>
                </a:solidFill>
                <a:latin typeface="Calibri"/>
                <a:ea typeface="Calibri"/>
                <a:cs typeface="Calibri"/>
                <a:sym typeface="Calibri"/>
              </a:rPr>
              <a:t>!</a:t>
            </a:r>
            <a:endParaRPr dirty="0"/>
          </a:p>
          <a:p>
            <a:pPr marL="0" lvl="0" indent="0" algn="l" rtl="0">
              <a:lnSpc>
                <a:spcPct val="100000"/>
              </a:lnSpc>
              <a:spcBef>
                <a:spcPts val="0"/>
              </a:spcBef>
              <a:spcAft>
                <a:spcPts val="0"/>
              </a:spcAft>
              <a:buSzPts val="2800"/>
              <a:buNone/>
            </a:pPr>
            <a:endParaRPr sz="1800" dirty="0">
              <a:latin typeface="Calibri"/>
              <a:ea typeface="Calibri"/>
              <a:cs typeface="Calibri"/>
              <a:sym typeface="Calibri"/>
            </a:endParaRPr>
          </a:p>
        </p:txBody>
      </p:sp>
      <p:sp>
        <p:nvSpPr>
          <p:cNvPr id="218" name="Google Shape;218;p7"/>
          <p:cNvSpPr txBox="1"/>
          <p:nvPr/>
        </p:nvSpPr>
        <p:spPr>
          <a:xfrm>
            <a:off x="971600" y="260648"/>
            <a:ext cx="8229600" cy="681200"/>
          </a:xfrm>
          <a:prstGeom prst="rect">
            <a:avLst/>
          </a:prstGeom>
          <a:noFill/>
          <a:ln>
            <a:noFill/>
          </a:ln>
        </p:spPr>
        <p:txBody>
          <a:bodyPr spcFirstLastPara="1" wrap="square" lIns="62850" tIns="62850" rIns="62850" bIns="62850" anchor="t" anchorCtr="0">
            <a:noAutofit/>
          </a:bodyPr>
          <a:lstStyle/>
          <a:p>
            <a:pPr lvl="0">
              <a:buSzPts val="2800"/>
            </a:pPr>
            <a:r>
              <a:rPr lang="fr-BE" sz="3600" b="1" dirty="0">
                <a:solidFill>
                  <a:srgbClr val="00799D"/>
                </a:solidFill>
                <a:latin typeface="Calibri"/>
                <a:ea typeface="Calibri"/>
                <a:cs typeface="Calibri"/>
                <a:sym typeface="Calibri"/>
              </a:rPr>
              <a:t>Conclusions</a:t>
            </a:r>
            <a:endParaRPr lang="fr-BE" sz="3600" dirty="0"/>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2038</Words>
  <Application>Microsoft Office PowerPoint</Application>
  <PresentationFormat>Affichage à l'écran (4:3)</PresentationFormat>
  <Paragraphs>327</Paragraphs>
  <Slides>29</Slides>
  <Notes>29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29</vt:i4>
      </vt:variant>
    </vt:vector>
  </HeadingPairs>
  <TitlesOfParts>
    <vt:vector size="37" baseType="lpstr">
      <vt:lpstr>Arial</vt:lpstr>
      <vt:lpstr>Wingdings</vt:lpstr>
      <vt:lpstr>Merriweather Sans</vt:lpstr>
      <vt:lpstr>Noto Sans Symbols</vt:lpstr>
      <vt:lpstr>Quattrocento Sans</vt:lpstr>
      <vt:lpstr>Calibri</vt:lpstr>
      <vt:lpstr>Gill Sans</vt:lpstr>
      <vt:lpstr>Thème Office</vt:lpstr>
      <vt:lpstr>Présentation PowerPoint</vt:lpstr>
      <vt:lpstr>Qui sont les participants ?</vt:lpstr>
      <vt:lpstr>Activités pendant le Challenge</vt:lpstr>
      <vt:lpstr>Impact sur les déchets résiduels (sac blanc)  </vt:lpstr>
      <vt:lpstr>Profils d’évolution pour les déchets résiduels</vt:lpstr>
      <vt:lpstr>Les fortes augmentations</vt:lpstr>
      <vt:lpstr>Présentation PowerPoint</vt:lpstr>
      <vt:lpstr>Présentation PowerPoint</vt:lpstr>
      <vt:lpstr>Présentation PowerPoint</vt:lpstr>
      <vt:lpstr>Présentation PowerPoint</vt:lpstr>
      <vt:lpstr>Gestes ZD ancrés</vt:lpstr>
      <vt:lpstr>Présentation PowerPoint</vt:lpstr>
      <vt:lpstr>Quels comportements Zéro Déchet chez les participants au Challenge 2021?</vt:lpstr>
      <vt:lpstr>Pour les courses…</vt:lpstr>
      <vt:lpstr>Pour les courses…</vt:lpstr>
      <vt:lpstr>Pour les courses…</vt:lpstr>
      <vt:lpstr>Pour les repas… à la maison ou en dehors</vt:lpstr>
      <vt:lpstr>Pour les repas… à la maison</vt:lpstr>
      <vt:lpstr>Pour les repas… en dehors</vt:lpstr>
      <vt:lpstr>Pour l’entretien de la maison…</vt:lpstr>
      <vt:lpstr>Présentation PowerPoint</vt:lpstr>
      <vt:lpstr>Du réutilisable à tous les étages…</vt:lpstr>
      <vt:lpstr>Présentation PowerPoint</vt:lpstr>
      <vt:lpstr>Présentation PowerPoint</vt:lpstr>
      <vt:lpstr>Pour les équipements et les vêtements</vt:lpstr>
      <vt:lpstr>Présentation PowerPoint</vt:lpstr>
      <vt:lpstr>Quid des déchets organiques?</vt:lpstr>
      <vt:lpstr>Tri des déchets de cuisine</vt:lpstr>
      <vt:lpstr>Tri des déchets de jardin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Thérèse Torrekens</dc:creator>
  <cp:lastModifiedBy>RIFFONT Cécile</cp:lastModifiedBy>
  <cp:revision>32</cp:revision>
  <dcterms:created xsi:type="dcterms:W3CDTF">2020-10-13T08:07:27Z</dcterms:created>
  <dcterms:modified xsi:type="dcterms:W3CDTF">2022-02-07T13:00:02Z</dcterms:modified>
</cp:coreProperties>
</file>